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drawings/drawing1.xml" ContentType="application/vnd.openxmlformats-officedocument.drawingml.chartshapes+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handoutMasters/handoutMaster1.xml" ContentType="application/vnd.openxmlformats-officedocument.presentationml.handoutMaster+xml"/>
  <Override PartName="/ppt/charts/colors1.xml" ContentType="application/vnd.ms-office.chartcolorstyle+xml"/>
  <Override PartName="/ppt/charts/style1.xml" ContentType="application/vnd.ms-office.chartstyl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charts/chart1.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4"/>
  </p:notesMasterIdLst>
  <p:handoutMasterIdLst>
    <p:handoutMasterId r:id="rId5"/>
  </p:handoutMasterIdLst>
  <p:sldIdLst>
    <p:sldId id="256" r:id="rId3"/>
  </p:sldIdLst>
  <p:sldSz cx="43891200" cy="32918400"/>
  <p:notesSz cx="7010400" cy="120396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27" d="100"/>
          <a:sy n="27" d="100"/>
        </p:scale>
        <p:origin x="18" y="18"/>
      </p:cViewPr>
      <p:guideLst/>
    </p:cSldViewPr>
  </p:slideViewPr>
  <p:notesTextViewPr>
    <p:cViewPr>
      <p:scale>
        <a:sx n="1" d="1"/>
        <a:sy n="1" d="1"/>
      </p:scale>
      <p:origin x="0" y="0"/>
    </p:cViewPr>
  </p:notesTextViewPr>
  <p:notesViewPr>
    <p:cSldViewPr snapToGrid="0" showGuides="1">
      <p:cViewPr varScale="1">
        <p:scale>
          <a:sx n="65" d="100"/>
          <a:sy n="65" d="100"/>
        </p:scale>
        <p:origin x="2796"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presProps" Target="presProps.xml"/><Relationship Id="rId11" Type="http://schemas.openxmlformats.org/officeDocument/2006/relationships/customXml" Target="../customXml/item3.xml"/><Relationship Id="rId5" Type="http://schemas.openxmlformats.org/officeDocument/2006/relationships/handoutMaster" Target="handoutMasters/handoutMaster1.xml"/><Relationship Id="rId10"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dirty="0"/>
              <a:t>Third</a:t>
            </a:r>
            <a:r>
              <a:rPr lang="en-US" sz="1200" baseline="0" dirty="0"/>
              <a:t> party and volunteer data in the Integrated Report</a:t>
            </a:r>
            <a:endParaRPr lang="en-US" sz="1200" dirty="0"/>
          </a:p>
        </c:rich>
      </c:tx>
      <c:layout>
        <c:manualLayout>
          <c:xMode val="edge"/>
          <c:yMode val="edge"/>
          <c:x val="2.3381889763779525E-2"/>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Third party</c:v>
                </c:pt>
              </c:strCache>
            </c:strRef>
          </c:tx>
          <c:spPr>
            <a:solidFill>
              <a:schemeClr val="accent1"/>
            </a:solidFill>
            <a:ln>
              <a:noFill/>
            </a:ln>
            <a:effectLst/>
          </c:spPr>
          <c:invertIfNegative val="0"/>
          <c:val>
            <c:numRef>
              <c:f>Sheet1!$B$2:$B$8</c:f>
              <c:numCache>
                <c:formatCode>0</c:formatCode>
                <c:ptCount val="7"/>
                <c:pt idx="0">
                  <c:v>19</c:v>
                </c:pt>
                <c:pt idx="1">
                  <c:v>19</c:v>
                </c:pt>
                <c:pt idx="2">
                  <c:v>30</c:v>
                </c:pt>
                <c:pt idx="3">
                  <c:v>30</c:v>
                </c:pt>
                <c:pt idx="4">
                  <c:v>14</c:v>
                </c:pt>
                <c:pt idx="5">
                  <c:v>19</c:v>
                </c:pt>
                <c:pt idx="6">
                  <c:v>9</c:v>
                </c:pt>
              </c:numCache>
            </c:numRef>
          </c:val>
        </c:ser>
        <c:ser>
          <c:idx val="1"/>
          <c:order val="1"/>
          <c:tx>
            <c:strRef>
              <c:f>Sheet1!$C$1</c:f>
              <c:strCache>
                <c:ptCount val="1"/>
                <c:pt idx="0">
                  <c:v>Volunteer</c:v>
                </c:pt>
              </c:strCache>
            </c:strRef>
          </c:tx>
          <c:spPr>
            <a:solidFill>
              <a:schemeClr val="accent2"/>
            </a:solidFill>
            <a:ln>
              <a:noFill/>
            </a:ln>
            <a:effectLst/>
          </c:spPr>
          <c:invertIfNegative val="0"/>
          <c:val>
            <c:numRef>
              <c:f>Sheet1!$C$2:$C$8</c:f>
              <c:numCache>
                <c:formatCode>0</c:formatCode>
                <c:ptCount val="7"/>
                <c:pt idx="0">
                  <c:v>7</c:v>
                </c:pt>
                <c:pt idx="1">
                  <c:v>7</c:v>
                </c:pt>
                <c:pt idx="2">
                  <c:v>8</c:v>
                </c:pt>
                <c:pt idx="3">
                  <c:v>8</c:v>
                </c:pt>
                <c:pt idx="4">
                  <c:v>5</c:v>
                </c:pt>
                <c:pt idx="5">
                  <c:v>4</c:v>
                </c:pt>
                <c:pt idx="6">
                  <c:v>3</c:v>
                </c:pt>
              </c:numCache>
            </c:numRef>
          </c:val>
        </c:ser>
        <c:dLbls>
          <c:showLegendKey val="0"/>
          <c:showVal val="0"/>
          <c:showCatName val="0"/>
          <c:showSerName val="0"/>
          <c:showPercent val="0"/>
          <c:showBubbleSize val="0"/>
        </c:dLbls>
        <c:gapWidth val="219"/>
        <c:overlap val="-27"/>
        <c:axId val="180148176"/>
        <c:axId val="181300456"/>
      </c:barChart>
      <c:lineChart>
        <c:grouping val="standard"/>
        <c:varyColors val="0"/>
        <c:ser>
          <c:idx val="2"/>
          <c:order val="2"/>
          <c:tx>
            <c:strRef>
              <c:f>Sheet1!$D$1</c:f>
              <c:strCache>
                <c:ptCount val="1"/>
                <c:pt idx="0">
                  <c:v>%</c:v>
                </c:pt>
              </c:strCache>
            </c:strRef>
          </c:tx>
          <c:spPr>
            <a:ln w="28575" cap="rnd">
              <a:solidFill>
                <a:schemeClr val="accent3"/>
              </a:solidFill>
              <a:round/>
            </a:ln>
            <a:effectLst/>
          </c:spPr>
          <c:marker>
            <c:symbol val="none"/>
          </c:marker>
          <c:dLbls>
            <c:dLbl>
              <c:idx val="0"/>
              <c:layout>
                <c:manualLayout>
                  <c:x val="-5.2777777777777778E-2"/>
                  <c:y val="5.555555555555551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888888888888889E-2"/>
                  <c:y val="-5.092592592592594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6666666666666666E-2"/>
                  <c:y val="6.018518518518518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7777777777777779E-3"/>
                  <c:y val="4.166666666666666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5.5555555555555657E-2"/>
                  <c:y val="-5.092592592592592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1111111111111112E-2"/>
                  <c:y val="5.09259259259258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4.7222222222222325E-2"/>
                  <c:y val="-6.0185185185185161E-2"/>
                </c:manualLayout>
              </c:layout>
              <c:showLegendKey val="0"/>
              <c:showVal val="1"/>
              <c:showCatName val="0"/>
              <c:showSerName val="0"/>
              <c:showPercent val="0"/>
              <c:showBubbleSize val="0"/>
              <c:extLst>
                <c:ext xmlns:c15="http://schemas.microsoft.com/office/drawing/2012/chart" uri="{CE6537A1-D6FC-4f65-9D91-7224C49458BB}">
                  <c15:layout/>
                </c:ext>
              </c:extLst>
            </c:dLbl>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ound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val>
            <c:numRef>
              <c:f>Sheet1!$D$2:$D$8</c:f>
              <c:numCache>
                <c:formatCode>0.0%</c:formatCode>
                <c:ptCount val="7"/>
                <c:pt idx="0">
                  <c:v>0.36842105263157893</c:v>
                </c:pt>
                <c:pt idx="1">
                  <c:v>0.36842105263157893</c:v>
                </c:pt>
                <c:pt idx="2">
                  <c:v>0.26666666666666666</c:v>
                </c:pt>
                <c:pt idx="3">
                  <c:v>0.26666666666666666</c:v>
                </c:pt>
                <c:pt idx="4">
                  <c:v>0.35714285714285715</c:v>
                </c:pt>
                <c:pt idx="5">
                  <c:v>0.21052631578947367</c:v>
                </c:pt>
                <c:pt idx="6">
                  <c:v>0.33333333333333331</c:v>
                </c:pt>
              </c:numCache>
            </c:numRef>
          </c:val>
          <c:smooth val="0"/>
        </c:ser>
        <c:dLbls>
          <c:showLegendKey val="0"/>
          <c:showVal val="0"/>
          <c:showCatName val="0"/>
          <c:showSerName val="0"/>
          <c:showPercent val="0"/>
          <c:showBubbleSize val="0"/>
        </c:dLbls>
        <c:marker val="1"/>
        <c:smooth val="0"/>
        <c:axId val="181303272"/>
        <c:axId val="181302888"/>
      </c:lineChart>
      <c:catAx>
        <c:axId val="180148176"/>
        <c:scaling>
          <c:orientation val="minMax"/>
        </c:scaling>
        <c:delete val="1"/>
        <c:axPos val="b"/>
        <c:numFmt formatCode="General" sourceLinked="1"/>
        <c:majorTickMark val="none"/>
        <c:minorTickMark val="none"/>
        <c:tickLblPos val="nextTo"/>
        <c:crossAx val="181300456"/>
        <c:crosses val="autoZero"/>
        <c:auto val="1"/>
        <c:lblAlgn val="ctr"/>
        <c:lblOffset val="100"/>
        <c:noMultiLvlLbl val="0"/>
      </c:catAx>
      <c:valAx>
        <c:axId val="1813004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0148176"/>
        <c:crosses val="autoZero"/>
        <c:crossBetween val="between"/>
      </c:valAx>
      <c:valAx>
        <c:axId val="181302888"/>
        <c:scaling>
          <c:orientation val="minMax"/>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1303272"/>
        <c:crosses val="max"/>
        <c:crossBetween val="between"/>
      </c:valAx>
      <c:catAx>
        <c:axId val="181303272"/>
        <c:scaling>
          <c:orientation val="minMax"/>
        </c:scaling>
        <c:delete val="1"/>
        <c:axPos val="b"/>
        <c:majorTickMark val="none"/>
        <c:minorTickMark val="none"/>
        <c:tickLblPos val="nextTo"/>
        <c:crossAx val="181302888"/>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0.02769</cdr:x>
      <cdr:y>0.86512</cdr:y>
    </cdr:from>
    <cdr:to>
      <cdr:x>0.94532</cdr:x>
      <cdr:y>0.94113</cdr:y>
    </cdr:to>
    <cdr:sp macro="" textlink="">
      <cdr:nvSpPr>
        <cdr:cNvPr id="2" name="TextBox 1"/>
        <cdr:cNvSpPr txBox="1"/>
      </cdr:nvSpPr>
      <cdr:spPr>
        <a:xfrm xmlns:a="http://schemas.openxmlformats.org/drawingml/2006/main">
          <a:off x="198787" y="3152510"/>
          <a:ext cx="6587300" cy="276999"/>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en-US" sz="1200" dirty="0"/>
            <a:t> </a:t>
          </a:r>
          <a:r>
            <a:rPr lang="en-US" sz="1200" dirty="0" smtClean="0"/>
            <a:t>      </a:t>
          </a:r>
          <a:r>
            <a:rPr lang="en-US" dirty="0" smtClean="0"/>
            <a:t>2002                   2004                    2006                     2008                   2010                    2012                    2014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604071"/>
          </a:xfrm>
          <a:prstGeom prst="rect">
            <a:avLst/>
          </a:prstGeom>
        </p:spPr>
        <p:txBody>
          <a:bodyPr vert="horz" lIns="108850" tIns="54425" rIns="108850" bIns="54425" rtlCol="0"/>
          <a:lstStyle>
            <a:lvl1pPr algn="l">
              <a:defRPr sz="1400"/>
            </a:lvl1pPr>
          </a:lstStyle>
          <a:p>
            <a:endParaRPr lang="en-US" dirty="0"/>
          </a:p>
        </p:txBody>
      </p:sp>
      <p:sp>
        <p:nvSpPr>
          <p:cNvPr id="3" name="Date Placeholder 2"/>
          <p:cNvSpPr>
            <a:spLocks noGrp="1"/>
          </p:cNvSpPr>
          <p:nvPr>
            <p:ph type="dt" sz="quarter" idx="1"/>
          </p:nvPr>
        </p:nvSpPr>
        <p:spPr>
          <a:xfrm>
            <a:off x="3970938" y="0"/>
            <a:ext cx="3037840" cy="604071"/>
          </a:xfrm>
          <a:prstGeom prst="rect">
            <a:avLst/>
          </a:prstGeom>
        </p:spPr>
        <p:txBody>
          <a:bodyPr vert="horz" lIns="108850" tIns="54425" rIns="108850" bIns="54425" rtlCol="0"/>
          <a:lstStyle>
            <a:lvl1pPr algn="r">
              <a:defRPr sz="1400"/>
            </a:lvl1pPr>
          </a:lstStyle>
          <a:p>
            <a:fld id="{F1C0B079-A316-4C9B-B165-DF9EA8325D2C}" type="datetimeFigureOut">
              <a:rPr lang="en-US" smtClean="0"/>
              <a:t>7/5/2016</a:t>
            </a:fld>
            <a:endParaRPr lang="en-US" dirty="0"/>
          </a:p>
        </p:txBody>
      </p:sp>
      <p:sp>
        <p:nvSpPr>
          <p:cNvPr id="4" name="Footer Placeholder 3"/>
          <p:cNvSpPr>
            <a:spLocks noGrp="1"/>
          </p:cNvSpPr>
          <p:nvPr>
            <p:ph type="ftr" sz="quarter" idx="2"/>
          </p:nvPr>
        </p:nvSpPr>
        <p:spPr>
          <a:xfrm>
            <a:off x="0" y="11435531"/>
            <a:ext cx="3037840" cy="604070"/>
          </a:xfrm>
          <a:prstGeom prst="rect">
            <a:avLst/>
          </a:prstGeom>
        </p:spPr>
        <p:txBody>
          <a:bodyPr vert="horz" lIns="108850" tIns="54425" rIns="108850" bIns="54425" rtlCol="0" anchor="b"/>
          <a:lstStyle>
            <a:lvl1pPr algn="l">
              <a:defRPr sz="1400"/>
            </a:lvl1pPr>
          </a:lstStyle>
          <a:p>
            <a:endParaRPr lang="en-US" dirty="0"/>
          </a:p>
        </p:txBody>
      </p:sp>
      <p:sp>
        <p:nvSpPr>
          <p:cNvPr id="5" name="Slide Number Placeholder 4"/>
          <p:cNvSpPr>
            <a:spLocks noGrp="1"/>
          </p:cNvSpPr>
          <p:nvPr>
            <p:ph type="sldNum" sz="quarter" idx="3"/>
          </p:nvPr>
        </p:nvSpPr>
        <p:spPr>
          <a:xfrm>
            <a:off x="3970938" y="11435531"/>
            <a:ext cx="3037840" cy="604070"/>
          </a:xfrm>
          <a:prstGeom prst="rect">
            <a:avLst/>
          </a:prstGeom>
        </p:spPr>
        <p:txBody>
          <a:bodyPr vert="horz" lIns="108850" tIns="54425" rIns="108850" bIns="54425" rtlCol="0" anchor="b"/>
          <a:lstStyle>
            <a:lvl1pPr algn="r">
              <a:defRPr sz="1400"/>
            </a:lvl1pPr>
          </a:lstStyle>
          <a:p>
            <a:fld id="{6BA0EAE6-B4B6-49B7-9049-B371250BE0F4}" type="slidenum">
              <a:rPr lang="en-US" smtClean="0"/>
              <a:t>‹#›</a:t>
            </a:fld>
            <a:endParaRPr lang="en-US" dirty="0"/>
          </a:p>
        </p:txBody>
      </p:sp>
    </p:spTree>
    <p:extLst>
      <p:ext uri="{BB962C8B-B14F-4D97-AF65-F5344CB8AC3E}">
        <p14:creationId xmlns:p14="http://schemas.microsoft.com/office/powerpoint/2010/main" val="1472466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604071"/>
          </a:xfrm>
          <a:prstGeom prst="rect">
            <a:avLst/>
          </a:prstGeom>
        </p:spPr>
        <p:txBody>
          <a:bodyPr vert="horz" lIns="108850" tIns="54425" rIns="108850" bIns="54425" rtlCol="0"/>
          <a:lstStyle>
            <a:lvl1pPr algn="l">
              <a:defRPr sz="1400"/>
            </a:lvl1pPr>
          </a:lstStyle>
          <a:p>
            <a:endParaRPr lang="en-US" dirty="0"/>
          </a:p>
        </p:txBody>
      </p:sp>
      <p:sp>
        <p:nvSpPr>
          <p:cNvPr id="3" name="Date Placeholder 2"/>
          <p:cNvSpPr>
            <a:spLocks noGrp="1"/>
          </p:cNvSpPr>
          <p:nvPr>
            <p:ph type="dt" idx="1"/>
          </p:nvPr>
        </p:nvSpPr>
        <p:spPr>
          <a:xfrm>
            <a:off x="3970938" y="0"/>
            <a:ext cx="3037840" cy="604071"/>
          </a:xfrm>
          <a:prstGeom prst="rect">
            <a:avLst/>
          </a:prstGeom>
        </p:spPr>
        <p:txBody>
          <a:bodyPr vert="horz" lIns="108850" tIns="54425" rIns="108850" bIns="54425" rtlCol="0"/>
          <a:lstStyle>
            <a:lvl1pPr algn="r">
              <a:defRPr sz="1400"/>
            </a:lvl1pPr>
          </a:lstStyle>
          <a:p>
            <a:fld id="{38F28AB8-57D1-494F-9851-055AD867E790}" type="datetimeFigureOut">
              <a:rPr lang="en-US" smtClean="0"/>
              <a:t>7/5/2016</a:t>
            </a:fld>
            <a:endParaRPr lang="en-US" dirty="0"/>
          </a:p>
        </p:txBody>
      </p:sp>
      <p:sp>
        <p:nvSpPr>
          <p:cNvPr id="4" name="Slide Image Placeholder 3"/>
          <p:cNvSpPr>
            <a:spLocks noGrp="1" noRot="1" noChangeAspect="1"/>
          </p:cNvSpPr>
          <p:nvPr>
            <p:ph type="sldImg" idx="2"/>
          </p:nvPr>
        </p:nvSpPr>
        <p:spPr>
          <a:xfrm>
            <a:off x="796925" y="1504950"/>
            <a:ext cx="5416550" cy="4064000"/>
          </a:xfrm>
          <a:prstGeom prst="rect">
            <a:avLst/>
          </a:prstGeom>
          <a:noFill/>
          <a:ln w="12700">
            <a:solidFill>
              <a:prstClr val="black"/>
            </a:solidFill>
          </a:ln>
        </p:spPr>
        <p:txBody>
          <a:bodyPr vert="horz" lIns="108850" tIns="54425" rIns="108850" bIns="54425" rtlCol="0" anchor="ctr"/>
          <a:lstStyle/>
          <a:p>
            <a:endParaRPr lang="en-US" dirty="0"/>
          </a:p>
        </p:txBody>
      </p:sp>
      <p:sp>
        <p:nvSpPr>
          <p:cNvPr id="5" name="Notes Placeholder 4"/>
          <p:cNvSpPr>
            <a:spLocks noGrp="1"/>
          </p:cNvSpPr>
          <p:nvPr>
            <p:ph type="body" sz="quarter" idx="3"/>
          </p:nvPr>
        </p:nvSpPr>
        <p:spPr>
          <a:xfrm>
            <a:off x="701040" y="5794057"/>
            <a:ext cx="5608320" cy="4740593"/>
          </a:xfrm>
          <a:prstGeom prst="rect">
            <a:avLst/>
          </a:prstGeom>
        </p:spPr>
        <p:txBody>
          <a:bodyPr vert="horz" lIns="108850" tIns="54425" rIns="108850" bIns="5442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11435531"/>
            <a:ext cx="3037840" cy="604070"/>
          </a:xfrm>
          <a:prstGeom prst="rect">
            <a:avLst/>
          </a:prstGeom>
        </p:spPr>
        <p:txBody>
          <a:bodyPr vert="horz" lIns="108850" tIns="54425" rIns="108850" bIns="54425" rtlCol="0" anchor="b"/>
          <a:lstStyle>
            <a:lvl1pPr algn="l">
              <a:defRPr sz="1400"/>
            </a:lvl1pPr>
          </a:lstStyle>
          <a:p>
            <a:endParaRPr lang="en-US" dirty="0"/>
          </a:p>
        </p:txBody>
      </p:sp>
      <p:sp>
        <p:nvSpPr>
          <p:cNvPr id="7" name="Slide Number Placeholder 6"/>
          <p:cNvSpPr>
            <a:spLocks noGrp="1"/>
          </p:cNvSpPr>
          <p:nvPr>
            <p:ph type="sldNum" sz="quarter" idx="5"/>
          </p:nvPr>
        </p:nvSpPr>
        <p:spPr>
          <a:xfrm>
            <a:off x="3970938" y="11435531"/>
            <a:ext cx="3037840" cy="604070"/>
          </a:xfrm>
          <a:prstGeom prst="rect">
            <a:avLst/>
          </a:prstGeom>
        </p:spPr>
        <p:txBody>
          <a:bodyPr vert="horz" lIns="108850" tIns="54425" rIns="108850" bIns="54425" rtlCol="0" anchor="b"/>
          <a:lstStyle>
            <a:lvl1pPr algn="r">
              <a:defRPr sz="1400"/>
            </a:lvl1pPr>
          </a:lstStyle>
          <a:p>
            <a:fld id="{37C7F044-5458-4B2E-BFA0-52AAA1C529D4}" type="slidenum">
              <a:rPr lang="en-US" smtClean="0"/>
              <a:t>‹#›</a:t>
            </a:fld>
            <a:endParaRPr lang="en-US" dirty="0"/>
          </a:p>
        </p:txBody>
      </p:sp>
    </p:spTree>
    <p:extLst>
      <p:ext uri="{BB962C8B-B14F-4D97-AF65-F5344CB8AC3E}">
        <p14:creationId xmlns:p14="http://schemas.microsoft.com/office/powerpoint/2010/main" val="1624808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ster">
    <p:spTree>
      <p:nvGrpSpPr>
        <p:cNvPr id="1" name=""/>
        <p:cNvGrpSpPr/>
        <p:nvPr/>
      </p:nvGrpSpPr>
      <p:grpSpPr>
        <a:xfrm>
          <a:off x="0" y="0"/>
          <a:ext cx="0" cy="0"/>
          <a:chOff x="0" y="0"/>
          <a:chExt cx="0" cy="0"/>
        </a:xfrm>
      </p:grpSpPr>
      <p:sp>
        <p:nvSpPr>
          <p:cNvPr id="2" name="Title 1"/>
          <p:cNvSpPr>
            <a:spLocks noGrp="1"/>
          </p:cNvSpPr>
          <p:nvPr>
            <p:ph type="title"/>
          </p:nvPr>
        </p:nvSpPr>
        <p:spPr>
          <a:xfrm>
            <a:off x="6400800" y="990600"/>
            <a:ext cx="31089600" cy="2514540"/>
          </a:xfrm>
        </p:spPr>
        <p:txBody>
          <a:bodyPr/>
          <a:lstStyle/>
          <a:p>
            <a:r>
              <a:rPr lang="en-US" smtClean="0"/>
              <a:t>Click to edit Master title style</a:t>
            </a:r>
            <a:endParaRPr lang="en-US"/>
          </a:p>
        </p:txBody>
      </p:sp>
      <p:sp>
        <p:nvSpPr>
          <p:cNvPr id="31" name="Text Placeholder 6"/>
          <p:cNvSpPr>
            <a:spLocks noGrp="1"/>
          </p:cNvSpPr>
          <p:nvPr>
            <p:ph type="body" sz="quarter" idx="36"/>
          </p:nvPr>
        </p:nvSpPr>
        <p:spPr bwMode="auto">
          <a:xfrm>
            <a:off x="6400800" y="3588603"/>
            <a:ext cx="31089600" cy="830997"/>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ECAA57DF-1C19-4726-AB84-014692BAD8F5}" type="datetimeFigureOut">
              <a:rPr lang="en-US" smtClean="0"/>
              <a:t>7/5/2016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1B4C631-C489-4C11-812F-2172FBEAE82B}" type="slidenum">
              <a:rPr lang="en-US" smtClean="0"/>
              <a:t>‹#›</a:t>
            </a:fld>
            <a:endParaRPr lang="en-US" dirty="0"/>
          </a:p>
        </p:txBody>
      </p:sp>
      <p:sp>
        <p:nvSpPr>
          <p:cNvPr id="7" name="Text Placeholder 6"/>
          <p:cNvSpPr>
            <a:spLocks noGrp="1"/>
          </p:cNvSpPr>
          <p:nvPr>
            <p:ph type="body" sz="quarter" idx="13" hasCustomPrompt="1"/>
          </p:nvPr>
        </p:nvSpPr>
        <p:spPr>
          <a:xfrm>
            <a:off x="1143000" y="5852160"/>
            <a:ext cx="12801600" cy="1219200"/>
          </a:xfrm>
          <a:prstGeom prst="round1Rect">
            <a:avLst/>
          </a:prstGeom>
          <a:solidFill>
            <a:schemeClr val="accent2"/>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19" name="Content Placeholder 17"/>
          <p:cNvSpPr>
            <a:spLocks noGrp="1"/>
          </p:cNvSpPr>
          <p:nvPr>
            <p:ph sz="quarter" idx="24" hasCustomPrompt="1"/>
          </p:nvPr>
        </p:nvSpPr>
        <p:spPr>
          <a:xfrm>
            <a:off x="1143000" y="7071360"/>
            <a:ext cx="12801600" cy="6858000"/>
          </a:xfrm>
        </p:spPr>
        <p:txBody>
          <a:bodyPr lIns="365760" tIns="182880"/>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11" name="Text Placeholder 6"/>
          <p:cNvSpPr>
            <a:spLocks noGrp="1"/>
          </p:cNvSpPr>
          <p:nvPr>
            <p:ph type="body" sz="quarter" idx="17" hasCustomPrompt="1"/>
          </p:nvPr>
        </p:nvSpPr>
        <p:spPr>
          <a:xfrm>
            <a:off x="1143000" y="15032736"/>
            <a:ext cx="12801600" cy="1219200"/>
          </a:xfrm>
          <a:prstGeom prst="round1Rect">
            <a:avLst/>
          </a:prstGeom>
          <a:solidFill>
            <a:schemeClr val="accent3"/>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20" name="Content Placeholder 17"/>
          <p:cNvSpPr>
            <a:spLocks noGrp="1"/>
          </p:cNvSpPr>
          <p:nvPr>
            <p:ph sz="quarter" idx="25" hasCustomPrompt="1"/>
          </p:nvPr>
        </p:nvSpPr>
        <p:spPr>
          <a:xfrm>
            <a:off x="1143000" y="16251936"/>
            <a:ext cx="12801600" cy="9088165"/>
          </a:xfrm>
        </p:spPr>
        <p:txBody>
          <a:bodyPr lIns="365760" tIns="182880"/>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13" name="Text Placeholder 6"/>
          <p:cNvSpPr>
            <a:spLocks noGrp="1"/>
          </p:cNvSpPr>
          <p:nvPr>
            <p:ph type="body" sz="quarter" idx="19" hasCustomPrompt="1"/>
          </p:nvPr>
        </p:nvSpPr>
        <p:spPr>
          <a:xfrm>
            <a:off x="1143000" y="25831800"/>
            <a:ext cx="12801600" cy="1219200"/>
          </a:xfrm>
          <a:prstGeom prst="round1Rect">
            <a:avLst/>
          </a:prstGeom>
          <a:solidFill>
            <a:schemeClr val="accent4"/>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21" name="Content Placeholder 17"/>
          <p:cNvSpPr>
            <a:spLocks noGrp="1"/>
          </p:cNvSpPr>
          <p:nvPr>
            <p:ph sz="quarter" idx="26" hasCustomPrompt="1"/>
          </p:nvPr>
        </p:nvSpPr>
        <p:spPr>
          <a:xfrm>
            <a:off x="1143000" y="27057096"/>
            <a:ext cx="12801600" cy="4572000"/>
          </a:xfrm>
        </p:spPr>
        <p:txBody>
          <a:bodyPr lIns="365760" tIns="182880"/>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15" name="Text Placeholder 6"/>
          <p:cNvSpPr>
            <a:spLocks noGrp="1"/>
          </p:cNvSpPr>
          <p:nvPr>
            <p:ph type="body" sz="quarter" idx="21" hasCustomPrompt="1"/>
          </p:nvPr>
        </p:nvSpPr>
        <p:spPr>
          <a:xfrm>
            <a:off x="15544800" y="5852160"/>
            <a:ext cx="12801600" cy="1219200"/>
          </a:xfrm>
          <a:prstGeom prst="round1Rect">
            <a:avLst/>
          </a:prstGeom>
          <a:solidFill>
            <a:schemeClr val="accent5"/>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22" name="Content Placeholder 17"/>
          <p:cNvSpPr>
            <a:spLocks noGrp="1"/>
          </p:cNvSpPr>
          <p:nvPr>
            <p:ph sz="quarter" idx="27" hasCustomPrompt="1"/>
          </p:nvPr>
        </p:nvSpPr>
        <p:spPr>
          <a:xfrm>
            <a:off x="15544800" y="7071360"/>
            <a:ext cx="12801600" cy="4572000"/>
          </a:xfrm>
        </p:spPr>
        <p:txBody>
          <a:bodyPr lIns="365760" tIns="182880"/>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18" name="Content Placeholder 17"/>
          <p:cNvSpPr>
            <a:spLocks noGrp="1"/>
          </p:cNvSpPr>
          <p:nvPr>
            <p:ph sz="quarter" idx="23" hasCustomPrompt="1"/>
          </p:nvPr>
        </p:nvSpPr>
        <p:spPr>
          <a:xfrm>
            <a:off x="15544800" y="11948160"/>
            <a:ext cx="12801600" cy="6172200"/>
          </a:xfrm>
        </p:spPr>
        <p:txBody>
          <a:bodyPr lIns="365760" tIns="182880"/>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23" name="Content Placeholder 17"/>
          <p:cNvSpPr>
            <a:spLocks noGrp="1"/>
          </p:cNvSpPr>
          <p:nvPr>
            <p:ph sz="quarter" idx="28" hasCustomPrompt="1"/>
          </p:nvPr>
        </p:nvSpPr>
        <p:spPr>
          <a:xfrm>
            <a:off x="15544800" y="23469600"/>
            <a:ext cx="12801600" cy="1752600"/>
          </a:xfrm>
        </p:spPr>
        <p:txBody>
          <a:bodyPr tIns="182880"/>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p:txBody>
      </p:sp>
      <p:sp>
        <p:nvSpPr>
          <p:cNvPr id="24" name="Text Placeholder 6"/>
          <p:cNvSpPr>
            <a:spLocks noGrp="1"/>
          </p:cNvSpPr>
          <p:nvPr>
            <p:ph type="body" sz="quarter" idx="29" hasCustomPrompt="1"/>
          </p:nvPr>
        </p:nvSpPr>
        <p:spPr>
          <a:xfrm>
            <a:off x="15544800" y="25831800"/>
            <a:ext cx="12801600" cy="1219200"/>
          </a:xfrm>
          <a:prstGeom prst="round1Rect">
            <a:avLst/>
          </a:prstGeom>
          <a:solidFill>
            <a:schemeClr val="accent6"/>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25" name="Content Placeholder 17"/>
          <p:cNvSpPr>
            <a:spLocks noGrp="1"/>
          </p:cNvSpPr>
          <p:nvPr>
            <p:ph sz="quarter" idx="30" hasCustomPrompt="1"/>
          </p:nvPr>
        </p:nvSpPr>
        <p:spPr>
          <a:xfrm>
            <a:off x="15544800" y="27057096"/>
            <a:ext cx="12801600" cy="4572000"/>
          </a:xfrm>
        </p:spPr>
        <p:txBody>
          <a:bodyPr lIns="365760" tIns="182880"/>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26" name="Text Placeholder 6"/>
          <p:cNvSpPr>
            <a:spLocks noGrp="1"/>
          </p:cNvSpPr>
          <p:nvPr>
            <p:ph type="body" sz="quarter" idx="31" hasCustomPrompt="1"/>
          </p:nvPr>
        </p:nvSpPr>
        <p:spPr>
          <a:xfrm>
            <a:off x="29900880" y="5852160"/>
            <a:ext cx="12801600" cy="1219200"/>
          </a:xfrm>
          <a:prstGeom prst="round1Rect">
            <a:avLst/>
          </a:prstGeom>
          <a:solidFill>
            <a:schemeClr val="accent6"/>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27" name="Content Placeholder 17"/>
          <p:cNvSpPr>
            <a:spLocks noGrp="1"/>
          </p:cNvSpPr>
          <p:nvPr>
            <p:ph sz="quarter" idx="32" hasCustomPrompt="1"/>
          </p:nvPr>
        </p:nvSpPr>
        <p:spPr>
          <a:xfrm>
            <a:off x="29900880" y="7071360"/>
            <a:ext cx="12801600" cy="7315200"/>
          </a:xfrm>
        </p:spPr>
        <p:txBody>
          <a:bodyPr lIns="365760" tIns="182880"/>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28" name="Content Placeholder 17"/>
          <p:cNvSpPr>
            <a:spLocks noGrp="1"/>
          </p:cNvSpPr>
          <p:nvPr>
            <p:ph sz="quarter" idx="33" hasCustomPrompt="1"/>
          </p:nvPr>
        </p:nvSpPr>
        <p:spPr>
          <a:xfrm>
            <a:off x="29900880" y="15837408"/>
            <a:ext cx="12801600" cy="7315200"/>
          </a:xfrm>
        </p:spPr>
        <p:txBody>
          <a:bodyPr lIns="365760" tIns="182880"/>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29" name="Text Placeholder 6"/>
          <p:cNvSpPr>
            <a:spLocks noGrp="1"/>
          </p:cNvSpPr>
          <p:nvPr>
            <p:ph type="body" sz="quarter" idx="34" hasCustomPrompt="1"/>
          </p:nvPr>
        </p:nvSpPr>
        <p:spPr>
          <a:xfrm>
            <a:off x="29900880" y="25831800"/>
            <a:ext cx="12801600" cy="1219200"/>
          </a:xfrm>
          <a:prstGeom prst="round1Rect">
            <a:avLst/>
          </a:prstGeom>
          <a:solidFill>
            <a:schemeClr val="accent1"/>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30" name="Content Placeholder 17"/>
          <p:cNvSpPr>
            <a:spLocks noGrp="1"/>
          </p:cNvSpPr>
          <p:nvPr>
            <p:ph sz="quarter" idx="35" hasCustomPrompt="1"/>
          </p:nvPr>
        </p:nvSpPr>
        <p:spPr>
          <a:xfrm>
            <a:off x="29900880" y="27057096"/>
            <a:ext cx="12801600" cy="4572000"/>
          </a:xfrm>
        </p:spPr>
        <p:txBody>
          <a:bodyPr lIns="365760" tIns="182880"/>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32" name="Instructions"/>
          <p:cNvSpPr/>
          <p:nvPr userDrawn="1"/>
        </p:nvSpPr>
        <p:spPr>
          <a:xfrm>
            <a:off x="43891200" y="2552699"/>
            <a:ext cx="12447270" cy="32918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t"/>
          <a:lstStyle/>
          <a:p>
            <a:pPr lvl="0">
              <a:spcBef>
                <a:spcPts val="1200"/>
              </a:spcBef>
            </a:pPr>
            <a:r>
              <a:rPr sz="9600" dirty="0">
                <a:solidFill>
                  <a:prstClr val="white">
                    <a:lumMod val="50000"/>
                  </a:prstClr>
                </a:solidFill>
                <a:latin typeface="Calibri Light" panose="020F0302020204030204" pitchFamily="34" charset="0"/>
                <a:cs typeface="Calibri" panose="020F0502020204030204" pitchFamily="34" charset="0"/>
              </a:rPr>
              <a:t>Printing:</a:t>
            </a:r>
          </a:p>
          <a:p>
            <a:pPr lvl="0">
              <a:spcBef>
                <a:spcPts val="1200"/>
              </a:spcBef>
            </a:pPr>
            <a:r>
              <a:rPr lang="en-US" sz="6600" dirty="0" smtClean="0">
                <a:solidFill>
                  <a:prstClr val="white">
                    <a:lumMod val="50000"/>
                  </a:prstClr>
                </a:solidFill>
                <a:latin typeface="Calibri Light" panose="020F0302020204030204" pitchFamily="34" charset="0"/>
                <a:cs typeface="Calibri" panose="020F0502020204030204" pitchFamily="34" charset="0"/>
              </a:rPr>
              <a:t>This poster is 48” wide by 36” high. It’s designed to be printed on a large-format printer.</a:t>
            </a:r>
          </a:p>
          <a:p>
            <a:pPr lvl="0">
              <a:spcBef>
                <a:spcPts val="300"/>
              </a:spcBef>
            </a:pPr>
            <a:endParaRPr sz="6000" dirty="0">
              <a:solidFill>
                <a:prstClr val="white">
                  <a:lumMod val="50000"/>
                </a:prstClr>
              </a:solidFill>
              <a:latin typeface="Calibri Light" panose="020F0302020204030204" pitchFamily="34" charset="0"/>
              <a:cs typeface="Calibri" panose="020F0502020204030204" pitchFamily="34" charset="0"/>
            </a:endParaRPr>
          </a:p>
          <a:p>
            <a:pPr lvl="0">
              <a:spcBef>
                <a:spcPts val="1200"/>
              </a:spcBef>
            </a:pPr>
            <a:r>
              <a:rPr sz="8800" dirty="0">
                <a:solidFill>
                  <a:prstClr val="white">
                    <a:lumMod val="50000"/>
                  </a:prstClr>
                </a:solidFill>
                <a:latin typeface="Calibri Light" panose="020F0302020204030204" pitchFamily="34" charset="0"/>
                <a:cs typeface="Calibri" panose="020F0502020204030204" pitchFamily="34" charset="0"/>
              </a:rPr>
              <a:t>Customizing the Content:</a:t>
            </a:r>
          </a:p>
          <a:p>
            <a:pPr lvl="0">
              <a:spcBef>
                <a:spcPts val="1200"/>
              </a:spcBef>
            </a:pPr>
            <a:r>
              <a:rPr sz="6600" dirty="0">
                <a:solidFill>
                  <a:prstClr val="white">
                    <a:lumMod val="50000"/>
                  </a:prstClr>
                </a:solidFill>
                <a:latin typeface="Calibri Light" panose="020F0302020204030204" pitchFamily="34" charset="0"/>
                <a:cs typeface="Calibri" panose="020F0502020204030204" pitchFamily="34" charset="0"/>
              </a:rPr>
              <a:t>The placeholders in this </a:t>
            </a:r>
            <a:r>
              <a:rPr lang="en-US" sz="6600" dirty="0" smtClean="0">
                <a:solidFill>
                  <a:prstClr val="white">
                    <a:lumMod val="50000"/>
                  </a:prstClr>
                </a:solidFill>
                <a:latin typeface="Calibri Light" panose="020F0302020204030204" pitchFamily="34" charset="0"/>
                <a:cs typeface="Calibri" panose="020F0502020204030204" pitchFamily="34" charset="0"/>
              </a:rPr>
              <a:t>poster </a:t>
            </a:r>
            <a:r>
              <a:rPr sz="6600" dirty="0" smtClean="0">
                <a:solidFill>
                  <a:prstClr val="white">
                    <a:lumMod val="50000"/>
                  </a:prstClr>
                </a:solidFill>
                <a:latin typeface="Calibri Light" panose="020F0302020204030204" pitchFamily="34" charset="0"/>
                <a:cs typeface="Calibri" panose="020F0502020204030204" pitchFamily="34" charset="0"/>
              </a:rPr>
              <a:t>are </a:t>
            </a:r>
            <a:r>
              <a:rPr sz="6600" dirty="0">
                <a:solidFill>
                  <a:prstClr val="white">
                    <a:lumMod val="50000"/>
                  </a:prstClr>
                </a:solidFill>
                <a:latin typeface="Calibri Light" panose="020F0302020204030204" pitchFamily="34" charset="0"/>
                <a:cs typeface="Calibri" panose="020F0502020204030204" pitchFamily="34" charset="0"/>
              </a:rPr>
              <a:t>formatted for you. </a:t>
            </a:r>
            <a:r>
              <a:rPr lang="en-US" sz="6600" dirty="0" smtClean="0">
                <a:solidFill>
                  <a:prstClr val="white">
                    <a:lumMod val="50000"/>
                  </a:prstClr>
                </a:solidFill>
                <a:latin typeface="Calibri Light" panose="020F0302020204030204" pitchFamily="34" charset="0"/>
                <a:cs typeface="Calibri" panose="020F0502020204030204" pitchFamily="34" charset="0"/>
              </a:rPr>
              <a:t>Type</a:t>
            </a:r>
            <a:r>
              <a:rPr lang="en-US" sz="6600" baseline="0" dirty="0" smtClean="0">
                <a:solidFill>
                  <a:prstClr val="white">
                    <a:lumMod val="50000"/>
                  </a:prstClr>
                </a:solidFill>
                <a:latin typeface="Calibri Light" panose="020F0302020204030204" pitchFamily="34" charset="0"/>
                <a:cs typeface="Calibri" panose="020F0502020204030204" pitchFamily="34" charset="0"/>
              </a:rPr>
              <a:t> in the placeholders </a:t>
            </a:r>
            <a:r>
              <a:rPr lang="en-US" sz="6600" dirty="0" smtClean="0">
                <a:solidFill>
                  <a:prstClr val="white">
                    <a:lumMod val="50000"/>
                  </a:prstClr>
                </a:solidFill>
                <a:latin typeface="Calibri Light" panose="020F0302020204030204" pitchFamily="34" charset="0"/>
                <a:cs typeface="Calibri" panose="020F0502020204030204" pitchFamily="34" charset="0"/>
              </a:rPr>
              <a:t>to add text, or c</a:t>
            </a:r>
            <a:r>
              <a:rPr lang="en-US" sz="6600" baseline="0" dirty="0" smtClean="0">
                <a:solidFill>
                  <a:prstClr val="white">
                    <a:lumMod val="50000"/>
                  </a:prstClr>
                </a:solidFill>
                <a:latin typeface="Calibri Light" panose="020F0302020204030204" pitchFamily="34" charset="0"/>
                <a:cs typeface="Calibri" panose="020F0502020204030204" pitchFamily="34" charset="0"/>
              </a:rPr>
              <a:t>lick an icon to add a table, chart, SmartArt graphic, picture or multimedia file.</a:t>
            </a:r>
          </a:p>
          <a:p>
            <a:pPr lvl="0">
              <a:spcBef>
                <a:spcPts val="2400"/>
              </a:spcBef>
            </a:pPr>
            <a:r>
              <a:rPr lang="en-US" sz="6600" dirty="0" smtClean="0">
                <a:solidFill>
                  <a:prstClr val="white">
                    <a:lumMod val="50000"/>
                  </a:prstClr>
                </a:solidFill>
                <a:latin typeface="Calibri Light" panose="020F0302020204030204" pitchFamily="34" charset="0"/>
                <a:cs typeface="Calibri" panose="020F0502020204030204" pitchFamily="34" charset="0"/>
              </a:rPr>
              <a:t>T</a:t>
            </a:r>
            <a:r>
              <a:rPr sz="6600" dirty="0" smtClean="0">
                <a:solidFill>
                  <a:prstClr val="white">
                    <a:lumMod val="50000"/>
                  </a:prstClr>
                </a:solidFill>
                <a:latin typeface="Calibri Light" panose="020F0302020204030204" pitchFamily="34" charset="0"/>
                <a:cs typeface="Calibri" panose="020F0502020204030204" pitchFamily="34" charset="0"/>
              </a:rPr>
              <a:t>o </a:t>
            </a:r>
            <a:r>
              <a:rPr sz="6600" dirty="0">
                <a:solidFill>
                  <a:prstClr val="white">
                    <a:lumMod val="50000"/>
                  </a:prstClr>
                </a:solidFill>
                <a:latin typeface="Calibri Light" panose="020F0302020204030204" pitchFamily="34" charset="0"/>
                <a:cs typeface="Calibri" panose="020F0502020204030204" pitchFamily="34" charset="0"/>
              </a:rPr>
              <a:t>add or remove bullet points from text, just click the Bullets button on the Home tab.</a:t>
            </a:r>
          </a:p>
          <a:p>
            <a:pPr lvl="0">
              <a:spcBef>
                <a:spcPts val="2400"/>
              </a:spcBef>
            </a:pPr>
            <a:r>
              <a:rPr sz="6600" dirty="0">
                <a:solidFill>
                  <a:prstClr val="white">
                    <a:lumMod val="50000"/>
                  </a:prstClr>
                </a:solidFill>
                <a:latin typeface="Calibri Light" panose="020F0302020204030204" pitchFamily="34" charset="0"/>
                <a:cs typeface="Calibri" panose="020F0502020204030204" pitchFamily="34" charset="0"/>
              </a:rPr>
              <a:t>If you need more placeholders for titles, </a:t>
            </a:r>
            <a:r>
              <a:rPr lang="en-US" sz="6600" dirty="0" smtClean="0">
                <a:solidFill>
                  <a:prstClr val="white">
                    <a:lumMod val="50000"/>
                  </a:prstClr>
                </a:solidFill>
                <a:latin typeface="Calibri Light" panose="020F0302020204030204" pitchFamily="34" charset="0"/>
                <a:cs typeface="Calibri" panose="020F0502020204030204" pitchFamily="34" charset="0"/>
              </a:rPr>
              <a:t>content</a:t>
            </a:r>
            <a:r>
              <a:rPr sz="6600" dirty="0" smtClean="0">
                <a:solidFill>
                  <a:prstClr val="white">
                    <a:lumMod val="50000"/>
                  </a:prstClr>
                </a:solidFill>
                <a:latin typeface="Calibri Light" panose="020F0302020204030204" pitchFamily="34" charset="0"/>
                <a:cs typeface="Calibri" panose="020F0502020204030204" pitchFamily="34" charset="0"/>
              </a:rPr>
              <a:t> </a:t>
            </a:r>
            <a:r>
              <a:rPr sz="6600" dirty="0">
                <a:solidFill>
                  <a:prstClr val="white">
                    <a:lumMod val="50000"/>
                  </a:prstClr>
                </a:solidFill>
                <a:latin typeface="Calibri Light" panose="020F0302020204030204" pitchFamily="34" charset="0"/>
                <a:cs typeface="Calibri" panose="020F0502020204030204" pitchFamily="34" charset="0"/>
              </a:rPr>
              <a:t>or body text, just make a copy of what you need and drag it into place. PowerPoint’s Smart Guides will help you align it with everything else.</a:t>
            </a:r>
          </a:p>
          <a:p>
            <a:pPr lvl="0">
              <a:spcBef>
                <a:spcPts val="2400"/>
              </a:spcBef>
            </a:pPr>
            <a:r>
              <a:rPr sz="6600" dirty="0">
                <a:solidFill>
                  <a:prstClr val="white">
                    <a:lumMod val="50000"/>
                  </a:prstClr>
                </a:solidFill>
                <a:latin typeface="Calibri Light" panose="020F0302020204030204" pitchFamily="34" charset="0"/>
                <a:cs typeface="Calibri" panose="020F0502020204030204" pitchFamily="34" charset="0"/>
              </a:rPr>
              <a:t>Want to use your own pictures instead of ours? No problem! Just </a:t>
            </a:r>
            <a:r>
              <a:rPr lang="en-US" sz="6600" dirty="0" smtClean="0">
                <a:solidFill>
                  <a:prstClr val="white">
                    <a:lumMod val="50000"/>
                  </a:prstClr>
                </a:solidFill>
                <a:latin typeface="Calibri Light" panose="020F0302020204030204" pitchFamily="34" charset="0"/>
                <a:cs typeface="Calibri" panose="020F0502020204030204" pitchFamily="34" charset="0"/>
              </a:rPr>
              <a:t>right-</a:t>
            </a:r>
            <a:r>
              <a:rPr sz="6600" dirty="0" smtClean="0">
                <a:solidFill>
                  <a:prstClr val="white">
                    <a:lumMod val="50000"/>
                  </a:prstClr>
                </a:solidFill>
                <a:latin typeface="Calibri Light" panose="020F0302020204030204" pitchFamily="34" charset="0"/>
                <a:cs typeface="Calibri" panose="020F0502020204030204" pitchFamily="34" charset="0"/>
              </a:rPr>
              <a:t>click </a:t>
            </a:r>
            <a:r>
              <a:rPr sz="6600" dirty="0">
                <a:solidFill>
                  <a:prstClr val="white">
                    <a:lumMod val="50000"/>
                  </a:prstClr>
                </a:solidFill>
                <a:latin typeface="Calibri Light" panose="020F0302020204030204" pitchFamily="34" charset="0"/>
                <a:cs typeface="Calibri" panose="020F0502020204030204" pitchFamily="34" charset="0"/>
              </a:rPr>
              <a:t>a </a:t>
            </a:r>
            <a:r>
              <a:rPr sz="6600" dirty="0" smtClean="0">
                <a:solidFill>
                  <a:prstClr val="white">
                    <a:lumMod val="50000"/>
                  </a:prstClr>
                </a:solidFill>
                <a:latin typeface="Calibri Light" panose="020F0302020204030204" pitchFamily="34" charset="0"/>
                <a:cs typeface="Calibri" panose="020F0502020204030204" pitchFamily="34" charset="0"/>
              </a:rPr>
              <a:t>picture</a:t>
            </a:r>
            <a:r>
              <a:rPr lang="en-US" sz="6600" dirty="0" smtClean="0">
                <a:solidFill>
                  <a:prstClr val="white">
                    <a:lumMod val="50000"/>
                  </a:prstClr>
                </a:solidFill>
                <a:latin typeface="Calibri Light" panose="020F0302020204030204" pitchFamily="34" charset="0"/>
                <a:cs typeface="Calibri" panose="020F0502020204030204" pitchFamily="34" charset="0"/>
              </a:rPr>
              <a:t> and choose Change Picture. Maintain the</a:t>
            </a:r>
            <a:r>
              <a:rPr lang="en-US" sz="6600" baseline="0" dirty="0" smtClean="0">
                <a:solidFill>
                  <a:prstClr val="white">
                    <a:lumMod val="50000"/>
                  </a:prstClr>
                </a:solidFill>
                <a:latin typeface="Calibri Light" panose="020F0302020204030204" pitchFamily="34" charset="0"/>
                <a:cs typeface="Calibri" panose="020F0502020204030204" pitchFamily="34" charset="0"/>
              </a:rPr>
              <a:t> proportion of pictures as you r</a:t>
            </a:r>
            <a:r>
              <a:rPr lang="en-US" sz="6600" dirty="0" smtClean="0">
                <a:solidFill>
                  <a:prstClr val="white">
                    <a:lumMod val="50000"/>
                  </a:prstClr>
                </a:solidFill>
                <a:latin typeface="Calibri Light" panose="020F0302020204030204" pitchFamily="34" charset="0"/>
                <a:cs typeface="Calibri" panose="020F0502020204030204" pitchFamily="34" charset="0"/>
              </a:rPr>
              <a:t>esize</a:t>
            </a:r>
            <a:r>
              <a:rPr lang="en-US" sz="6600" baseline="0" dirty="0" smtClean="0">
                <a:solidFill>
                  <a:prstClr val="white">
                    <a:lumMod val="50000"/>
                  </a:prstClr>
                </a:solidFill>
                <a:latin typeface="Calibri Light" panose="020F0302020204030204" pitchFamily="34" charset="0"/>
                <a:cs typeface="Calibri" panose="020F0502020204030204" pitchFamily="34" charset="0"/>
              </a:rPr>
              <a:t> by dragging a corner.</a:t>
            </a:r>
            <a:endParaRPr sz="6600" dirty="0">
              <a:solidFill>
                <a:prstClr val="white">
                  <a:lumMod val="50000"/>
                </a:prstClr>
              </a:solidFill>
              <a:latin typeface="Calibri Light" panose="020F0302020204030204" pitchFamily="34" charset="0"/>
              <a:cs typeface="Calibri" panose="020F0502020204030204" pitchFamily="34" charset="0"/>
            </a:endParaRPr>
          </a:p>
        </p:txBody>
      </p:sp>
    </p:spTree>
    <p:extLst>
      <p:ext uri="{BB962C8B-B14F-4D97-AF65-F5344CB8AC3E}">
        <p14:creationId xmlns:p14="http://schemas.microsoft.com/office/powerpoint/2010/main" val="145907722"/>
      </p:ext>
    </p:extLst>
  </p:cSld>
  <p:clrMapOvr>
    <a:masterClrMapping/>
  </p:clrMapOvr>
  <p:extLst mod="1">
    <p:ext uri="{DCECCB84-F9BA-43D5-87BE-67443E8EF086}">
      <p15:sldGuideLst xmlns:p15="http://schemas.microsoft.com/office/powerpoint/2012/main">
        <p15:guide id="1" pos="9168" userDrawn="1">
          <p15:clr>
            <a:srgbClr val="A4A3A4"/>
          </p15:clr>
        </p15:guide>
        <p15:guide id="2" pos="18480" userDrawn="1">
          <p15:clr>
            <a:srgbClr val="A4A3A4"/>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invGray">
          <a:xfrm>
            <a:off x="0" y="0"/>
            <a:ext cx="43891200" cy="5029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bwMode="auto">
          <a:xfrm>
            <a:off x="6400800" y="990600"/>
            <a:ext cx="31089600" cy="251454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400800" y="6019800"/>
            <a:ext cx="31089600" cy="2362962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3000" y="32114698"/>
            <a:ext cx="9875520" cy="457200"/>
          </a:xfrm>
          <a:prstGeom prst="rect">
            <a:avLst/>
          </a:prstGeom>
        </p:spPr>
        <p:txBody>
          <a:bodyPr vert="horz" lIns="91440" tIns="45720" rIns="91440" bIns="45720" rtlCol="0" anchor="ctr"/>
          <a:lstStyle>
            <a:lvl1pPr algn="l">
              <a:defRPr sz="1600">
                <a:solidFill>
                  <a:schemeClr val="tx1">
                    <a:tint val="75000"/>
                  </a:schemeClr>
                </a:solidFill>
              </a:defRPr>
            </a:lvl1pPr>
          </a:lstStyle>
          <a:p>
            <a:fld id="{ECAA57DF-1C19-4726-AB84-014692BAD8F5}" type="datetimeFigureOut">
              <a:rPr lang="en-US" smtClean="0"/>
              <a:pPr/>
              <a:t>7/5/2016</a:t>
            </a:fld>
            <a:endParaRPr lang="en-US" dirty="0"/>
          </a:p>
        </p:txBody>
      </p:sp>
      <p:sp>
        <p:nvSpPr>
          <p:cNvPr id="5" name="Footer Placeholder 4"/>
          <p:cNvSpPr>
            <a:spLocks noGrp="1"/>
          </p:cNvSpPr>
          <p:nvPr>
            <p:ph type="ftr" sz="quarter" idx="3"/>
          </p:nvPr>
        </p:nvSpPr>
        <p:spPr>
          <a:xfrm>
            <a:off x="11018520" y="32114698"/>
            <a:ext cx="21854160" cy="457200"/>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2872680" y="32114698"/>
            <a:ext cx="9875520" cy="457200"/>
          </a:xfrm>
          <a:prstGeom prst="rect">
            <a:avLst/>
          </a:prstGeom>
        </p:spPr>
        <p:txBody>
          <a:bodyPr vert="horz" lIns="91440" tIns="45720" rIns="91440" bIns="45720" rtlCol="0" anchor="ctr"/>
          <a:lstStyle>
            <a:lvl1pPr algn="r">
              <a:defRPr sz="1600">
                <a:solidFill>
                  <a:schemeClr val="tx1">
                    <a:tint val="75000"/>
                  </a:schemeClr>
                </a:solidFill>
              </a:defRPr>
            </a:lvl1pPr>
          </a:lstStyle>
          <a:p>
            <a:fld id="{91B4C631-C489-4C11-812F-2172FBEAE82B}" type="slidenum">
              <a:rPr lang="en-US" smtClean="0"/>
              <a:pPr/>
              <a:t>‹#›</a:t>
            </a:fld>
            <a:endParaRPr lang="en-US" dirty="0"/>
          </a:p>
        </p:txBody>
      </p:sp>
    </p:spTree>
    <p:extLst>
      <p:ext uri="{BB962C8B-B14F-4D97-AF65-F5344CB8AC3E}">
        <p14:creationId xmlns:p14="http://schemas.microsoft.com/office/powerpoint/2010/main" val="2508807471"/>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4389120" rtl="0" eaLnBrk="1" latinLnBrk="0" hangingPunct="1">
        <a:lnSpc>
          <a:spcPct val="90000"/>
        </a:lnSpc>
        <a:spcBef>
          <a:spcPct val="0"/>
        </a:spcBef>
        <a:buNone/>
        <a:defRPr sz="8800" b="1" kern="1200">
          <a:solidFill>
            <a:schemeClr val="bg1"/>
          </a:solidFill>
          <a:latin typeface="+mj-lt"/>
          <a:ea typeface="+mj-ea"/>
          <a:cs typeface="+mj-cs"/>
        </a:defRPr>
      </a:lvl1pPr>
    </p:titleStyle>
    <p:bodyStyle>
      <a:lvl1pPr marL="457200" indent="-457200" algn="l" defTabSz="4389120" rtl="0" eaLnBrk="1" latinLnBrk="0" hangingPunct="1">
        <a:lnSpc>
          <a:spcPct val="100000"/>
        </a:lnSpc>
        <a:spcBef>
          <a:spcPts val="12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3pPr>
      <a:lvl4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4pPr>
      <a:lvl5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5pPr>
      <a:lvl6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8pPr>
      <a:lvl9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368" userDrawn="1">
          <p15:clr>
            <a:srgbClr val="A4A3A4"/>
          </p15:clr>
        </p15:guide>
        <p15:guide id="2" pos="720" userDrawn="1">
          <p15:clr>
            <a:srgbClr val="A4A3A4"/>
          </p15:clr>
        </p15:guide>
        <p15:guide id="3" pos="26928" userDrawn="1">
          <p15:clr>
            <a:srgbClr val="A4A3A4"/>
          </p15:clr>
        </p15:guide>
        <p15:guide id="4" pos="13824" userDrawn="1">
          <p15:clr>
            <a:srgbClr val="A4A3A4"/>
          </p15:clr>
        </p15:guide>
      </p15:sldGuideLst>
    </p:ext>
  </p:extLst>
</p:sldMaster>
</file>

<file path=ppt/slides/_rels/slide1.xml.rels><?xml version="1.0" encoding="UTF-8" standalone="yes"?>
<Relationships xmlns="http://schemas.openxmlformats.org/package/2006/relationships"><Relationship Id="rId13" Type="http://schemas.openxmlformats.org/officeDocument/2006/relationships/image" Target="../media/image8.emf"/><Relationship Id="rId18" Type="http://schemas.openxmlformats.org/officeDocument/2006/relationships/image" Target="../media/image12.emf"/><Relationship Id="rId26" Type="http://schemas.openxmlformats.org/officeDocument/2006/relationships/image" Target="../media/image18.emf"/><Relationship Id="rId39" Type="http://schemas.openxmlformats.org/officeDocument/2006/relationships/image" Target="../media/image29.jpeg"/><Relationship Id="rId21" Type="http://schemas.openxmlformats.org/officeDocument/2006/relationships/hyperlink" Target="http://www.cheat.org/archive/publications/" TargetMode="External"/><Relationship Id="rId34" Type="http://schemas.openxmlformats.org/officeDocument/2006/relationships/image" Target="../media/image24.jpeg"/><Relationship Id="rId42" Type="http://schemas.openxmlformats.org/officeDocument/2006/relationships/image" Target="../media/image32.jpeg"/><Relationship Id="rId7" Type="http://schemas.openxmlformats.org/officeDocument/2006/relationships/image" Target="../media/image4.png"/><Relationship Id="rId2" Type="http://schemas.openxmlformats.org/officeDocument/2006/relationships/image" Target="../media/image1.png"/><Relationship Id="rId16" Type="http://schemas.openxmlformats.org/officeDocument/2006/relationships/image" Target="../media/image10.emf"/><Relationship Id="rId20" Type="http://schemas.openxmlformats.org/officeDocument/2006/relationships/image" Target="../media/image14.jpeg"/><Relationship Id="rId29" Type="http://schemas.openxmlformats.org/officeDocument/2006/relationships/image" Target="../media/image20.jpeg"/><Relationship Id="rId41" Type="http://schemas.openxmlformats.org/officeDocument/2006/relationships/image" Target="../media/image31.emf"/><Relationship Id="rId1" Type="http://schemas.openxmlformats.org/officeDocument/2006/relationships/slideLayout" Target="../slideLayouts/slideLayout1.xml"/><Relationship Id="rId6" Type="http://schemas.openxmlformats.org/officeDocument/2006/relationships/chart" Target="../charts/chart1.xml"/><Relationship Id="rId11" Type="http://schemas.openxmlformats.org/officeDocument/2006/relationships/image" Target="../media/image6.emf"/><Relationship Id="rId24" Type="http://schemas.openxmlformats.org/officeDocument/2006/relationships/image" Target="../media/image17.emf"/><Relationship Id="rId32" Type="http://schemas.openxmlformats.org/officeDocument/2006/relationships/image" Target="../media/image22.jpeg"/><Relationship Id="rId37" Type="http://schemas.openxmlformats.org/officeDocument/2006/relationships/image" Target="../media/image27.JPG"/><Relationship Id="rId40" Type="http://schemas.openxmlformats.org/officeDocument/2006/relationships/image" Target="../media/image30.png"/><Relationship Id="rId5" Type="http://schemas.openxmlformats.org/officeDocument/2006/relationships/image" Target="../media/image3.png"/><Relationship Id="rId15" Type="http://schemas.openxmlformats.org/officeDocument/2006/relationships/hyperlink" Target="http://www.deckerscreek.org/news-and-events/publications" TargetMode="External"/><Relationship Id="rId23" Type="http://schemas.openxmlformats.org/officeDocument/2006/relationships/image" Target="../media/image16.emf"/><Relationship Id="rId28" Type="http://schemas.openxmlformats.org/officeDocument/2006/relationships/image" Target="../media/image19.jpeg"/><Relationship Id="rId36" Type="http://schemas.openxmlformats.org/officeDocument/2006/relationships/image" Target="../media/image26.jpeg"/><Relationship Id="rId10" Type="http://schemas.openxmlformats.org/officeDocument/2006/relationships/hyperlink" Target="http://plateauactionnetwork.org/publications/" TargetMode="External"/><Relationship Id="rId19" Type="http://schemas.openxmlformats.org/officeDocument/2006/relationships/image" Target="../media/image13.emf"/><Relationship Id="rId31" Type="http://schemas.openxmlformats.org/officeDocument/2006/relationships/image" Target="../media/image21.jpeg"/><Relationship Id="rId4" Type="http://schemas.openxmlformats.org/officeDocument/2006/relationships/hyperlink" Target="https://dep.wv.gov/WWE/watershed/IR/Pages/303d_305b.aspx" TargetMode="External"/><Relationship Id="rId9" Type="http://schemas.openxmlformats.org/officeDocument/2006/relationships/hyperlink" Target="https://dep.wv.gov/WWE/Programs/wqs/Pages/default.aspx" TargetMode="External"/><Relationship Id="rId14" Type="http://schemas.openxmlformats.org/officeDocument/2006/relationships/image" Target="../media/image9.emf"/><Relationship Id="rId22" Type="http://schemas.openxmlformats.org/officeDocument/2006/relationships/image" Target="../media/image15.emf"/><Relationship Id="rId27" Type="http://schemas.openxmlformats.org/officeDocument/2006/relationships/hyperlink" Target="mailto:timothy.d.Craddock@wv.gov" TargetMode="External"/><Relationship Id="rId30" Type="http://schemas.openxmlformats.org/officeDocument/2006/relationships/hyperlink" Target="https://dep.wv.gov/WWE/getinvolved/sos/stories/Documents/Photos/MAVMC_SR.jpg" TargetMode="External"/><Relationship Id="rId35" Type="http://schemas.openxmlformats.org/officeDocument/2006/relationships/image" Target="../media/image25.jpeg"/><Relationship Id="rId43" Type="http://schemas.openxmlformats.org/officeDocument/2006/relationships/image" Target="../media/image33.jpg"/><Relationship Id="rId8" Type="http://schemas.openxmlformats.org/officeDocument/2006/relationships/image" Target="../media/image5.png"/><Relationship Id="rId3" Type="http://schemas.openxmlformats.org/officeDocument/2006/relationships/image" Target="../media/image2.png"/><Relationship Id="rId12" Type="http://schemas.openxmlformats.org/officeDocument/2006/relationships/image" Target="../media/image7.emf"/><Relationship Id="rId17" Type="http://schemas.openxmlformats.org/officeDocument/2006/relationships/image" Target="../media/image11.emf"/><Relationship Id="rId25" Type="http://schemas.openxmlformats.org/officeDocument/2006/relationships/hyperlink" Target="http://www.saveblackwater.org/documents/Stateoftheriversmall.pdf" TargetMode="External"/><Relationship Id="rId33" Type="http://schemas.openxmlformats.org/officeDocument/2006/relationships/image" Target="../media/image23.jpg"/><Relationship Id="rId38"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665851" y="479081"/>
            <a:ext cx="32449770" cy="1868760"/>
          </a:xfrm>
        </p:spPr>
        <p:txBody>
          <a:bodyPr>
            <a:normAutofit/>
          </a:bodyPr>
          <a:lstStyle/>
          <a:p>
            <a:pPr algn="ctr"/>
            <a:r>
              <a:rPr lang="en-US" sz="10000" dirty="0" smtClean="0"/>
              <a:t>How West Virginia State Agencies use Volunteer Data</a:t>
            </a:r>
            <a:endParaRPr lang="en-US" sz="10000" dirty="0"/>
          </a:p>
        </p:txBody>
      </p:sp>
      <p:sp>
        <p:nvSpPr>
          <p:cNvPr id="23" name="Text Placeholder 22"/>
          <p:cNvSpPr>
            <a:spLocks noGrp="1"/>
          </p:cNvSpPr>
          <p:nvPr>
            <p:ph type="body" sz="quarter" idx="36"/>
          </p:nvPr>
        </p:nvSpPr>
        <p:spPr>
          <a:xfrm>
            <a:off x="6521716" y="2864458"/>
            <a:ext cx="30796992" cy="1692732"/>
          </a:xfrm>
        </p:spPr>
        <p:txBody>
          <a:bodyPr/>
          <a:lstStyle/>
          <a:p>
            <a:pPr algn="ctr"/>
            <a:r>
              <a:rPr lang="en-US" sz="3600" dirty="0" smtClean="0"/>
              <a:t>Timothy Craddock, Nonpoint Source Program Coordinator</a:t>
            </a:r>
          </a:p>
          <a:p>
            <a:pPr algn="ctr"/>
            <a:r>
              <a:rPr lang="en-US" sz="3600" dirty="0" smtClean="0"/>
              <a:t>WVDEP’s Watershed Improvement Branch</a:t>
            </a:r>
          </a:p>
          <a:p>
            <a:pPr algn="ctr"/>
            <a:r>
              <a:rPr lang="en-US" sz="3600" spc="300" dirty="0" smtClean="0">
                <a:solidFill>
                  <a:srgbClr val="FFC000"/>
                </a:solidFill>
                <a:uFill>
                  <a:solidFill>
                    <a:srgbClr val="7030A0"/>
                  </a:solidFill>
                </a:uFill>
                <a:latin typeface="Calibri" panose="020F0502020204030204" pitchFamily="34" charset="0"/>
              </a:rPr>
              <a:t>http</a:t>
            </a:r>
            <a:r>
              <a:rPr lang="en-US" sz="3600" spc="300" dirty="0" smtClean="0">
                <a:solidFill>
                  <a:srgbClr val="FFC000"/>
                </a:solidFill>
                <a:effectLst>
                  <a:outerShdw blurRad="38100" dist="38100" dir="2700000" algn="tl">
                    <a:srgbClr val="000000">
                      <a:alpha val="43137"/>
                    </a:srgbClr>
                  </a:outerShdw>
                </a:effectLst>
                <a:uFill>
                  <a:solidFill>
                    <a:srgbClr val="7030A0"/>
                  </a:solidFill>
                </a:uFill>
                <a:latin typeface="Calibri" panose="020F0502020204030204" pitchFamily="34" charset="0"/>
              </a:rPr>
              <a:t>://www.dep.wv.gov/WWE/Programs/nonptsource/Pages/usingvolunteerdata.aspx</a:t>
            </a:r>
            <a:endParaRPr lang="en-US" sz="3600" spc="300" dirty="0">
              <a:solidFill>
                <a:srgbClr val="FFC000"/>
              </a:solidFill>
              <a:effectLst>
                <a:outerShdw blurRad="38100" dist="38100" dir="2700000" algn="tl">
                  <a:srgbClr val="000000">
                    <a:alpha val="43137"/>
                  </a:srgbClr>
                </a:outerShdw>
              </a:effectLst>
              <a:uFill>
                <a:solidFill>
                  <a:srgbClr val="7030A0"/>
                </a:solidFill>
              </a:uFill>
              <a:latin typeface="Calibri" panose="020F0502020204030204" pitchFamily="34" charset="0"/>
            </a:endParaRPr>
          </a:p>
        </p:txBody>
      </p:sp>
      <p:sp>
        <p:nvSpPr>
          <p:cNvPr id="5" name="Text Placeholder 4"/>
          <p:cNvSpPr>
            <a:spLocks noGrp="1"/>
          </p:cNvSpPr>
          <p:nvPr>
            <p:ph type="body" sz="quarter" idx="13"/>
          </p:nvPr>
        </p:nvSpPr>
        <p:spPr/>
        <p:txBody>
          <a:bodyPr/>
          <a:lstStyle/>
          <a:p>
            <a:r>
              <a:rPr lang="en-US" sz="5800" cap="none" dirty="0"/>
              <a:t>A</a:t>
            </a:r>
            <a:r>
              <a:rPr lang="en-US" sz="5800" cap="none" dirty="0" smtClean="0"/>
              <a:t>bstract</a:t>
            </a:r>
            <a:endParaRPr lang="en-US" sz="5800" cap="none" dirty="0"/>
          </a:p>
        </p:txBody>
      </p:sp>
      <p:sp>
        <p:nvSpPr>
          <p:cNvPr id="11" name="Content Placeholder 10"/>
          <p:cNvSpPr>
            <a:spLocks noGrp="1"/>
          </p:cNvSpPr>
          <p:nvPr>
            <p:ph sz="quarter" idx="24"/>
          </p:nvPr>
        </p:nvSpPr>
        <p:spPr>
          <a:xfrm>
            <a:off x="1143000" y="7272946"/>
            <a:ext cx="12801600" cy="7469678"/>
          </a:xfrm>
        </p:spPr>
        <p:txBody>
          <a:bodyPr>
            <a:normAutofit lnSpcReduction="10000"/>
          </a:bodyPr>
          <a:lstStyle/>
          <a:p>
            <a:pPr marL="0" indent="0">
              <a:buNone/>
            </a:pPr>
            <a:r>
              <a:rPr lang="en-US" dirty="0" smtClean="0"/>
              <a:t>Since the Izaak Walton League of American (IWLA) introduced citizens to volunteer monitoring in the early 1970’s, West Virginia volunteers have actively participated. This participation increased dramatically when the state started its own program in 1995.  Even though there was interest and enthusiasm state agencies have been hesitant to use volunteer generated data.  When the second Citizens Monitoring Coordinator was hired in 2000 things began to change.</a:t>
            </a:r>
          </a:p>
          <a:p>
            <a:pPr marL="0" indent="0">
              <a:buNone/>
            </a:pPr>
            <a:r>
              <a:rPr lang="en-US" dirty="0" smtClean="0"/>
              <a:t>The Coordinator partnered with a variety of experts, supported a pier reviewed study that showed the weakness and strengths of the data, and held meetings and workshops statewide introducing more scientifically rigorous methods based on recommendations from experts.  The new procedures were much more stringent evaluations based on SOPs from the WV Department of Environmental Protection (WVDEP) Watershed Branch, EPA’s Bioassessment Protocols and other expert recommendations. The final piece was a strong training and certification program.  </a:t>
            </a:r>
          </a:p>
          <a:p>
            <a:pPr marL="0" indent="0">
              <a:buNone/>
            </a:pPr>
            <a:r>
              <a:rPr lang="en-US" dirty="0" smtClean="0"/>
              <a:t>Since introducing these procedures volunteer data has been accepted for the Integrated Report, Anti-degradation Tier 3 nominations, and 319 project monitoring, just to name a few uses.  The volunteer groups are now much more sophisticated and have learned to use their data as a powerful tool to improve awareness and make positive changes to their local communities.</a:t>
            </a:r>
            <a:endParaRPr lang="en-US" dirty="0"/>
          </a:p>
        </p:txBody>
      </p:sp>
      <p:sp>
        <p:nvSpPr>
          <p:cNvPr id="7" name="Text Placeholder 6"/>
          <p:cNvSpPr>
            <a:spLocks noGrp="1"/>
          </p:cNvSpPr>
          <p:nvPr>
            <p:ph type="body" sz="quarter" idx="17"/>
          </p:nvPr>
        </p:nvSpPr>
        <p:spPr/>
        <p:txBody>
          <a:bodyPr/>
          <a:lstStyle/>
          <a:p>
            <a:r>
              <a:rPr lang="en-US" sz="5800" cap="none" dirty="0" smtClean="0"/>
              <a:t>Integrated Report</a:t>
            </a:r>
            <a:endParaRPr lang="en-US" sz="5800" cap="none" dirty="0"/>
          </a:p>
        </p:txBody>
      </p:sp>
      <p:sp>
        <p:nvSpPr>
          <p:cNvPr id="12" name="Content Placeholder 11"/>
          <p:cNvSpPr>
            <a:spLocks noGrp="1"/>
          </p:cNvSpPr>
          <p:nvPr>
            <p:ph sz="quarter" idx="25"/>
          </p:nvPr>
        </p:nvSpPr>
        <p:spPr>
          <a:xfrm>
            <a:off x="8733662" y="16609690"/>
            <a:ext cx="5210937" cy="9651878"/>
          </a:xfrm>
        </p:spPr>
        <p:txBody>
          <a:bodyPr>
            <a:normAutofit fontScale="25000" lnSpcReduction="20000"/>
          </a:bodyPr>
          <a:lstStyle/>
          <a:p>
            <a:pPr marL="0" indent="0">
              <a:buNone/>
            </a:pPr>
            <a:r>
              <a:rPr lang="en-US" sz="11200" dirty="0" smtClean="0"/>
              <a:t>State agencies charged with assessing the condition of their watersheds used two major reports to inform the public and EPA.  The 303(d) list is a listing of impaired waters and the 305(b) report was a description of those conditions.  The two reports became one, the Integrated Report in 2002.  WV Save Our Streams volunteer data was first published in the 305(b) report in 2000, and volunteer data has been used in every Integrated Report since 2002.</a:t>
            </a:r>
          </a:p>
          <a:p>
            <a:pPr marL="0" indent="0">
              <a:buNone/>
            </a:pPr>
            <a:endParaRPr lang="en-US" sz="11200" dirty="0" smtClean="0"/>
          </a:p>
          <a:p>
            <a:pPr marL="0" indent="0">
              <a:buNone/>
            </a:pPr>
            <a:endParaRPr lang="en-US" sz="11200" dirty="0" smtClean="0"/>
          </a:p>
          <a:p>
            <a:pPr marL="0" indent="0">
              <a:buNone/>
            </a:pPr>
            <a:r>
              <a:rPr lang="en-US" sz="11200" dirty="0" smtClean="0"/>
              <a:t>This cluster graph compares the third party and volunteer data submitted since 2002.  The volunteer contribution has been relatively consistent through the years.  Overall approximately 30% of the external data accepted is volunteer generated.</a:t>
            </a:r>
          </a:p>
          <a:p>
            <a:pPr marL="0" indent="0">
              <a:buNone/>
            </a:pPr>
            <a:endParaRPr lang="en-US" dirty="0"/>
          </a:p>
        </p:txBody>
      </p:sp>
      <p:sp>
        <p:nvSpPr>
          <p:cNvPr id="13" name="Content Placeholder 12"/>
          <p:cNvSpPr>
            <a:spLocks noGrp="1"/>
          </p:cNvSpPr>
          <p:nvPr>
            <p:ph sz="quarter" idx="26"/>
          </p:nvPr>
        </p:nvSpPr>
        <p:spPr>
          <a:xfrm>
            <a:off x="5461142" y="28522974"/>
            <a:ext cx="8483456" cy="4395425"/>
          </a:xfrm>
        </p:spPr>
        <p:txBody>
          <a:bodyPr>
            <a:noAutofit/>
          </a:bodyPr>
          <a:lstStyle/>
          <a:p>
            <a:pPr marL="0" indent="0">
              <a:buNone/>
            </a:pPr>
            <a:r>
              <a:rPr lang="en-US" dirty="0" smtClean="0"/>
              <a:t>In 2009 Friends of Laurel Mountain and the local 4H group nominated Watkins Run for Tier 3 protection.  After public meetings, and a final meeting before the Environmental Quality Board, WVDEP Water Quality Standard Program approved the nomination.  </a:t>
            </a:r>
            <a:r>
              <a:rPr lang="en-US" dirty="0"/>
              <a:t>S</a:t>
            </a:r>
            <a:r>
              <a:rPr lang="en-US" dirty="0" smtClean="0"/>
              <a:t>everal WVDEP stream surveys and multiple volunteer surveys were the data sources.  Summaries of the volunteer surveys are provided next.  Thus far, this is the </a:t>
            </a:r>
            <a:r>
              <a:rPr lang="en-US" b="1" dirty="0" smtClean="0"/>
              <a:t>only successful Tier 3 nomination</a:t>
            </a:r>
            <a:r>
              <a:rPr lang="en-US" dirty="0" smtClean="0"/>
              <a:t>. </a:t>
            </a:r>
          </a:p>
        </p:txBody>
      </p:sp>
      <p:pic>
        <p:nvPicPr>
          <p:cNvPr id="10" name="Content Placeholder 9"/>
          <p:cNvPicPr>
            <a:picLocks noGrp="1" noChangeAspect="1"/>
          </p:cNvPicPr>
          <p:nvPr>
            <p:ph sz="quarter" idx="27"/>
          </p:nvPr>
        </p:nvPicPr>
        <p:blipFill>
          <a:blip r:embed="rId2"/>
          <a:stretch>
            <a:fillRect/>
          </a:stretch>
        </p:blipFill>
        <p:spPr>
          <a:xfrm>
            <a:off x="15544800" y="5812108"/>
            <a:ext cx="3694176" cy="4794932"/>
          </a:xfrm>
          <a:prstGeom prst="rect">
            <a:avLst/>
          </a:prstGeom>
        </p:spPr>
      </p:pic>
      <p:sp>
        <p:nvSpPr>
          <p:cNvPr id="15" name="Content Placeholder 14"/>
          <p:cNvSpPr>
            <a:spLocks noGrp="1"/>
          </p:cNvSpPr>
          <p:nvPr>
            <p:ph sz="quarter" idx="28"/>
          </p:nvPr>
        </p:nvSpPr>
        <p:spPr>
          <a:xfrm>
            <a:off x="15544800" y="13146173"/>
            <a:ext cx="12801600" cy="18482923"/>
          </a:xfrm>
        </p:spPr>
        <p:txBody>
          <a:bodyPr/>
          <a:lstStyle/>
          <a:p>
            <a:pPr marL="0" indent="0">
              <a:buNone/>
            </a:pPr>
            <a:r>
              <a:rPr lang="en-US" smtClean="0"/>
              <a:t>Many volunteer groups in WV have used local financial support, state funds and 319 funds to complete numerous projects designed to restore streams impaired by a multitude of nonpoint pollution sources, acid mine drainage being the most prominent. In addition to the rigors of projects and grant management, watershed planning etc. these groups are able to produce reports to inform their communities on the condition of the streams and rivers.  Here are a few examples.</a:t>
            </a:r>
            <a:endParaRPr lang="en-US" dirty="0"/>
          </a:p>
        </p:txBody>
      </p:sp>
      <p:sp>
        <p:nvSpPr>
          <p:cNvPr id="16" name="Text Placeholder 15"/>
          <p:cNvSpPr>
            <a:spLocks noGrp="1"/>
          </p:cNvSpPr>
          <p:nvPr>
            <p:ph type="body" sz="quarter" idx="29"/>
          </p:nvPr>
        </p:nvSpPr>
        <p:spPr>
          <a:xfrm>
            <a:off x="15521780" y="11669604"/>
            <a:ext cx="12824620" cy="1219200"/>
          </a:xfrm>
        </p:spPr>
        <p:txBody>
          <a:bodyPr/>
          <a:lstStyle/>
          <a:p>
            <a:r>
              <a:rPr lang="en-US" sz="5800" cap="none" dirty="0"/>
              <a:t>W</a:t>
            </a:r>
            <a:r>
              <a:rPr lang="en-US" sz="5800" cap="none" dirty="0" smtClean="0"/>
              <a:t>atershed Reports</a:t>
            </a:r>
            <a:endParaRPr lang="en-US" sz="5800" cap="none" dirty="0"/>
          </a:p>
        </p:txBody>
      </p:sp>
      <p:sp>
        <p:nvSpPr>
          <p:cNvPr id="21" name="Text Placeholder 20"/>
          <p:cNvSpPr>
            <a:spLocks noGrp="1"/>
          </p:cNvSpPr>
          <p:nvPr>
            <p:ph type="body" sz="quarter" idx="34"/>
          </p:nvPr>
        </p:nvSpPr>
        <p:spPr/>
        <p:txBody>
          <a:bodyPr/>
          <a:lstStyle/>
          <a:p>
            <a:r>
              <a:rPr lang="en-US" cap="none" dirty="0" smtClean="0"/>
              <a:t>Results</a:t>
            </a:r>
            <a:endParaRPr lang="en-US" cap="none" dirty="0"/>
          </a:p>
        </p:txBody>
      </p:sp>
      <p:sp>
        <p:nvSpPr>
          <p:cNvPr id="22" name="Content Placeholder 21"/>
          <p:cNvSpPr>
            <a:spLocks noGrp="1"/>
          </p:cNvSpPr>
          <p:nvPr>
            <p:ph sz="quarter" idx="35"/>
          </p:nvPr>
        </p:nvSpPr>
        <p:spPr>
          <a:xfrm>
            <a:off x="32885419" y="27387326"/>
            <a:ext cx="9716477" cy="1645667"/>
          </a:xfrm>
        </p:spPr>
        <p:txBody>
          <a:bodyPr>
            <a:noAutofit/>
          </a:bodyPr>
          <a:lstStyle/>
          <a:p>
            <a:pPr marL="0" indent="0">
              <a:buNone/>
            </a:pPr>
            <a:r>
              <a:rPr lang="en-US" dirty="0" smtClean="0"/>
              <a:t>Since 2009 volunteer/agency partnerships are responsible for two 303(d) de-listings (</a:t>
            </a:r>
            <a:r>
              <a:rPr lang="en-US" b="1" dirty="0" smtClean="0"/>
              <a:t>Indian Run </a:t>
            </a:r>
            <a:r>
              <a:rPr lang="en-US" dirty="0" smtClean="0"/>
              <a:t>and </a:t>
            </a:r>
            <a:r>
              <a:rPr lang="en-US" b="1" dirty="0" smtClean="0"/>
              <a:t>Windmill Gap</a:t>
            </a:r>
            <a:r>
              <a:rPr lang="en-US" dirty="0" smtClean="0"/>
              <a:t>) and millions of pounds of pollutant reductions.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672" y="0"/>
            <a:ext cx="4754880" cy="4756528"/>
          </a:xfrm>
          <a:prstGeom prst="rect">
            <a:avLst/>
          </a:prstGeom>
        </p:spPr>
      </p:pic>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21920" y="0"/>
            <a:ext cx="4761738" cy="4673140"/>
          </a:xfrm>
          <a:prstGeom prst="rect">
            <a:avLst/>
          </a:prstGeom>
        </p:spPr>
      </p:pic>
      <p:sp>
        <p:nvSpPr>
          <p:cNvPr id="6" name="Text Placeholder 5"/>
          <p:cNvSpPr>
            <a:spLocks noGrp="1"/>
          </p:cNvSpPr>
          <p:nvPr>
            <p:ph type="body" sz="quarter" idx="19"/>
          </p:nvPr>
        </p:nvSpPr>
        <p:spPr>
          <a:xfrm>
            <a:off x="1142999" y="27013663"/>
            <a:ext cx="12801600" cy="1219200"/>
          </a:xfrm>
        </p:spPr>
        <p:txBody>
          <a:bodyPr/>
          <a:lstStyle/>
          <a:p>
            <a:r>
              <a:rPr lang="en-US" sz="5800" cap="none" dirty="0" smtClean="0"/>
              <a:t>Anti-Degradation</a:t>
            </a:r>
            <a:endParaRPr lang="en-US" sz="5800" cap="none" dirty="0"/>
          </a:p>
        </p:txBody>
      </p:sp>
      <p:pic>
        <p:nvPicPr>
          <p:cNvPr id="31" name="Picture 30">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1313" y="16542048"/>
            <a:ext cx="7372350" cy="6324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3" name="Chart 32"/>
          <p:cNvGraphicFramePr>
            <a:graphicFrameLocks/>
          </p:cNvGraphicFramePr>
          <p:nvPr>
            <p:extLst>
              <p:ext uri="{D42A27DB-BD31-4B8C-83A1-F6EECF244321}">
                <p14:modId xmlns:p14="http://schemas.microsoft.com/office/powerpoint/2010/main" val="3503083228"/>
              </p:ext>
            </p:extLst>
          </p:nvPr>
        </p:nvGraphicFramePr>
        <p:xfrm>
          <a:off x="1555051" y="23011891"/>
          <a:ext cx="7178610" cy="3644018"/>
        </p:xfrm>
        <a:graphic>
          <a:graphicData uri="http://schemas.openxmlformats.org/drawingml/2006/chart">
            <c:chart xmlns:c="http://schemas.openxmlformats.org/drawingml/2006/chart" xmlns:r="http://schemas.openxmlformats.org/officeDocument/2006/relationships" r:id="rId6"/>
          </a:graphicData>
        </a:graphic>
      </p:graphicFrame>
      <p:pic>
        <p:nvPicPr>
          <p:cNvPr id="20" name="Picture 19"/>
          <p:cNvPicPr>
            <a:picLocks noChangeAspect="1"/>
          </p:cNvPicPr>
          <p:nvPr/>
        </p:nvPicPr>
        <p:blipFill>
          <a:blip r:embed="rId7"/>
          <a:stretch>
            <a:fillRect/>
          </a:stretch>
        </p:blipFill>
        <p:spPr>
          <a:xfrm>
            <a:off x="19897345" y="5812108"/>
            <a:ext cx="3511296" cy="4794932"/>
          </a:xfrm>
          <a:prstGeom prst="rect">
            <a:avLst/>
          </a:prstGeom>
        </p:spPr>
      </p:pic>
      <p:pic>
        <p:nvPicPr>
          <p:cNvPr id="26" name="Picture 25"/>
          <p:cNvPicPr>
            <a:picLocks noChangeAspect="1"/>
          </p:cNvPicPr>
          <p:nvPr/>
        </p:nvPicPr>
        <p:blipFill>
          <a:blip r:embed="rId8"/>
          <a:stretch>
            <a:fillRect/>
          </a:stretch>
        </p:blipFill>
        <p:spPr>
          <a:xfrm>
            <a:off x="24067010" y="5852160"/>
            <a:ext cx="3511297" cy="4754880"/>
          </a:xfrm>
          <a:prstGeom prst="rect">
            <a:avLst/>
          </a:prstGeom>
        </p:spPr>
      </p:pic>
      <p:sp>
        <p:nvSpPr>
          <p:cNvPr id="34" name="Rectangle 33"/>
          <p:cNvSpPr/>
          <p:nvPr/>
        </p:nvSpPr>
        <p:spPr>
          <a:xfrm>
            <a:off x="15521780" y="10889015"/>
            <a:ext cx="10300877" cy="523220"/>
          </a:xfrm>
          <a:prstGeom prst="rect">
            <a:avLst/>
          </a:prstGeom>
        </p:spPr>
        <p:txBody>
          <a:bodyPr wrap="square">
            <a:spAutoFit/>
          </a:bodyPr>
          <a:lstStyle/>
          <a:p>
            <a:r>
              <a:rPr lang="en-US" sz="2800" dirty="0">
                <a:hlinkClick r:id="rId9"/>
              </a:rPr>
              <a:t>http://</a:t>
            </a:r>
            <a:r>
              <a:rPr lang="en-US" sz="2800" dirty="0" smtClean="0">
                <a:hlinkClick r:id="rId9"/>
              </a:rPr>
              <a:t>www.dep.wv.gov/WWE/Programs/wqs/Pages/default.aspx</a:t>
            </a:r>
            <a:r>
              <a:rPr lang="en-US" sz="2800" dirty="0" smtClean="0"/>
              <a:t> </a:t>
            </a:r>
            <a:endParaRPr lang="en-US" sz="2800" dirty="0"/>
          </a:p>
        </p:txBody>
      </p:sp>
      <p:pic>
        <p:nvPicPr>
          <p:cNvPr id="3" name="Picture 2">
            <a:hlinkClick r:id="rId10"/>
          </p:cNvPr>
          <p:cNvPicPr>
            <a:picLocks noChangeAspect="1"/>
          </p:cNvPicPr>
          <p:nvPr/>
        </p:nvPicPr>
        <p:blipFill>
          <a:blip r:embed="rId11"/>
          <a:stretch>
            <a:fillRect/>
          </a:stretch>
        </p:blipFill>
        <p:spPr>
          <a:xfrm>
            <a:off x="15625973" y="16251936"/>
            <a:ext cx="6345014" cy="3499104"/>
          </a:xfrm>
          <a:prstGeom prst="rect">
            <a:avLst/>
          </a:prstGeom>
        </p:spPr>
      </p:pic>
      <p:pic>
        <p:nvPicPr>
          <p:cNvPr id="8" name="Picture 7"/>
          <p:cNvPicPr>
            <a:picLocks noChangeAspect="1"/>
          </p:cNvPicPr>
          <p:nvPr/>
        </p:nvPicPr>
        <p:blipFill>
          <a:blip r:embed="rId12"/>
          <a:stretch>
            <a:fillRect/>
          </a:stretch>
        </p:blipFill>
        <p:spPr>
          <a:xfrm>
            <a:off x="21920212" y="16344990"/>
            <a:ext cx="50775" cy="228420"/>
          </a:xfrm>
          <a:prstGeom prst="rect">
            <a:avLst/>
          </a:prstGeom>
        </p:spPr>
      </p:pic>
      <p:pic>
        <p:nvPicPr>
          <p:cNvPr id="9" name="Picture 8"/>
          <p:cNvPicPr>
            <a:picLocks noChangeAspect="1"/>
          </p:cNvPicPr>
          <p:nvPr/>
        </p:nvPicPr>
        <p:blipFill>
          <a:blip r:embed="rId13"/>
          <a:stretch>
            <a:fillRect/>
          </a:stretch>
        </p:blipFill>
        <p:spPr>
          <a:xfrm>
            <a:off x="22128480" y="16251935"/>
            <a:ext cx="6135376" cy="3499105"/>
          </a:xfrm>
          <a:prstGeom prst="rect">
            <a:avLst/>
          </a:prstGeom>
        </p:spPr>
      </p:pic>
      <p:pic>
        <p:nvPicPr>
          <p:cNvPr id="14" name="Picture 13"/>
          <p:cNvPicPr>
            <a:picLocks noChangeAspect="1"/>
          </p:cNvPicPr>
          <p:nvPr/>
        </p:nvPicPr>
        <p:blipFill>
          <a:blip r:embed="rId14"/>
          <a:stretch>
            <a:fillRect/>
          </a:stretch>
        </p:blipFill>
        <p:spPr>
          <a:xfrm>
            <a:off x="15625974" y="20150176"/>
            <a:ext cx="12637881" cy="3514496"/>
          </a:xfrm>
          <a:prstGeom prst="rect">
            <a:avLst/>
          </a:prstGeom>
        </p:spPr>
      </p:pic>
      <p:pic>
        <p:nvPicPr>
          <p:cNvPr id="19" name="Picture 18">
            <a:hlinkClick r:id="rId15"/>
          </p:cNvPr>
          <p:cNvPicPr>
            <a:picLocks noChangeAspect="1"/>
          </p:cNvPicPr>
          <p:nvPr/>
        </p:nvPicPr>
        <p:blipFill>
          <a:blip r:embed="rId16"/>
          <a:stretch>
            <a:fillRect/>
          </a:stretch>
        </p:blipFill>
        <p:spPr>
          <a:xfrm>
            <a:off x="15521780" y="23922041"/>
            <a:ext cx="3246535" cy="3656263"/>
          </a:xfrm>
          <a:prstGeom prst="rect">
            <a:avLst/>
          </a:prstGeom>
        </p:spPr>
      </p:pic>
      <p:pic>
        <p:nvPicPr>
          <p:cNvPr id="25" name="Picture 24"/>
          <p:cNvPicPr>
            <a:picLocks noChangeAspect="1"/>
          </p:cNvPicPr>
          <p:nvPr/>
        </p:nvPicPr>
        <p:blipFill>
          <a:blip r:embed="rId17"/>
          <a:stretch>
            <a:fillRect/>
          </a:stretch>
        </p:blipFill>
        <p:spPr>
          <a:xfrm>
            <a:off x="18750623" y="23879368"/>
            <a:ext cx="3189745" cy="3698936"/>
          </a:xfrm>
          <a:prstGeom prst="rect">
            <a:avLst/>
          </a:prstGeom>
        </p:spPr>
      </p:pic>
      <p:pic>
        <p:nvPicPr>
          <p:cNvPr id="27" name="Picture 26"/>
          <p:cNvPicPr>
            <a:picLocks noChangeAspect="1"/>
          </p:cNvPicPr>
          <p:nvPr/>
        </p:nvPicPr>
        <p:blipFill>
          <a:blip r:embed="rId18"/>
          <a:stretch>
            <a:fillRect/>
          </a:stretch>
        </p:blipFill>
        <p:spPr>
          <a:xfrm>
            <a:off x="21934090" y="23841847"/>
            <a:ext cx="3229010" cy="3773977"/>
          </a:xfrm>
          <a:prstGeom prst="rect">
            <a:avLst/>
          </a:prstGeom>
        </p:spPr>
      </p:pic>
      <p:pic>
        <p:nvPicPr>
          <p:cNvPr id="28" name="Picture 27"/>
          <p:cNvPicPr>
            <a:picLocks noChangeAspect="1"/>
          </p:cNvPicPr>
          <p:nvPr/>
        </p:nvPicPr>
        <p:blipFill>
          <a:blip r:embed="rId19"/>
          <a:stretch>
            <a:fillRect/>
          </a:stretch>
        </p:blipFill>
        <p:spPr>
          <a:xfrm>
            <a:off x="25157604" y="23841847"/>
            <a:ext cx="3106251" cy="3773977"/>
          </a:xfrm>
          <a:prstGeom prst="rect">
            <a:avLst/>
          </a:prstGeom>
        </p:spPr>
      </p:pic>
      <p:pic>
        <p:nvPicPr>
          <p:cNvPr id="44" name="Content Placeholder 43"/>
          <p:cNvPicPr>
            <a:picLocks noGrp="1" noChangeAspect="1"/>
          </p:cNvPicPr>
          <p:nvPr>
            <p:ph sz="quarter" idx="33"/>
          </p:nvPr>
        </p:nvPicPr>
        <p:blipFill>
          <a:blip r:embed="rId20" cstate="print">
            <a:extLst>
              <a:ext uri="{28A0092B-C50C-407E-A947-70E740481C1C}">
                <a14:useLocalDpi xmlns:a14="http://schemas.microsoft.com/office/drawing/2010/main" val="0"/>
              </a:ext>
            </a:extLst>
          </a:blip>
          <a:stretch>
            <a:fillRect/>
          </a:stretch>
        </p:blipFill>
        <p:spPr>
          <a:xfrm>
            <a:off x="29946600" y="15820302"/>
            <a:ext cx="2532020" cy="1802214"/>
          </a:xfrm>
        </p:spPr>
      </p:pic>
      <p:pic>
        <p:nvPicPr>
          <p:cNvPr id="36" name="Picture 35">
            <a:hlinkClick r:id="rId21"/>
          </p:cNvPr>
          <p:cNvPicPr>
            <a:picLocks noChangeAspect="1"/>
          </p:cNvPicPr>
          <p:nvPr/>
        </p:nvPicPr>
        <p:blipFill>
          <a:blip r:embed="rId22"/>
          <a:stretch>
            <a:fillRect/>
          </a:stretch>
        </p:blipFill>
        <p:spPr>
          <a:xfrm>
            <a:off x="15581127" y="28162670"/>
            <a:ext cx="3288495" cy="3106122"/>
          </a:xfrm>
          <a:prstGeom prst="rect">
            <a:avLst/>
          </a:prstGeom>
        </p:spPr>
      </p:pic>
      <p:pic>
        <p:nvPicPr>
          <p:cNvPr id="38" name="Picture 37"/>
          <p:cNvPicPr>
            <a:picLocks noChangeAspect="1"/>
          </p:cNvPicPr>
          <p:nvPr/>
        </p:nvPicPr>
        <p:blipFill>
          <a:blip r:embed="rId23"/>
          <a:stretch>
            <a:fillRect/>
          </a:stretch>
        </p:blipFill>
        <p:spPr>
          <a:xfrm>
            <a:off x="19099357" y="28883279"/>
            <a:ext cx="4082895" cy="2385513"/>
          </a:xfrm>
          <a:prstGeom prst="rect">
            <a:avLst/>
          </a:prstGeom>
        </p:spPr>
      </p:pic>
      <p:pic>
        <p:nvPicPr>
          <p:cNvPr id="39" name="Picture 38"/>
          <p:cNvPicPr>
            <a:picLocks noChangeAspect="1"/>
          </p:cNvPicPr>
          <p:nvPr/>
        </p:nvPicPr>
        <p:blipFill>
          <a:blip r:embed="rId24"/>
          <a:stretch>
            <a:fillRect/>
          </a:stretch>
        </p:blipFill>
        <p:spPr>
          <a:xfrm>
            <a:off x="23408641" y="28232863"/>
            <a:ext cx="4855214" cy="3795369"/>
          </a:xfrm>
          <a:prstGeom prst="rect">
            <a:avLst/>
          </a:prstGeom>
        </p:spPr>
      </p:pic>
      <p:pic>
        <p:nvPicPr>
          <p:cNvPr id="41" name="Picture 40">
            <a:hlinkClick r:id="rId25"/>
          </p:cNvPr>
          <p:cNvPicPr>
            <a:picLocks noChangeAspect="1"/>
          </p:cNvPicPr>
          <p:nvPr/>
        </p:nvPicPr>
        <p:blipFill>
          <a:blip r:embed="rId26"/>
          <a:stretch>
            <a:fillRect/>
          </a:stretch>
        </p:blipFill>
        <p:spPr>
          <a:xfrm>
            <a:off x="29800296" y="5812108"/>
            <a:ext cx="4800600" cy="6331124"/>
          </a:xfrm>
          <a:prstGeom prst="rect">
            <a:avLst/>
          </a:prstGeom>
        </p:spPr>
      </p:pic>
      <p:sp>
        <p:nvSpPr>
          <p:cNvPr id="40" name="Text Placeholder 39"/>
          <p:cNvSpPr>
            <a:spLocks noGrp="1"/>
          </p:cNvSpPr>
          <p:nvPr>
            <p:ph type="body" sz="quarter" idx="31"/>
          </p:nvPr>
        </p:nvSpPr>
        <p:spPr>
          <a:xfrm>
            <a:off x="29800296" y="14036631"/>
            <a:ext cx="12801600" cy="1219200"/>
          </a:xfrm>
        </p:spPr>
        <p:txBody>
          <a:bodyPr/>
          <a:lstStyle/>
          <a:p>
            <a:r>
              <a:rPr lang="en-US" cap="none" dirty="0" smtClean="0"/>
              <a:t>Images from the field</a:t>
            </a:r>
            <a:endParaRPr lang="en-US" cap="none" dirty="0"/>
          </a:p>
        </p:txBody>
      </p:sp>
      <p:sp>
        <p:nvSpPr>
          <p:cNvPr id="43" name="TextBox 42"/>
          <p:cNvSpPr txBox="1"/>
          <p:nvPr/>
        </p:nvSpPr>
        <p:spPr>
          <a:xfrm>
            <a:off x="29900880" y="12279204"/>
            <a:ext cx="12801600" cy="1384995"/>
          </a:xfrm>
          <a:prstGeom prst="rect">
            <a:avLst/>
          </a:prstGeom>
          <a:noFill/>
        </p:spPr>
        <p:txBody>
          <a:bodyPr wrap="square" rtlCol="0">
            <a:spAutoFit/>
          </a:bodyPr>
          <a:lstStyle/>
          <a:p>
            <a:r>
              <a:rPr lang="en-US" sz="2800" dirty="0" smtClean="0"/>
              <a:t>Shown here are various sections from watershed and state of the stream reports provided by Plateau Action Network, Friends of Deckers Creek, Friends of the Cheat and Friends of Blackwater..  Contact: </a:t>
            </a:r>
            <a:r>
              <a:rPr lang="en-US" sz="2800" dirty="0" smtClean="0">
                <a:hlinkClick r:id="rId27"/>
              </a:rPr>
              <a:t>timothy.d.craddock@wv.gov</a:t>
            </a:r>
            <a:r>
              <a:rPr lang="en-US" sz="2800" dirty="0" smtClean="0"/>
              <a:t> to request a copy.</a:t>
            </a:r>
          </a:p>
        </p:txBody>
      </p:sp>
      <p:pic>
        <p:nvPicPr>
          <p:cNvPr id="45" name="Picture 44"/>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31664601" y="17158251"/>
            <a:ext cx="2680263" cy="1934421"/>
          </a:xfrm>
          <a:prstGeom prst="rect">
            <a:avLst/>
          </a:prstGeom>
        </p:spPr>
      </p:pic>
      <p:pic>
        <p:nvPicPr>
          <p:cNvPr id="46" name="Picture 45"/>
          <p:cNvPicPr/>
          <p:nvPr/>
        </p:nvPicPr>
        <p:blipFill>
          <a:blip r:embed="rId29" cstate="print">
            <a:extLst>
              <a:ext uri="{28A0092B-C50C-407E-A947-70E740481C1C}">
                <a14:useLocalDpi xmlns:a14="http://schemas.microsoft.com/office/drawing/2010/main" val="0"/>
              </a:ext>
            </a:extLst>
          </a:blip>
          <a:srcRect t="19250" b="4700"/>
          <a:stretch>
            <a:fillRect/>
          </a:stretch>
        </p:blipFill>
        <p:spPr bwMode="auto">
          <a:xfrm>
            <a:off x="34930080" y="15755348"/>
            <a:ext cx="3529584" cy="2518062"/>
          </a:xfrm>
          <a:prstGeom prst="rect">
            <a:avLst/>
          </a:prstGeom>
          <a:noFill/>
          <a:ln>
            <a:noFill/>
          </a:ln>
        </p:spPr>
      </p:pic>
      <p:pic>
        <p:nvPicPr>
          <p:cNvPr id="47" name="Picture 2" descr="http://www.dep.wv.gov/WWE/getinvolved/sos/stories/PublishingImages/MAVMC_SR.jpg">
            <a:hlinkClick r:id="rId30"/>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30076140" y="19412401"/>
            <a:ext cx="312420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38807136" y="15755348"/>
            <a:ext cx="2889504" cy="3337324"/>
          </a:xfrm>
          <a:prstGeom prst="rect">
            <a:avLst/>
          </a:prstGeom>
        </p:spPr>
      </p:pic>
      <p:pic>
        <p:nvPicPr>
          <p:cNvPr id="49" name="Picture 48"/>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35090100" y="18766831"/>
            <a:ext cx="3028950" cy="3541170"/>
          </a:xfrm>
          <a:prstGeom prst="rect">
            <a:avLst/>
          </a:prstGeom>
        </p:spPr>
      </p:pic>
      <p:pic>
        <p:nvPicPr>
          <p:cNvPr id="50" name="Picture 49"/>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34486132" y="20996039"/>
            <a:ext cx="1520074" cy="1493732"/>
          </a:xfrm>
          <a:prstGeom prst="rect">
            <a:avLst/>
          </a:prstGeom>
        </p:spPr>
      </p:pic>
      <p:pic>
        <p:nvPicPr>
          <p:cNvPr id="51" name="Picture 50"/>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8717866" y="19587483"/>
            <a:ext cx="2978774" cy="2407476"/>
          </a:xfrm>
          <a:prstGeom prst="rect">
            <a:avLst/>
          </a:prstGeom>
        </p:spPr>
      </p:pic>
      <p:pic>
        <p:nvPicPr>
          <p:cNvPr id="52" name="Picture 2" descr="http://festival.cheat.org/~jdmesh/wp-content/uploads/2011/06/Picture-003-e1342566169948.jp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38807136" y="22489770"/>
            <a:ext cx="2889504" cy="302898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3"/>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31447322" y="22558958"/>
            <a:ext cx="2858564" cy="2886252"/>
          </a:xfrm>
          <a:prstGeom prst="rect">
            <a:avLst/>
          </a:prstGeom>
        </p:spPr>
      </p:pic>
      <p:pic>
        <p:nvPicPr>
          <p:cNvPr id="55" name="Picture 54"/>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30036300" y="22552862"/>
            <a:ext cx="1827442" cy="1449222"/>
          </a:xfrm>
          <a:prstGeom prst="rect">
            <a:avLst/>
          </a:prstGeom>
        </p:spPr>
      </p:pic>
      <p:pic>
        <p:nvPicPr>
          <p:cNvPr id="56" name="Picture 55"/>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35432752" y="22661045"/>
            <a:ext cx="2343629" cy="2784165"/>
          </a:xfrm>
          <a:prstGeom prst="rect">
            <a:avLst/>
          </a:prstGeom>
        </p:spPr>
      </p:pic>
      <p:sp>
        <p:nvSpPr>
          <p:cNvPr id="57" name="TextBox 56"/>
          <p:cNvSpPr txBox="1"/>
          <p:nvPr/>
        </p:nvSpPr>
        <p:spPr>
          <a:xfrm>
            <a:off x="34881312" y="17904078"/>
            <a:ext cx="3627120" cy="369332"/>
          </a:xfrm>
          <a:prstGeom prst="rect">
            <a:avLst/>
          </a:prstGeom>
          <a:noFill/>
        </p:spPr>
        <p:txBody>
          <a:bodyPr wrap="square" rtlCol="0">
            <a:spAutoFit/>
          </a:bodyPr>
          <a:lstStyle/>
          <a:p>
            <a:pPr algn="ctr"/>
            <a:r>
              <a:rPr lang="en-US" sz="1800" dirty="0" smtClean="0">
                <a:solidFill>
                  <a:schemeClr val="bg1"/>
                </a:solidFill>
              </a:rPr>
              <a:t>FOB collects with a local homeschool</a:t>
            </a:r>
          </a:p>
        </p:txBody>
      </p:sp>
      <p:sp>
        <p:nvSpPr>
          <p:cNvPr id="58" name="TextBox 57"/>
          <p:cNvSpPr txBox="1"/>
          <p:nvPr/>
        </p:nvSpPr>
        <p:spPr>
          <a:xfrm>
            <a:off x="38807136" y="15820302"/>
            <a:ext cx="2889504" cy="646331"/>
          </a:xfrm>
          <a:prstGeom prst="rect">
            <a:avLst/>
          </a:prstGeom>
          <a:noFill/>
        </p:spPr>
        <p:txBody>
          <a:bodyPr wrap="square" rtlCol="0">
            <a:spAutoFit/>
          </a:bodyPr>
          <a:lstStyle/>
          <a:p>
            <a:r>
              <a:rPr lang="en-US" sz="1800" dirty="0" smtClean="0">
                <a:solidFill>
                  <a:schemeClr val="bg1"/>
                </a:solidFill>
              </a:rPr>
              <a:t>FODC shovel crew performs project maintenance</a:t>
            </a:r>
          </a:p>
        </p:txBody>
      </p:sp>
      <p:sp>
        <p:nvSpPr>
          <p:cNvPr id="59" name="TextBox 58"/>
          <p:cNvSpPr txBox="1"/>
          <p:nvPr/>
        </p:nvSpPr>
        <p:spPr>
          <a:xfrm>
            <a:off x="38717866" y="21261093"/>
            <a:ext cx="2978774" cy="646331"/>
          </a:xfrm>
          <a:prstGeom prst="rect">
            <a:avLst/>
          </a:prstGeom>
          <a:noFill/>
        </p:spPr>
        <p:txBody>
          <a:bodyPr wrap="square" rtlCol="0">
            <a:spAutoFit/>
          </a:bodyPr>
          <a:lstStyle/>
          <a:p>
            <a:r>
              <a:rPr lang="en-US" sz="1800" dirty="0" smtClean="0">
                <a:solidFill>
                  <a:schemeClr val="bg1"/>
                </a:solidFill>
              </a:rPr>
              <a:t>Current SOS Coordinator Glenn Nelson wows the group</a:t>
            </a:r>
          </a:p>
        </p:txBody>
      </p:sp>
      <p:sp>
        <p:nvSpPr>
          <p:cNvPr id="60" name="TextBox 59"/>
          <p:cNvSpPr txBox="1"/>
          <p:nvPr/>
        </p:nvSpPr>
        <p:spPr>
          <a:xfrm>
            <a:off x="35051122" y="20413996"/>
            <a:ext cx="3067928" cy="923330"/>
          </a:xfrm>
          <a:prstGeom prst="rect">
            <a:avLst/>
          </a:prstGeom>
          <a:noFill/>
        </p:spPr>
        <p:txBody>
          <a:bodyPr wrap="square" rtlCol="0">
            <a:spAutoFit/>
          </a:bodyPr>
          <a:lstStyle/>
          <a:p>
            <a:r>
              <a:rPr lang="en-US" sz="1800" dirty="0" smtClean="0">
                <a:solidFill>
                  <a:schemeClr val="bg1"/>
                </a:solidFill>
              </a:rPr>
              <a:t>MCWA retrofits an AMD treat- ment cell with the Nelson tank</a:t>
            </a:r>
          </a:p>
          <a:p>
            <a:r>
              <a:rPr lang="en-US" sz="1800" dirty="0" smtClean="0">
                <a:solidFill>
                  <a:schemeClr val="bg1"/>
                </a:solidFill>
              </a:rPr>
              <a:t>                    </a:t>
            </a:r>
          </a:p>
        </p:txBody>
      </p:sp>
      <p:sp>
        <p:nvSpPr>
          <p:cNvPr id="61" name="TextBox 60"/>
          <p:cNvSpPr txBox="1"/>
          <p:nvPr/>
        </p:nvSpPr>
        <p:spPr>
          <a:xfrm>
            <a:off x="29946600" y="17158251"/>
            <a:ext cx="4398264" cy="369332"/>
          </a:xfrm>
          <a:prstGeom prst="rect">
            <a:avLst/>
          </a:prstGeom>
          <a:noFill/>
        </p:spPr>
        <p:txBody>
          <a:bodyPr wrap="square" rtlCol="0">
            <a:spAutoFit/>
          </a:bodyPr>
          <a:lstStyle/>
          <a:p>
            <a:r>
              <a:rPr lang="en-US" sz="1800" dirty="0" smtClean="0">
                <a:solidFill>
                  <a:schemeClr val="bg1"/>
                </a:solidFill>
              </a:rPr>
              <a:t>SCWA identifies benthics to the family level</a:t>
            </a:r>
          </a:p>
        </p:txBody>
      </p:sp>
      <p:sp>
        <p:nvSpPr>
          <p:cNvPr id="62" name="TextBox 61"/>
          <p:cNvSpPr txBox="1"/>
          <p:nvPr/>
        </p:nvSpPr>
        <p:spPr>
          <a:xfrm>
            <a:off x="30076140" y="21621750"/>
            <a:ext cx="3124200" cy="646331"/>
          </a:xfrm>
          <a:prstGeom prst="rect">
            <a:avLst/>
          </a:prstGeom>
          <a:noFill/>
        </p:spPr>
        <p:txBody>
          <a:bodyPr wrap="square" rtlCol="0">
            <a:spAutoFit/>
          </a:bodyPr>
          <a:lstStyle/>
          <a:p>
            <a:pPr algn="ctr"/>
            <a:r>
              <a:rPr lang="en-US" sz="1800" dirty="0" smtClean="0">
                <a:solidFill>
                  <a:schemeClr val="bg1"/>
                </a:solidFill>
              </a:rPr>
              <a:t>2013 Mid-Atlantic volunteer monitoring conference</a:t>
            </a:r>
          </a:p>
        </p:txBody>
      </p:sp>
      <p:sp>
        <p:nvSpPr>
          <p:cNvPr id="63" name="TextBox 62"/>
          <p:cNvSpPr txBox="1"/>
          <p:nvPr/>
        </p:nvSpPr>
        <p:spPr>
          <a:xfrm>
            <a:off x="31863742" y="22650881"/>
            <a:ext cx="2442144" cy="369332"/>
          </a:xfrm>
          <a:prstGeom prst="rect">
            <a:avLst/>
          </a:prstGeom>
          <a:noFill/>
        </p:spPr>
        <p:txBody>
          <a:bodyPr wrap="square" rtlCol="0">
            <a:spAutoFit/>
          </a:bodyPr>
          <a:lstStyle/>
          <a:p>
            <a:pPr algn="ctr"/>
            <a:r>
              <a:rPr lang="en-US" sz="1800" dirty="0" smtClean="0">
                <a:solidFill>
                  <a:schemeClr val="bg1"/>
                </a:solidFill>
              </a:rPr>
              <a:t>A teacher prepares</a:t>
            </a:r>
          </a:p>
        </p:txBody>
      </p:sp>
      <p:sp>
        <p:nvSpPr>
          <p:cNvPr id="64" name="TextBox 63"/>
          <p:cNvSpPr txBox="1"/>
          <p:nvPr/>
        </p:nvSpPr>
        <p:spPr>
          <a:xfrm>
            <a:off x="35432752" y="24833900"/>
            <a:ext cx="2343630" cy="646331"/>
          </a:xfrm>
          <a:prstGeom prst="rect">
            <a:avLst/>
          </a:prstGeom>
          <a:noFill/>
        </p:spPr>
        <p:txBody>
          <a:bodyPr wrap="square" rtlCol="0">
            <a:spAutoFit/>
          </a:bodyPr>
          <a:lstStyle/>
          <a:p>
            <a:pPr algn="ctr"/>
            <a:r>
              <a:rPr lang="en-US" sz="1800" dirty="0" smtClean="0">
                <a:solidFill>
                  <a:schemeClr val="bg1"/>
                </a:solidFill>
              </a:rPr>
              <a:t>5</a:t>
            </a:r>
            <a:r>
              <a:rPr lang="en-US" sz="1800" baseline="30000" dirty="0" smtClean="0">
                <a:solidFill>
                  <a:schemeClr val="bg1"/>
                </a:solidFill>
              </a:rPr>
              <a:t>th</a:t>
            </a:r>
            <a:r>
              <a:rPr lang="en-US" sz="1800" dirty="0" smtClean="0">
                <a:solidFill>
                  <a:schemeClr val="bg1"/>
                </a:solidFill>
              </a:rPr>
              <a:t> graders learn to identify macros</a:t>
            </a:r>
          </a:p>
        </p:txBody>
      </p:sp>
      <p:sp>
        <p:nvSpPr>
          <p:cNvPr id="65" name="TextBox 64"/>
          <p:cNvSpPr txBox="1"/>
          <p:nvPr/>
        </p:nvSpPr>
        <p:spPr>
          <a:xfrm>
            <a:off x="38822756" y="22550524"/>
            <a:ext cx="2702815" cy="369332"/>
          </a:xfrm>
          <a:prstGeom prst="rect">
            <a:avLst/>
          </a:prstGeom>
          <a:noFill/>
        </p:spPr>
        <p:txBody>
          <a:bodyPr wrap="square" rtlCol="0">
            <a:spAutoFit/>
          </a:bodyPr>
          <a:lstStyle/>
          <a:p>
            <a:r>
              <a:rPr lang="en-US" sz="1800" dirty="0" smtClean="0">
                <a:solidFill>
                  <a:schemeClr val="bg1"/>
                </a:solidFill>
              </a:rPr>
              <a:t>FOC monitors a small seep</a:t>
            </a:r>
          </a:p>
        </p:txBody>
      </p:sp>
      <p:graphicFrame>
        <p:nvGraphicFramePr>
          <p:cNvPr id="70" name="Table 69"/>
          <p:cNvGraphicFramePr>
            <a:graphicFrameLocks noGrp="1"/>
          </p:cNvGraphicFramePr>
          <p:nvPr>
            <p:extLst>
              <p:ext uri="{D42A27DB-BD31-4B8C-83A1-F6EECF244321}">
                <p14:modId xmlns:p14="http://schemas.microsoft.com/office/powerpoint/2010/main" val="278005638"/>
              </p:ext>
            </p:extLst>
          </p:nvPr>
        </p:nvGraphicFramePr>
        <p:xfrm>
          <a:off x="33400629" y="29553349"/>
          <a:ext cx="8296011" cy="2651760"/>
        </p:xfrm>
        <a:graphic>
          <a:graphicData uri="http://schemas.openxmlformats.org/drawingml/2006/table">
            <a:tbl>
              <a:tblPr firstRow="1" bandRow="1">
                <a:tableStyleId>{3B4B98B0-60AC-42C2-AFA5-B58CD77FA1E5}</a:tableStyleId>
              </a:tblPr>
              <a:tblGrid>
                <a:gridCol w="3111363"/>
                <a:gridCol w="2419311"/>
                <a:gridCol w="2765337"/>
              </a:tblGrid>
              <a:tr h="672534">
                <a:tc>
                  <a:txBody>
                    <a:bodyPr/>
                    <a:lstStyle/>
                    <a:p>
                      <a:r>
                        <a:rPr lang="en-US" sz="2800" b="0" dirty="0" smtClean="0"/>
                        <a:t>Acidity</a:t>
                      </a:r>
                    </a:p>
                    <a:p>
                      <a:r>
                        <a:rPr lang="en-US" sz="2800" b="0" dirty="0" smtClean="0"/>
                        <a:t>AMD</a:t>
                      </a:r>
                      <a:r>
                        <a:rPr lang="en-US" sz="2800" b="0" baseline="0" dirty="0" smtClean="0"/>
                        <a:t> metals</a:t>
                      </a:r>
                    </a:p>
                    <a:p>
                      <a:r>
                        <a:rPr lang="en-US" sz="2800" b="0" baseline="0" dirty="0" smtClean="0"/>
                        <a:t>Fecal coliform</a:t>
                      </a:r>
                    </a:p>
                    <a:p>
                      <a:r>
                        <a:rPr lang="en-US" sz="2800" b="0" baseline="0" dirty="0" smtClean="0"/>
                        <a:t>Nutrients</a:t>
                      </a:r>
                    </a:p>
                    <a:p>
                      <a:r>
                        <a:rPr lang="en-US" sz="2800" b="0" baseline="0" dirty="0" smtClean="0"/>
                        <a:t>Sediment</a:t>
                      </a:r>
                    </a:p>
                    <a:p>
                      <a:r>
                        <a:rPr lang="en-US" sz="2800" b="0" baseline="0" dirty="0" smtClean="0"/>
                        <a:t>Suspended solids</a:t>
                      </a:r>
                      <a:endParaRPr lang="en-US" sz="2800" b="0" dirty="0"/>
                    </a:p>
                  </a:txBody>
                  <a:tcPr/>
                </a:tc>
                <a:tc>
                  <a:txBody>
                    <a:bodyPr/>
                    <a:lstStyle/>
                    <a:p>
                      <a:r>
                        <a:rPr lang="en-US" sz="2800" b="0" dirty="0" smtClean="0"/>
                        <a:t>646,458</a:t>
                      </a:r>
                    </a:p>
                    <a:p>
                      <a:r>
                        <a:rPr lang="en-US" sz="2800" b="0" dirty="0" smtClean="0"/>
                        <a:t>211,837</a:t>
                      </a:r>
                    </a:p>
                    <a:p>
                      <a:r>
                        <a:rPr lang="en-US" sz="2800" b="0" dirty="0" smtClean="0"/>
                        <a:t>3.88E+14</a:t>
                      </a:r>
                    </a:p>
                    <a:p>
                      <a:r>
                        <a:rPr lang="en-US" sz="2800" b="0" dirty="0" smtClean="0"/>
                        <a:t>48</a:t>
                      </a:r>
                    </a:p>
                    <a:p>
                      <a:r>
                        <a:rPr lang="en-US" sz="2800" b="0" dirty="0" smtClean="0"/>
                        <a:t>10</a:t>
                      </a:r>
                    </a:p>
                    <a:p>
                      <a:r>
                        <a:rPr lang="en-US" sz="2800" b="0" dirty="0" smtClean="0"/>
                        <a:t>39,201</a:t>
                      </a:r>
                      <a:endParaRPr lang="en-US" sz="2800" b="0" dirty="0"/>
                    </a:p>
                  </a:txBody>
                  <a:tcPr/>
                </a:tc>
                <a:tc>
                  <a:txBody>
                    <a:bodyPr/>
                    <a:lstStyle/>
                    <a:p>
                      <a:r>
                        <a:rPr lang="en-US" sz="2800" b="0" dirty="0" smtClean="0"/>
                        <a:t>lbs/year</a:t>
                      </a:r>
                    </a:p>
                    <a:p>
                      <a:r>
                        <a:rPr lang="en-US" sz="2800" b="0" dirty="0" smtClean="0"/>
                        <a:t>lbs/year</a:t>
                      </a:r>
                    </a:p>
                    <a:p>
                      <a:r>
                        <a:rPr lang="en-US" sz="2800" b="0" dirty="0" smtClean="0"/>
                        <a:t>cfu</a:t>
                      </a:r>
                    </a:p>
                    <a:p>
                      <a:r>
                        <a:rPr lang="en-US" sz="2800" b="0" dirty="0" smtClean="0"/>
                        <a:t>lbs/year</a:t>
                      </a:r>
                    </a:p>
                    <a:p>
                      <a:r>
                        <a:rPr lang="en-US" sz="2800" b="0" dirty="0" smtClean="0"/>
                        <a:t>tons/year</a:t>
                      </a:r>
                    </a:p>
                    <a:p>
                      <a:r>
                        <a:rPr lang="en-US" sz="2800" b="0" dirty="0" smtClean="0"/>
                        <a:t>lbs/year</a:t>
                      </a:r>
                    </a:p>
                  </a:txBody>
                  <a:tcPr/>
                </a:tc>
              </a:tr>
            </a:tbl>
          </a:graphicData>
        </a:graphic>
      </p:graphicFrame>
      <p:sp>
        <p:nvSpPr>
          <p:cNvPr id="95" name="AutoShape 3"/>
          <p:cNvSpPr>
            <a:spLocks noChangeAspect="1" noChangeArrowheads="1" noTextEdit="1"/>
          </p:cNvSpPr>
          <p:nvPr/>
        </p:nvSpPr>
        <p:spPr bwMode="auto">
          <a:xfrm>
            <a:off x="35005963" y="5884863"/>
            <a:ext cx="4800600" cy="625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4" name="Picture 1023"/>
          <p:cNvPicPr>
            <a:picLocks noChangeAspect="1"/>
          </p:cNvPicPr>
          <p:nvPr/>
        </p:nvPicPr>
        <p:blipFill>
          <a:blip r:embed="rId40"/>
          <a:stretch>
            <a:fillRect/>
          </a:stretch>
        </p:blipFill>
        <p:spPr>
          <a:xfrm>
            <a:off x="34972120" y="5849842"/>
            <a:ext cx="4292217" cy="3117836"/>
          </a:xfrm>
          <a:prstGeom prst="rect">
            <a:avLst/>
          </a:prstGeom>
        </p:spPr>
      </p:pic>
      <p:pic>
        <p:nvPicPr>
          <p:cNvPr id="1025" name="Picture 1024"/>
          <p:cNvPicPr>
            <a:picLocks noChangeAspect="1"/>
          </p:cNvPicPr>
          <p:nvPr/>
        </p:nvPicPr>
        <p:blipFill>
          <a:blip r:embed="rId41"/>
          <a:stretch>
            <a:fillRect/>
          </a:stretch>
        </p:blipFill>
        <p:spPr>
          <a:xfrm>
            <a:off x="35005964" y="9149448"/>
            <a:ext cx="5986588" cy="2993341"/>
          </a:xfrm>
          <a:prstGeom prst="rect">
            <a:avLst/>
          </a:prstGeom>
        </p:spPr>
      </p:pic>
      <p:pic>
        <p:nvPicPr>
          <p:cNvPr id="17" name="Picture 2" descr="Watkins Run"/>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1606132" y="28590617"/>
            <a:ext cx="3578808" cy="3914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30149981" y="27578304"/>
            <a:ext cx="1892146" cy="2090337"/>
          </a:xfrm>
          <a:prstGeom prst="rect">
            <a:avLst/>
          </a:prstGeom>
        </p:spPr>
      </p:pic>
      <p:sp>
        <p:nvSpPr>
          <p:cNvPr id="29" name="TextBox 28"/>
          <p:cNvSpPr txBox="1"/>
          <p:nvPr/>
        </p:nvSpPr>
        <p:spPr>
          <a:xfrm>
            <a:off x="29946600" y="29868059"/>
            <a:ext cx="2577740" cy="1785104"/>
          </a:xfrm>
          <a:prstGeom prst="rect">
            <a:avLst/>
          </a:prstGeom>
          <a:noFill/>
        </p:spPr>
        <p:txBody>
          <a:bodyPr wrap="square" rtlCol="0">
            <a:spAutoFit/>
          </a:bodyPr>
          <a:lstStyle/>
          <a:p>
            <a:pPr algn="ctr"/>
            <a:r>
              <a:rPr lang="en-US" sz="2200" dirty="0" smtClean="0">
                <a:solidFill>
                  <a:srgbClr val="FFC000"/>
                </a:solidFill>
              </a:rPr>
              <a:t>Unless someone like you cares a whole awful lot, nothing is going to get better, its not!</a:t>
            </a:r>
          </a:p>
        </p:txBody>
      </p:sp>
    </p:spTree>
    <p:extLst>
      <p:ext uri="{BB962C8B-B14F-4D97-AF65-F5344CB8AC3E}">
        <p14:creationId xmlns:p14="http://schemas.microsoft.com/office/powerpoint/2010/main" val="931198942"/>
      </p:ext>
    </p:extLst>
  </p:cSld>
  <p:clrMapOvr>
    <a:masterClrMapping/>
  </p:clrMapOvr>
  <p:timing>
    <p:tnLst>
      <p:par>
        <p:cTn id="1" dur="indefinite" restart="never" nodeType="tmRoot"/>
      </p:par>
    </p:tnLst>
  </p:timing>
</p:sld>
</file>

<file path=ppt/theme/theme1.xml><?xml version="1.0" encoding="utf-8"?>
<a:theme xmlns:a="http://schemas.openxmlformats.org/drawingml/2006/main" name="Medical Poster">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sz="6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6000" dirty="0" err="1" smtClean="0"/>
        </a:defPPr>
      </a:lstStyle>
    </a:txDef>
  </a:objectDefaults>
  <a:extraClrSchemeLst/>
  <a:extLst>
    <a:ext uri="{05A4C25C-085E-4340-85A3-A5531E510DB2}">
      <thm15:themeFamily xmlns:thm15="http://schemas.microsoft.com/office/thememl/2012/main" name="NMC2016_poster" id="{EBEC47C7-E6A6-4058-B16C-92F437F9E7BC}" vid="{E058321C-756F-46CC-8E1B-931A5E850211}"/>
    </a:ext>
  </a:extLst>
</a:theme>
</file>

<file path=ppt/theme/theme2.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A317BA87AFA2C47864694A4D1D47EBB" ma:contentTypeVersion="6" ma:contentTypeDescription="Create a new document." ma:contentTypeScope="" ma:versionID="54ee35316524519a38896a6885280871">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A80407-B3DA-4DEB-BF16-62149E1DC872}"/>
</file>

<file path=customXml/itemProps2.xml><?xml version="1.0" encoding="utf-8"?>
<ds:datastoreItem xmlns:ds="http://schemas.openxmlformats.org/officeDocument/2006/customXml" ds:itemID="{F74E0EFA-D85D-4E71-BCBB-8FE013F44F4B}"/>
</file>

<file path=customXml/itemProps3.xml><?xml version="1.0" encoding="utf-8"?>
<ds:datastoreItem xmlns:ds="http://schemas.openxmlformats.org/officeDocument/2006/customXml" ds:itemID="{DBF440EA-9AE4-487A-92C7-0EA7A6C92602}"/>
</file>

<file path=docProps/app.xml><?xml version="1.0" encoding="utf-8"?>
<Properties xmlns="http://schemas.openxmlformats.org/officeDocument/2006/extended-properties" xmlns:vt="http://schemas.openxmlformats.org/officeDocument/2006/docPropsVTypes">
  <Template>NMC2016_poster</Template>
  <TotalTime>0</TotalTime>
  <Words>727</Words>
  <Application>Microsoft Office PowerPoint</Application>
  <PresentationFormat>Custom</PresentationFormat>
  <Paragraphs>60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Cambria</vt:lpstr>
      <vt:lpstr>Medical Poster</vt:lpstr>
      <vt:lpstr>How West Virginia State Agencies use Volunteer Data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2016-04-28T14:18:03Z</dcterms:created>
  <dcterms:modified xsi:type="dcterms:W3CDTF">2016-07-05T18:51:30Z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TC040015519991</vt:lpwstr>
  </property>
  <property fmtid="{D5CDD505-2E9C-101B-9397-08002B2CF9AE}" pid="3" name="ContentTypeId">
    <vt:lpwstr>0x0101005A317BA87AFA2C47864694A4D1D47EBB</vt:lpwstr>
  </property>
</Properties>
</file>