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4" r:id="rId4"/>
    <p:sldId id="263" r:id="rId5"/>
    <p:sldId id="257" r:id="rId6"/>
    <p:sldId id="279" r:id="rId7"/>
    <p:sldId id="260" r:id="rId8"/>
    <p:sldId id="272" r:id="rId9"/>
    <p:sldId id="267" r:id="rId10"/>
    <p:sldId id="268" r:id="rId11"/>
    <p:sldId id="269" r:id="rId12"/>
    <p:sldId id="270" r:id="rId13"/>
    <p:sldId id="271" r:id="rId14"/>
    <p:sldId id="278" r:id="rId15"/>
    <p:sldId id="277" r:id="rId16"/>
    <p:sldId id="276" r:id="rId17"/>
    <p:sldId id="275" r:id="rId18"/>
    <p:sldId id="274" r:id="rId19"/>
    <p:sldId id="273" r:id="rId20"/>
    <p:sldId id="266"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5" autoAdjust="0"/>
    <p:restoredTop sz="94660"/>
  </p:normalViewPr>
  <p:slideViewPr>
    <p:cSldViewPr>
      <p:cViewPr varScale="1">
        <p:scale>
          <a:sx n="116" d="100"/>
          <a:sy n="116" d="100"/>
        </p:scale>
        <p:origin x="-1308"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40B9BD-9B77-44FB-B88E-10F938F9BD94}" type="datetimeFigureOut">
              <a:rPr lang="en-US" smtClean="0"/>
              <a:t>10/7/2014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D11249-ADD0-4BE0-B6EB-578E67581D40}" type="slidenum">
              <a:rPr lang="en-US" smtClean="0"/>
              <a:t>‹#›</a:t>
            </a:fld>
            <a:endParaRPr lang="en-US"/>
          </a:p>
        </p:txBody>
      </p:sp>
    </p:spTree>
    <p:extLst>
      <p:ext uri="{BB962C8B-B14F-4D97-AF65-F5344CB8AC3E}">
        <p14:creationId xmlns:p14="http://schemas.microsoft.com/office/powerpoint/2010/main" val="3656593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40B9BD-9B77-44FB-B88E-10F938F9BD94}" type="datetimeFigureOut">
              <a:rPr lang="en-US" smtClean="0"/>
              <a:t>10/7/2014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D11249-ADD0-4BE0-B6EB-578E67581D40}" type="slidenum">
              <a:rPr lang="en-US" smtClean="0"/>
              <a:t>‹#›</a:t>
            </a:fld>
            <a:endParaRPr lang="en-US"/>
          </a:p>
        </p:txBody>
      </p:sp>
    </p:spTree>
    <p:extLst>
      <p:ext uri="{BB962C8B-B14F-4D97-AF65-F5344CB8AC3E}">
        <p14:creationId xmlns:p14="http://schemas.microsoft.com/office/powerpoint/2010/main" val="13567492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40B9BD-9B77-44FB-B88E-10F938F9BD94}" type="datetimeFigureOut">
              <a:rPr lang="en-US" smtClean="0"/>
              <a:t>10/7/2014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D11249-ADD0-4BE0-B6EB-578E67581D40}" type="slidenum">
              <a:rPr lang="en-US" smtClean="0"/>
              <a:t>‹#›</a:t>
            </a:fld>
            <a:endParaRPr lang="en-US"/>
          </a:p>
        </p:txBody>
      </p:sp>
    </p:spTree>
    <p:extLst>
      <p:ext uri="{BB962C8B-B14F-4D97-AF65-F5344CB8AC3E}">
        <p14:creationId xmlns:p14="http://schemas.microsoft.com/office/powerpoint/2010/main" val="762958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40B9BD-9B77-44FB-B88E-10F938F9BD94}" type="datetimeFigureOut">
              <a:rPr lang="en-US" smtClean="0"/>
              <a:t>10/7/2014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D11249-ADD0-4BE0-B6EB-578E67581D40}" type="slidenum">
              <a:rPr lang="en-US" smtClean="0"/>
              <a:t>‹#›</a:t>
            </a:fld>
            <a:endParaRPr lang="en-US"/>
          </a:p>
        </p:txBody>
      </p:sp>
    </p:spTree>
    <p:extLst>
      <p:ext uri="{BB962C8B-B14F-4D97-AF65-F5344CB8AC3E}">
        <p14:creationId xmlns:p14="http://schemas.microsoft.com/office/powerpoint/2010/main" val="4019002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40B9BD-9B77-44FB-B88E-10F938F9BD94}" type="datetimeFigureOut">
              <a:rPr lang="en-US" smtClean="0"/>
              <a:t>10/7/2014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D11249-ADD0-4BE0-B6EB-578E67581D40}" type="slidenum">
              <a:rPr lang="en-US" smtClean="0"/>
              <a:t>‹#›</a:t>
            </a:fld>
            <a:endParaRPr lang="en-US"/>
          </a:p>
        </p:txBody>
      </p:sp>
    </p:spTree>
    <p:extLst>
      <p:ext uri="{BB962C8B-B14F-4D97-AF65-F5344CB8AC3E}">
        <p14:creationId xmlns:p14="http://schemas.microsoft.com/office/powerpoint/2010/main" val="4040838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40B9BD-9B77-44FB-B88E-10F938F9BD94}" type="datetimeFigureOut">
              <a:rPr lang="en-US" smtClean="0"/>
              <a:t>10/7/2014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D11249-ADD0-4BE0-B6EB-578E67581D40}" type="slidenum">
              <a:rPr lang="en-US" smtClean="0"/>
              <a:t>‹#›</a:t>
            </a:fld>
            <a:endParaRPr lang="en-US"/>
          </a:p>
        </p:txBody>
      </p:sp>
    </p:spTree>
    <p:extLst>
      <p:ext uri="{BB962C8B-B14F-4D97-AF65-F5344CB8AC3E}">
        <p14:creationId xmlns:p14="http://schemas.microsoft.com/office/powerpoint/2010/main" val="3169053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40B9BD-9B77-44FB-B88E-10F938F9BD94}" type="datetimeFigureOut">
              <a:rPr lang="en-US" smtClean="0"/>
              <a:t>10/7/2014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D11249-ADD0-4BE0-B6EB-578E67581D40}" type="slidenum">
              <a:rPr lang="en-US" smtClean="0"/>
              <a:t>‹#›</a:t>
            </a:fld>
            <a:endParaRPr lang="en-US"/>
          </a:p>
        </p:txBody>
      </p:sp>
    </p:spTree>
    <p:extLst>
      <p:ext uri="{BB962C8B-B14F-4D97-AF65-F5344CB8AC3E}">
        <p14:creationId xmlns:p14="http://schemas.microsoft.com/office/powerpoint/2010/main" val="1372222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40B9BD-9B77-44FB-B88E-10F938F9BD94}" type="datetimeFigureOut">
              <a:rPr lang="en-US" smtClean="0"/>
              <a:t>10/7/2014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D11249-ADD0-4BE0-B6EB-578E67581D40}" type="slidenum">
              <a:rPr lang="en-US" smtClean="0"/>
              <a:t>‹#›</a:t>
            </a:fld>
            <a:endParaRPr lang="en-US"/>
          </a:p>
        </p:txBody>
      </p:sp>
    </p:spTree>
    <p:extLst>
      <p:ext uri="{BB962C8B-B14F-4D97-AF65-F5344CB8AC3E}">
        <p14:creationId xmlns:p14="http://schemas.microsoft.com/office/powerpoint/2010/main" val="2853804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40B9BD-9B77-44FB-B88E-10F938F9BD94}" type="datetimeFigureOut">
              <a:rPr lang="en-US" smtClean="0"/>
              <a:t>10/7/2014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D11249-ADD0-4BE0-B6EB-578E67581D40}" type="slidenum">
              <a:rPr lang="en-US" smtClean="0"/>
              <a:t>‹#›</a:t>
            </a:fld>
            <a:endParaRPr lang="en-US"/>
          </a:p>
        </p:txBody>
      </p:sp>
    </p:spTree>
    <p:extLst>
      <p:ext uri="{BB962C8B-B14F-4D97-AF65-F5344CB8AC3E}">
        <p14:creationId xmlns:p14="http://schemas.microsoft.com/office/powerpoint/2010/main" val="3964720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40B9BD-9B77-44FB-B88E-10F938F9BD94}" type="datetimeFigureOut">
              <a:rPr lang="en-US" smtClean="0"/>
              <a:t>10/7/2014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D11249-ADD0-4BE0-B6EB-578E67581D40}" type="slidenum">
              <a:rPr lang="en-US" smtClean="0"/>
              <a:t>‹#›</a:t>
            </a:fld>
            <a:endParaRPr lang="en-US"/>
          </a:p>
        </p:txBody>
      </p:sp>
    </p:spTree>
    <p:extLst>
      <p:ext uri="{BB962C8B-B14F-4D97-AF65-F5344CB8AC3E}">
        <p14:creationId xmlns:p14="http://schemas.microsoft.com/office/powerpoint/2010/main" val="3531046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40B9BD-9B77-44FB-B88E-10F938F9BD94}" type="datetimeFigureOut">
              <a:rPr lang="en-US" smtClean="0"/>
              <a:t>10/7/2014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D11249-ADD0-4BE0-B6EB-578E67581D40}" type="slidenum">
              <a:rPr lang="en-US" smtClean="0"/>
              <a:t>‹#›</a:t>
            </a:fld>
            <a:endParaRPr lang="en-US"/>
          </a:p>
        </p:txBody>
      </p:sp>
    </p:spTree>
    <p:extLst>
      <p:ext uri="{BB962C8B-B14F-4D97-AF65-F5344CB8AC3E}">
        <p14:creationId xmlns:p14="http://schemas.microsoft.com/office/powerpoint/2010/main" val="2885962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40B9BD-9B77-44FB-B88E-10F938F9BD94}" type="datetimeFigureOut">
              <a:rPr lang="en-US" smtClean="0"/>
              <a:t>10/7/2014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D11249-ADD0-4BE0-B6EB-578E67581D40}" type="slidenum">
              <a:rPr lang="en-US" smtClean="0"/>
              <a:t>‹#›</a:t>
            </a:fld>
            <a:endParaRPr lang="en-US"/>
          </a:p>
        </p:txBody>
      </p:sp>
    </p:spTree>
    <p:extLst>
      <p:ext uri="{BB962C8B-B14F-4D97-AF65-F5344CB8AC3E}">
        <p14:creationId xmlns:p14="http://schemas.microsoft.com/office/powerpoint/2010/main" val="980751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1"/>
            <a:ext cx="7772400" cy="2686050"/>
          </a:xfrm>
        </p:spPr>
        <p:txBody>
          <a:bodyPr>
            <a:normAutofit fontScale="90000"/>
          </a:bodyPr>
          <a:lstStyle/>
          <a:p>
            <a:r>
              <a:rPr lang="en-US" smtClean="0"/>
              <a:t>Preliminary Draft</a:t>
            </a:r>
            <a:br>
              <a:rPr lang="en-US" smtClean="0"/>
            </a:br>
            <a:r>
              <a:rPr lang="en-US" smtClean="0"/>
              <a:t>Chloride </a:t>
            </a:r>
            <a:r>
              <a:rPr lang="en-US" dirty="0" smtClean="0"/>
              <a:t>Model Calibration</a:t>
            </a:r>
            <a:br>
              <a:rPr lang="en-US" dirty="0" smtClean="0"/>
            </a:br>
            <a:r>
              <a:rPr lang="en-US" dirty="0" smtClean="0"/>
              <a:t>Group </a:t>
            </a:r>
            <a:r>
              <a:rPr lang="en-US" dirty="0"/>
              <a:t>A3 </a:t>
            </a:r>
            <a:r>
              <a:rPr lang="en-US" dirty="0" smtClean="0"/>
              <a:t>TMDLs</a:t>
            </a:r>
            <a:r>
              <a:rPr lang="en-US" dirty="0"/>
              <a:t/>
            </a:r>
            <a:br>
              <a:rPr lang="en-US" dirty="0"/>
            </a:br>
            <a:r>
              <a:rPr lang="en-US" dirty="0"/>
              <a:t>Upper </a:t>
            </a:r>
            <a:r>
              <a:rPr lang="en-US" dirty="0" smtClean="0"/>
              <a:t>Kanawha Watershed</a:t>
            </a:r>
            <a:endParaRPr lang="en-US" dirty="0"/>
          </a:p>
        </p:txBody>
      </p:sp>
      <p:sp>
        <p:nvSpPr>
          <p:cNvPr id="3" name="Subtitle 2"/>
          <p:cNvSpPr>
            <a:spLocks noGrp="1"/>
          </p:cNvSpPr>
          <p:nvPr>
            <p:ph type="subTitle" idx="1"/>
          </p:nvPr>
        </p:nvSpPr>
        <p:spPr/>
        <p:txBody>
          <a:bodyPr/>
          <a:lstStyle/>
          <a:p>
            <a:r>
              <a:rPr lang="en-US" dirty="0" smtClean="0"/>
              <a:t>May 27, 2014</a:t>
            </a:r>
            <a:endParaRPr lang="en-US" dirty="0"/>
          </a:p>
        </p:txBody>
      </p:sp>
    </p:spTree>
    <p:extLst>
      <p:ext uri="{BB962C8B-B14F-4D97-AF65-F5344CB8AC3E}">
        <p14:creationId xmlns:p14="http://schemas.microsoft.com/office/powerpoint/2010/main" val="13549737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9532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36278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1210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0386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71521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2271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78179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01789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3832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2008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smtClean="0"/>
              <a:t>Chloride Sources</a:t>
            </a:r>
            <a:endParaRPr lang="en-US" dirty="0"/>
          </a:p>
        </p:txBody>
      </p:sp>
      <p:sp>
        <p:nvSpPr>
          <p:cNvPr id="3" name="Content Placeholder 2"/>
          <p:cNvSpPr>
            <a:spLocks noGrp="1"/>
          </p:cNvSpPr>
          <p:nvPr>
            <p:ph idx="1"/>
          </p:nvPr>
        </p:nvSpPr>
        <p:spPr>
          <a:xfrm>
            <a:off x="457200" y="1066800"/>
            <a:ext cx="8229600" cy="5059363"/>
          </a:xfrm>
        </p:spPr>
        <p:txBody>
          <a:bodyPr>
            <a:normAutofit fontScale="70000" lnSpcReduction="20000"/>
          </a:bodyPr>
          <a:lstStyle/>
          <a:p>
            <a:pPr>
              <a:spcAft>
                <a:spcPts val="600"/>
              </a:spcAft>
            </a:pPr>
            <a:r>
              <a:rPr lang="en-US" sz="2000" smtClean="0"/>
              <a:t>Non-mining nonpoint </a:t>
            </a:r>
            <a:r>
              <a:rPr lang="en-US" sz="2000" dirty="0" smtClean="0"/>
              <a:t>sources contribute small, precipitation-driven </a:t>
            </a:r>
            <a:r>
              <a:rPr lang="en-US" sz="2000" smtClean="0"/>
              <a:t>background </a:t>
            </a:r>
            <a:r>
              <a:rPr lang="en-US" sz="2000"/>
              <a:t>loads. Seasonal application of road salt was not simulated for paved roads or impervious surfaces because modeled subwatersheds are dominated by mining </a:t>
            </a:r>
            <a:r>
              <a:rPr lang="en-US" sz="2000" smtClean="0"/>
              <a:t>landuse and are far </a:t>
            </a:r>
            <a:r>
              <a:rPr lang="en-US" sz="2000"/>
              <a:t>removed from urban </a:t>
            </a:r>
            <a:r>
              <a:rPr lang="en-US" sz="2000" smtClean="0"/>
              <a:t>areas where roads might be treated. WAB data did not show elevated chloride levels in winter typical of road salt application.</a:t>
            </a:r>
            <a:endParaRPr lang="en-US" sz="2000"/>
          </a:p>
          <a:p>
            <a:pPr>
              <a:spcAft>
                <a:spcPts val="600"/>
              </a:spcAft>
            </a:pPr>
            <a:r>
              <a:rPr lang="en-US" sz="2000" smtClean="0"/>
              <a:t>There are hundreds of acres of surface mining in the chloride impaired watersheds. Surface mining acres are the same for chloride modeling as for other metals modeling.</a:t>
            </a:r>
          </a:p>
          <a:p>
            <a:pPr>
              <a:spcAft>
                <a:spcPts val="600"/>
              </a:spcAft>
            </a:pPr>
            <a:r>
              <a:rPr lang="en-US" sz="2000" smtClean="0"/>
              <a:t>Surface mining landuses were given loading rates above background non-mining sources. However, surface mining runoff loading rates alone were not sufficient to create impairment in modeled streams. Subwatersheds with only surface mines, and not having pumped or comingled sources, were used to calibrate surface mine runoff chloride loading rates.</a:t>
            </a:r>
            <a:r>
              <a:rPr lang="en-US" sz="2000"/>
              <a:t> </a:t>
            </a:r>
            <a:endParaRPr lang="en-US" sz="2000" smtClean="0"/>
          </a:p>
          <a:p>
            <a:pPr>
              <a:spcAft>
                <a:spcPts val="600"/>
              </a:spcAft>
            </a:pPr>
            <a:r>
              <a:rPr lang="en-US" sz="2000" smtClean="0"/>
              <a:t>Mining </a:t>
            </a:r>
            <a:r>
              <a:rPr lang="en-US" sz="2000"/>
              <a:t>outlets are the only significant source of chloride to impaired streams. No seeps or OWR permits are known to occur in modeled subwatersheds</a:t>
            </a:r>
            <a:r>
              <a:rPr lang="en-US" sz="2000" smtClean="0"/>
              <a:t>.</a:t>
            </a:r>
          </a:p>
          <a:p>
            <a:pPr>
              <a:spcAft>
                <a:spcPts val="600"/>
              </a:spcAft>
            </a:pPr>
            <a:r>
              <a:rPr lang="en-US" sz="2000" smtClean="0"/>
              <a:t>There are 12 deep pumped or comingled mining outlets modeled as point sources. These outlets are the same as those modeled for other metals, and were given the same constant flow as used in other metals modeling. Initial chloride concentrations assigned to the outlets was based on the permit limit. Only 5 of the 12 outlets had a permit limit of 230 mg/l chloride. The other outlets had no chloride limit. There was no chloride DMR data available for any of the 12 modeled outlets.</a:t>
            </a:r>
          </a:p>
          <a:p>
            <a:pPr>
              <a:spcAft>
                <a:spcPts val="600"/>
              </a:spcAft>
            </a:pPr>
            <a:r>
              <a:rPr lang="en-US" sz="2000" smtClean="0"/>
              <a:t>WAB data indicated chloride impairment in streams that had mining outlets with no chloride limit. This would indicate </a:t>
            </a:r>
            <a:r>
              <a:rPr lang="en-US" sz="2000"/>
              <a:t>a need for the addition of a chloride limit to </a:t>
            </a:r>
            <a:r>
              <a:rPr lang="en-US" sz="2000" smtClean="0"/>
              <a:t>the outlet. </a:t>
            </a:r>
          </a:p>
          <a:p>
            <a:pPr>
              <a:spcAft>
                <a:spcPts val="600"/>
              </a:spcAft>
            </a:pPr>
            <a:r>
              <a:rPr lang="en-US" sz="2000" smtClean="0"/>
              <a:t>Modeling showed some streams that had outlets with limits that were clearly discharging above 230 mg/l at least some of the time. This would indicate a lack of permit compliance.</a:t>
            </a:r>
          </a:p>
          <a:p>
            <a:pPr>
              <a:spcAft>
                <a:spcPts val="600"/>
              </a:spcAft>
            </a:pPr>
            <a:r>
              <a:rPr lang="en-US" sz="2000" smtClean="0"/>
              <a:t>There were also some outlets with limits that appeared to be in compliance, and some outlets with no limits that did not appear to be significant sources of chloride.</a:t>
            </a:r>
          </a:p>
          <a:p>
            <a:endParaRPr lang="en-US"/>
          </a:p>
        </p:txBody>
      </p:sp>
    </p:spTree>
    <p:extLst>
      <p:ext uri="{BB962C8B-B14F-4D97-AF65-F5344CB8AC3E}">
        <p14:creationId xmlns:p14="http://schemas.microsoft.com/office/powerpoint/2010/main" val="3887840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543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470" y="0"/>
            <a:ext cx="8875059" cy="6858000"/>
          </a:xfrm>
          <a:prstGeom prst="rect">
            <a:avLst/>
          </a:prstGeom>
        </p:spPr>
      </p:pic>
    </p:spTree>
    <p:extLst>
      <p:ext uri="{BB962C8B-B14F-4D97-AF65-F5344CB8AC3E}">
        <p14:creationId xmlns:p14="http://schemas.microsoft.com/office/powerpoint/2010/main" val="709319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470" y="0"/>
            <a:ext cx="8875059" cy="6858000"/>
          </a:xfrm>
          <a:prstGeom prst="rect">
            <a:avLst/>
          </a:prstGeom>
        </p:spPr>
      </p:pic>
    </p:spTree>
    <p:extLst>
      <p:ext uri="{BB962C8B-B14F-4D97-AF65-F5344CB8AC3E}">
        <p14:creationId xmlns:p14="http://schemas.microsoft.com/office/powerpoint/2010/main" val="2418671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96097" y="454908"/>
            <a:ext cx="7772400" cy="984885"/>
          </a:xfrm>
          <a:prstGeom prst="rect">
            <a:avLst/>
          </a:prstGeom>
          <a:noFill/>
        </p:spPr>
        <p:txBody>
          <a:bodyPr wrap="square" rtlCol="0">
            <a:spAutoFit/>
          </a:bodyPr>
          <a:lstStyle/>
          <a:p>
            <a:pPr algn="ctr"/>
            <a:r>
              <a:rPr lang="en-US" sz="4000" smtClean="0"/>
              <a:t>Modeled Mining Outlets</a:t>
            </a:r>
          </a:p>
          <a:p>
            <a:endParaRPr lang="en-US"/>
          </a:p>
        </p:txBody>
      </p:sp>
      <p:sp>
        <p:nvSpPr>
          <p:cNvPr id="5" name="TextBox 4"/>
          <p:cNvSpPr txBox="1"/>
          <p:nvPr/>
        </p:nvSpPr>
        <p:spPr>
          <a:xfrm>
            <a:off x="1524000" y="5791200"/>
            <a:ext cx="6321731" cy="584775"/>
          </a:xfrm>
          <a:prstGeom prst="rect">
            <a:avLst/>
          </a:prstGeom>
          <a:noFill/>
        </p:spPr>
        <p:txBody>
          <a:bodyPr wrap="none" rtlCol="0">
            <a:spAutoFit/>
          </a:bodyPr>
          <a:lstStyle/>
          <a:p>
            <a:r>
              <a:rPr lang="en-US" sz="1400"/>
              <a:t>Outlets were represented at calibration concentration in the </a:t>
            </a:r>
            <a:r>
              <a:rPr lang="en-US" sz="1400" smtClean="0"/>
              <a:t>calibration plots below </a:t>
            </a:r>
            <a:endParaRPr lang="en-US" sz="1400"/>
          </a:p>
          <a:p>
            <a:endParaRPr lang="en-US"/>
          </a:p>
        </p:txBody>
      </p:sp>
      <p:graphicFrame>
        <p:nvGraphicFramePr>
          <p:cNvPr id="6" name="Table 5"/>
          <p:cNvGraphicFramePr>
            <a:graphicFrameLocks noGrp="1"/>
          </p:cNvGraphicFramePr>
          <p:nvPr>
            <p:extLst>
              <p:ext uri="{D42A27DB-BD31-4B8C-83A1-F6EECF244321}">
                <p14:modId xmlns:p14="http://schemas.microsoft.com/office/powerpoint/2010/main" val="1625239310"/>
              </p:ext>
            </p:extLst>
          </p:nvPr>
        </p:nvGraphicFramePr>
        <p:xfrm>
          <a:off x="969147" y="2057400"/>
          <a:ext cx="7226300" cy="2971800"/>
        </p:xfrm>
        <a:graphic>
          <a:graphicData uri="http://schemas.openxmlformats.org/drawingml/2006/table">
            <a:tbl>
              <a:tblPr/>
              <a:tblGrid>
                <a:gridCol w="637615"/>
                <a:gridCol w="1370396"/>
                <a:gridCol w="637615"/>
                <a:gridCol w="1345018"/>
                <a:gridCol w="1319640"/>
                <a:gridCol w="1916016"/>
              </a:tblGrid>
              <a:tr h="228600">
                <a:tc>
                  <a:txBody>
                    <a:bodyPr/>
                    <a:lstStyle/>
                    <a:p>
                      <a:pPr algn="ctr" fontAlgn="b"/>
                      <a:r>
                        <a:rPr lang="en-US" sz="1100" b="0" i="0" u="none" strike="noStrike">
                          <a:solidFill>
                            <a:srgbClr val="000000"/>
                          </a:solidFill>
                          <a:effectLst/>
                          <a:latin typeface="Calibri"/>
                        </a:rPr>
                        <a:t>SUBID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b"/>
                      <a:r>
                        <a:rPr lang="en-US" sz="1100" b="0" i="0" u="none" strike="noStrike">
                          <a:solidFill>
                            <a:srgbClr val="000000"/>
                          </a:solidFill>
                          <a:effectLst/>
                          <a:latin typeface="Calibri"/>
                        </a:rPr>
                        <a:t>PERMIT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b"/>
                      <a:r>
                        <a:rPr lang="en-US" sz="1100" b="0" i="0" u="none" strike="noStrike">
                          <a:solidFill>
                            <a:srgbClr val="000000"/>
                          </a:solidFill>
                          <a:effectLst/>
                          <a:latin typeface="Calibri"/>
                        </a:rPr>
                        <a:t>PIPE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b"/>
                      <a:r>
                        <a:rPr lang="en-US" sz="1100" b="0" i="0" u="none" strike="noStrike">
                          <a:solidFill>
                            <a:srgbClr val="000000"/>
                          </a:solidFill>
                          <a:effectLst/>
                          <a:latin typeface="Calibri"/>
                        </a:rPr>
                        <a:t>FLOW_CFS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b"/>
                      <a:r>
                        <a:rPr lang="en-US" sz="1100" b="0" i="0" u="none" strike="noStrike">
                          <a:solidFill>
                            <a:srgbClr val="000000"/>
                          </a:solidFill>
                          <a:effectLst/>
                          <a:latin typeface="Calibri"/>
                        </a:rPr>
                        <a:t>CALIBRATION CONC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b"/>
                      <a:r>
                        <a:rPr lang="en-US" sz="1100" b="0" i="0" u="none" strike="noStrike">
                          <a:solidFill>
                            <a:srgbClr val="000000"/>
                          </a:solidFill>
                          <a:effectLst/>
                          <a:latin typeface="Calibri"/>
                        </a:rPr>
                        <a:t>Source Type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r>
              <a:tr h="228600">
                <a:tc>
                  <a:txBody>
                    <a:bodyPr/>
                    <a:lstStyle/>
                    <a:p>
                      <a:pPr algn="ctr" fontAlgn="b"/>
                      <a:r>
                        <a:rPr lang="en-US" sz="1100" b="0" i="0" u="none" strike="noStrike">
                          <a:solidFill>
                            <a:srgbClr val="000000"/>
                          </a:solidFill>
                          <a:effectLst/>
                          <a:latin typeface="Calibri"/>
                        </a:rPr>
                        <a:t>2061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WV0065137</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007</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0.26</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550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Mine -CSDP no limit</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r>
              <a:tr h="228600">
                <a:tc>
                  <a:txBody>
                    <a:bodyPr/>
                    <a:lstStyle/>
                    <a:p>
                      <a:pPr algn="ctr" fontAlgn="b"/>
                      <a:r>
                        <a:rPr lang="en-US" sz="1100" b="0" i="0" u="none" strike="noStrike">
                          <a:solidFill>
                            <a:srgbClr val="000000"/>
                          </a:solidFill>
                          <a:effectLst/>
                          <a:latin typeface="Calibri"/>
                        </a:rPr>
                        <a:t>2083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WV0048101</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005</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1.561</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350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Mine -CSDP limit 230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r>
              <a:tr h="228600">
                <a:tc>
                  <a:txBody>
                    <a:bodyPr/>
                    <a:lstStyle/>
                    <a:p>
                      <a:pPr algn="ctr" fontAlgn="b"/>
                      <a:r>
                        <a:rPr lang="en-US" sz="1100" b="0" i="0" u="none" strike="noStrike">
                          <a:solidFill>
                            <a:srgbClr val="000000"/>
                          </a:solidFill>
                          <a:effectLst/>
                          <a:latin typeface="Calibri"/>
                        </a:rPr>
                        <a:t>2085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WV0048101</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008</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2.23</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350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Mine -CSDP limit 230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r>
              <a:tr h="228600">
                <a:tc>
                  <a:txBody>
                    <a:bodyPr/>
                    <a:lstStyle/>
                    <a:p>
                      <a:pPr algn="ctr" fontAlgn="b"/>
                      <a:r>
                        <a:rPr lang="en-US" sz="1100" b="0" i="0" u="none" strike="noStrike">
                          <a:solidFill>
                            <a:srgbClr val="000000"/>
                          </a:solidFill>
                          <a:effectLst/>
                          <a:latin typeface="Calibri"/>
                        </a:rPr>
                        <a:t>2093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WV1015338</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003</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0.05575</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50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Mine -CSDP no limit</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r>
              <a:tr h="228600">
                <a:tc>
                  <a:txBody>
                    <a:bodyPr/>
                    <a:lstStyle/>
                    <a:p>
                      <a:pPr algn="ctr" fontAlgn="b"/>
                      <a:r>
                        <a:rPr lang="en-US" sz="1100" b="0" i="0" u="none" strike="noStrike">
                          <a:solidFill>
                            <a:srgbClr val="000000"/>
                          </a:solidFill>
                          <a:effectLst/>
                          <a:latin typeface="Calibri"/>
                        </a:rPr>
                        <a:t>2093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WV1015338</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004</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0.23638</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50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Mine -CSDP no limit</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r>
              <a:tr h="228600">
                <a:tc>
                  <a:txBody>
                    <a:bodyPr/>
                    <a:lstStyle/>
                    <a:p>
                      <a:pPr algn="ctr" fontAlgn="b"/>
                      <a:r>
                        <a:rPr lang="en-US" sz="1100" b="0" i="0" u="none" strike="noStrike">
                          <a:solidFill>
                            <a:srgbClr val="000000"/>
                          </a:solidFill>
                          <a:effectLst/>
                          <a:latin typeface="Calibri"/>
                        </a:rPr>
                        <a:t>2099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WV0048101</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014</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2.23</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230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Mine - Deep limit 230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r>
              <a:tr h="228600">
                <a:tc>
                  <a:txBody>
                    <a:bodyPr/>
                    <a:lstStyle/>
                    <a:p>
                      <a:pPr algn="ctr" fontAlgn="b"/>
                      <a:r>
                        <a:rPr lang="en-US" sz="1100" b="0" i="0" u="none" strike="noStrike">
                          <a:solidFill>
                            <a:srgbClr val="000000"/>
                          </a:solidFill>
                          <a:effectLst/>
                          <a:latin typeface="Calibri"/>
                        </a:rPr>
                        <a:t>2100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WV1019147</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008</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0.05</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Mine -CSDP no limit</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r>
              <a:tr h="228600">
                <a:tc>
                  <a:txBody>
                    <a:bodyPr/>
                    <a:lstStyle/>
                    <a:p>
                      <a:pPr algn="ctr" fontAlgn="b"/>
                      <a:r>
                        <a:rPr lang="en-US" sz="1100" b="0" i="0" u="none" strike="noStrike">
                          <a:solidFill>
                            <a:srgbClr val="000000"/>
                          </a:solidFill>
                          <a:effectLst/>
                          <a:latin typeface="Calibri"/>
                        </a:rPr>
                        <a:t>2101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WV0048101</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019</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2.23</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550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Mine - Deep no limit</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r>
              <a:tr h="228600">
                <a:tc>
                  <a:txBody>
                    <a:bodyPr/>
                    <a:lstStyle/>
                    <a:p>
                      <a:pPr algn="ctr" fontAlgn="b"/>
                      <a:r>
                        <a:rPr lang="en-US" sz="1100" b="0" i="0" u="none" strike="noStrike">
                          <a:solidFill>
                            <a:srgbClr val="000000"/>
                          </a:solidFill>
                          <a:effectLst/>
                          <a:latin typeface="Calibri"/>
                        </a:rPr>
                        <a:t>2102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WV0048101</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012</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2.23</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550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Mine - Deep limit 230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r>
              <a:tr h="228600">
                <a:tc>
                  <a:txBody>
                    <a:bodyPr/>
                    <a:lstStyle/>
                    <a:p>
                      <a:pPr algn="ctr" fontAlgn="b"/>
                      <a:r>
                        <a:rPr lang="en-US" sz="1100" b="0" i="0" u="none" strike="noStrike">
                          <a:solidFill>
                            <a:srgbClr val="000000"/>
                          </a:solidFill>
                          <a:effectLst/>
                          <a:latin typeface="Calibri"/>
                        </a:rPr>
                        <a:t>2102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WV0048101</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022</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0.06</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230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Mine - Deep limit 230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r>
              <a:tr h="228600">
                <a:tc>
                  <a:txBody>
                    <a:bodyPr/>
                    <a:lstStyle/>
                    <a:p>
                      <a:pPr algn="ctr" fontAlgn="b"/>
                      <a:r>
                        <a:rPr lang="en-US" sz="1100" b="0" i="0" u="none" strike="noStrike">
                          <a:solidFill>
                            <a:srgbClr val="000000"/>
                          </a:solidFill>
                          <a:effectLst/>
                          <a:latin typeface="Calibri"/>
                        </a:rPr>
                        <a:t>2102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WV1019147</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002</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0.1115</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Mine -CSDP no limit</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tcPr>
                </a:tc>
              </a:tr>
              <a:tr h="228600">
                <a:tc>
                  <a:txBody>
                    <a:bodyPr/>
                    <a:lstStyle/>
                    <a:p>
                      <a:pPr algn="ctr" fontAlgn="b"/>
                      <a:r>
                        <a:rPr lang="en-US" sz="1100" b="0" i="0" u="none" strike="noStrike">
                          <a:solidFill>
                            <a:srgbClr val="000000"/>
                          </a:solidFill>
                          <a:effectLst/>
                          <a:latin typeface="Calibri"/>
                        </a:rPr>
                        <a:t>2103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WV1015265</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002</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1.03</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smtClean="0">
                          <a:solidFill>
                            <a:srgbClr val="000000"/>
                          </a:solidFill>
                          <a:effectLst/>
                          <a:latin typeface="Calibri"/>
                        </a:rPr>
                        <a:t>900</a:t>
                      </a:r>
                      <a:endParaRPr lang="en-US" sz="1100" b="0" i="0" u="none" strike="noStrike">
                        <a:solidFill>
                          <a:srgbClr val="000000"/>
                        </a:solidFill>
                        <a:effectLst/>
                        <a:latin typeface="Calibri"/>
                      </a:endParaRP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a:rPr>
                        <a:t>Mine -CSDP no limit</a:t>
                      </a:r>
                    </a:p>
                  </a:txBody>
                  <a:tcPr marL="9525" marR="9525" marT="9525" marB="0" anchor="b">
                    <a:lnL w="6350" cap="flat" cmpd="sng" algn="ctr">
                      <a:solidFill>
                        <a:srgbClr val="C0C0C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92213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49626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3685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76595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276225"/>
            <a:ext cx="8682037" cy="631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02736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212</TotalTime>
  <Words>508</Words>
  <Application>Microsoft Office PowerPoint</Application>
  <PresentationFormat>On-screen Show (4:3)</PresentationFormat>
  <Paragraphs>91</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Preliminary Draft Chloride Model Calibration Group A3 TMDLs Upper Kanawha Watershed</vt:lpstr>
      <vt:lpstr>Chloride Sources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Tetra Tech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Beckman, John</dc:creator>
  <cp:lastModifiedBy>Beckman, John</cp:lastModifiedBy>
  <cp:revision>23</cp:revision>
  <dcterms:created xsi:type="dcterms:W3CDTF">2013-08-15T20:17:20Z</dcterms:created>
  <dcterms:modified xsi:type="dcterms:W3CDTF">2014-10-07T15:50:54Z</dcterms:modified>
</cp:coreProperties>
</file>