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87" r:id="rId3"/>
    <p:sldId id="256" r:id="rId4"/>
    <p:sldId id="288" r:id="rId5"/>
    <p:sldId id="289" r:id="rId6"/>
    <p:sldId id="301" r:id="rId7"/>
    <p:sldId id="300" r:id="rId8"/>
    <p:sldId id="299" r:id="rId9"/>
    <p:sldId id="298" r:id="rId10"/>
    <p:sldId id="297" r:id="rId11"/>
    <p:sldId id="296" r:id="rId12"/>
    <p:sldId id="295" r:id="rId13"/>
    <p:sldId id="294" r:id="rId14"/>
    <p:sldId id="293" r:id="rId15"/>
    <p:sldId id="292" r:id="rId16"/>
    <p:sldId id="291" r:id="rId17"/>
    <p:sldId id="313" r:id="rId18"/>
    <p:sldId id="312" r:id="rId19"/>
    <p:sldId id="311" r:id="rId20"/>
    <p:sldId id="310" r:id="rId21"/>
    <p:sldId id="309" r:id="rId22"/>
    <p:sldId id="314" r:id="rId23"/>
    <p:sldId id="308" r:id="rId24"/>
    <p:sldId id="307" r:id="rId25"/>
    <p:sldId id="306" r:id="rId26"/>
    <p:sldId id="305" r:id="rId27"/>
    <p:sldId id="304" r:id="rId28"/>
    <p:sldId id="303" r:id="rId29"/>
    <p:sldId id="302" r:id="rId30"/>
    <p:sldId id="290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15" autoAdjust="0"/>
    <p:restoredTop sz="94660"/>
  </p:normalViewPr>
  <p:slideViewPr>
    <p:cSldViewPr>
      <p:cViewPr varScale="1">
        <p:scale>
          <a:sx n="116" d="100"/>
          <a:sy n="116" d="100"/>
        </p:scale>
        <p:origin x="-156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8/19/2014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9996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8/19/2014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503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8/19/2014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004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8/19/2014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668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8/19/2014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054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8/19/2014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299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8/19/2014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95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8/19/2014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412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8/19/2014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083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8/19/2014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439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8/19/2014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994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2F544F-C099-49BE-9E65-B9B358965E92}" type="datetimeFigureOut">
              <a:rPr lang="en-US" smtClean="0"/>
              <a:t>8/19/2014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345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1933" y="1752599"/>
            <a:ext cx="800100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mtClean="0"/>
              <a:t>Group </a:t>
            </a:r>
            <a:r>
              <a:rPr lang="en-US" sz="2800" smtClean="0"/>
              <a:t>A3</a:t>
            </a:r>
            <a:endParaRPr lang="en-US" sz="2800" smtClean="0"/>
          </a:p>
          <a:p>
            <a:pPr algn="ctr"/>
            <a:endParaRPr lang="en-US" sz="2800" smtClean="0"/>
          </a:p>
          <a:p>
            <a:pPr algn="ctr"/>
            <a:r>
              <a:rPr lang="en-US" sz="2800" smtClean="0"/>
              <a:t>Fecal Coliform Water Quality Calibration Plots</a:t>
            </a:r>
          </a:p>
          <a:p>
            <a:pPr algn="ctr"/>
            <a:endParaRPr lang="en-US" sz="2800"/>
          </a:p>
          <a:p>
            <a:r>
              <a:rPr lang="en-US" sz="2000" smtClean="0"/>
              <a:t>The TMDL model was run under baseline conditions with nonpoint sources (including MS4 areas), NPDES permitted point </a:t>
            </a:r>
            <a:r>
              <a:rPr lang="en-US" sz="2000" smtClean="0"/>
              <a:t>sources, and </a:t>
            </a:r>
            <a:r>
              <a:rPr lang="en-US" sz="2000" smtClean="0"/>
              <a:t>failing septics represented at 100% of loading rates.</a:t>
            </a:r>
          </a:p>
          <a:p>
            <a:pPr algn="ctr"/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153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25617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1962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57329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427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83208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2235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13146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57780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51975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3534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381000"/>
            <a:ext cx="5253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Watershed Characteristics for Calibration Plot Streams</a:t>
            </a:r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4374204"/>
              </p:ext>
            </p:extLst>
          </p:nvPr>
        </p:nvGraphicFramePr>
        <p:xfrm>
          <a:off x="381000" y="914408"/>
          <a:ext cx="8458200" cy="5582126"/>
        </p:xfrm>
        <a:graphic>
          <a:graphicData uri="http://schemas.openxmlformats.org/drawingml/2006/table">
            <a:tbl>
              <a:tblPr/>
              <a:tblGrid>
                <a:gridCol w="567705"/>
                <a:gridCol w="1099174"/>
                <a:gridCol w="2455022"/>
                <a:gridCol w="809281"/>
                <a:gridCol w="1038779"/>
                <a:gridCol w="2488239"/>
              </a:tblGrid>
              <a:tr h="2321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SUBID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HUC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Stream Name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Stream Size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Point Sources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Nonpoint Sources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301229"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1011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South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Branch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UNT/UNT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RM 1.38/UNT RM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0.30/South </a:t>
                      </a:r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Branch                   Potomac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River RM 21.86  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Small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None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Failing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septics, pasture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1031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South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Branch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Dumpling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Run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Small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None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Failing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septics, residential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1037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South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Branch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Mayhew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Run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Small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None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Failing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septics, pasture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1110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South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Branch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Mudlick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Run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Medium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None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Failing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septics, pasture, residential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1141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South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Branch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UNT/South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Branch Potomac River RM 59.19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Medium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None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Failing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septics, pasture, residential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1211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South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Branch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Big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Star Run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Medium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None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Failing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septics, pasture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1223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South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Branch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Robinson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Run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Medium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None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Pasture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dominant, failing septics, residential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1241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South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Branch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Jordan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Run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Medium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None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Failing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septics, pasture, residential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1404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South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Branch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Deer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Run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Small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None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Pasture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dominant, failing septics, residential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4004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Shenandoah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Hardy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UNT/Capon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Run RM 4.49 (mouth)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Medium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None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Failing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septics, pasture, residential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4008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Shenandoah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Hardy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UNT/Capon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Run RM 4.49 (headwater)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Small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None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Failing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septics, pasture, residential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4028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Shenandoah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Hardy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Crab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Run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Small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None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Failing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septics, pasture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2013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Upper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Kanawha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Chappel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Hollow (Chappel Branch)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Small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None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MS4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, residential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2201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Upper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Kanawha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Kellys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Creek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Large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None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Failing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septics, residential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2204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Upper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Kanawha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Horsemill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Branch (mouth)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Medium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None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Failing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septics, residential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2211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Upper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Kanawha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Horsemill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Branch (headwater)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Small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None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Failing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septics, residential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2214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Upper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Kanawha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Frozen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Branch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Small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None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Failing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septics, residential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2225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Upper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Kanawha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UNT/Bufflick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Branch RM 0.58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Small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None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Background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sources only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2311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Upper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Kanawha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Mossy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Creek (mouth)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Large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Package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plant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Failing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septics, residential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2318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Upper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Kanawha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Lick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Fork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Medium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None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Failing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septics, residential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2327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Upper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Kanawha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Mossy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Creek (headwater)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Medium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HAU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Failing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septics, residential, pasture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2341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Upper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Kanawha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North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Sand Branch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Medium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POTW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Pasture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, residential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3001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Upper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Ohio North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Mahan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Run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Medium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None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Failing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septics, residential, pasture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3002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Upper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Ohio North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UNT/Mahan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Run RM 2.04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Small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None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Pasture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, residential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3101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Upper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Ohio North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Holbert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Run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Medium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None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Failing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septics, pasture, residential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3201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Upper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Ohio North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Laurel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Hollow (Muchmores Run)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Small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None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Failing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septics, residential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3302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Upper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Ohio North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Middle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Run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Small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None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Failing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septics, residential, pasture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3403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Upper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Ohio North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Marks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Run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Small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None</a:t>
                      </a:r>
                      <a:endParaRPr lang="en-US" sz="800" b="0" i="0" u="none" strike="noStrike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smtClean="0">
                          <a:effectLst/>
                          <a:latin typeface="Arial"/>
                        </a:rPr>
                        <a:t> Failing </a:t>
                      </a:r>
                      <a:r>
                        <a:rPr lang="en-US" sz="800" b="0" i="0" u="none" strike="noStrike">
                          <a:effectLst/>
                          <a:latin typeface="Arial"/>
                        </a:rPr>
                        <a:t>septics, residential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58723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64698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4350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84189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47659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01986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14232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24347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6459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81531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87100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85141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69341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81233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84204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75438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92201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75860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02340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517525"/>
            <a:ext cx="8583613" cy="58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74864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620</TotalTime>
  <Words>578</Words>
  <Application>Microsoft Office PowerPoint</Application>
  <PresentationFormat>On-screen Show (4:3)</PresentationFormat>
  <Paragraphs>180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Tetra Tech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Beckman, John</dc:creator>
  <cp:lastModifiedBy>Beckman, John</cp:lastModifiedBy>
  <cp:revision>19</cp:revision>
  <dcterms:created xsi:type="dcterms:W3CDTF">2013-09-26T18:11:59Z</dcterms:created>
  <dcterms:modified xsi:type="dcterms:W3CDTF">2014-08-19T18:54:28Z</dcterms:modified>
</cp:coreProperties>
</file>