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0" r:id="rId2"/>
    <p:sldId id="311" r:id="rId3"/>
    <p:sldId id="312" r:id="rId4"/>
    <p:sldId id="298"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94" autoAdjust="0"/>
    <p:restoredTop sz="86441" autoAdjust="0"/>
  </p:normalViewPr>
  <p:slideViewPr>
    <p:cSldViewPr>
      <p:cViewPr varScale="1">
        <p:scale>
          <a:sx n="72" d="100"/>
          <a:sy n="72" d="100"/>
        </p:scale>
        <p:origin x="432" y="53"/>
      </p:cViewPr>
      <p:guideLst>
        <p:guide orient="horz" pos="2160"/>
        <p:guide pos="2880"/>
      </p:guideLst>
    </p:cSldViewPr>
  </p:slideViewPr>
  <p:outlineViewPr>
    <p:cViewPr>
      <p:scale>
        <a:sx n="25" d="100"/>
        <a:sy n="25"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CF3527D1-3364-4850-9760-C4CDB97D3886}"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29C311F-BD4E-46EF-AB3B-6218314221F9}"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8324ECD6-02FE-48AF-AEE1-4C0327FF72A1}"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B77A6BF4-8D42-4E48-85C7-2DFDCB2D77BE}"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dirty="0"/>
          </a:p>
        </p:txBody>
      </p:sp>
      <p:sp>
        <p:nvSpPr>
          <p:cNvPr id="5" name="Footer Placeholder 4"/>
          <p:cNvSpPr>
            <a:spLocks noGrp="1"/>
          </p:cNvSpPr>
          <p:nvPr>
            <p:ph type="ftr" sz="quarter" idx="11"/>
          </p:nvPr>
        </p:nvSpPr>
        <p:spPr/>
        <p:txBody>
          <a:bodyPr/>
          <a:lstStyle>
            <a:lvl1pPr>
              <a:defRPr/>
            </a:lvl1pPr>
          </a:lstStyle>
          <a:p>
            <a:endParaRPr lang="en-US" dirty="0"/>
          </a:p>
        </p:txBody>
      </p:sp>
      <p:sp>
        <p:nvSpPr>
          <p:cNvPr id="6" name="Slide Number Placeholder 5"/>
          <p:cNvSpPr>
            <a:spLocks noGrp="1"/>
          </p:cNvSpPr>
          <p:nvPr>
            <p:ph type="sldNum" sz="quarter" idx="12"/>
          </p:nvPr>
        </p:nvSpPr>
        <p:spPr/>
        <p:txBody>
          <a:bodyPr/>
          <a:lstStyle>
            <a:lvl1pPr>
              <a:defRPr/>
            </a:lvl1pPr>
          </a:lstStyle>
          <a:p>
            <a:fld id="{843F7BB2-ABB3-4A55-8327-1A30C267AF82}"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34046D2C-8337-4470-8E68-C09614979E6A}"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dirty="0"/>
          </a:p>
        </p:txBody>
      </p:sp>
      <p:sp>
        <p:nvSpPr>
          <p:cNvPr id="8" name="Footer Placeholder 7"/>
          <p:cNvSpPr>
            <a:spLocks noGrp="1"/>
          </p:cNvSpPr>
          <p:nvPr>
            <p:ph type="ftr" sz="quarter" idx="11"/>
          </p:nvPr>
        </p:nvSpPr>
        <p:spPr/>
        <p:txBody>
          <a:bodyPr/>
          <a:lstStyle>
            <a:lvl1pPr>
              <a:defRPr/>
            </a:lvl1pPr>
          </a:lstStyle>
          <a:p>
            <a:endParaRPr lang="en-US" dirty="0"/>
          </a:p>
        </p:txBody>
      </p:sp>
      <p:sp>
        <p:nvSpPr>
          <p:cNvPr id="9" name="Slide Number Placeholder 8"/>
          <p:cNvSpPr>
            <a:spLocks noGrp="1"/>
          </p:cNvSpPr>
          <p:nvPr>
            <p:ph type="sldNum" sz="quarter" idx="12"/>
          </p:nvPr>
        </p:nvSpPr>
        <p:spPr/>
        <p:txBody>
          <a:bodyPr/>
          <a:lstStyle>
            <a:lvl1pPr>
              <a:defRPr/>
            </a:lvl1pPr>
          </a:lstStyle>
          <a:p>
            <a:fld id="{4D0EA4B0-508C-4E05-A797-FA3539841159}"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dirty="0"/>
          </a:p>
        </p:txBody>
      </p:sp>
      <p:sp>
        <p:nvSpPr>
          <p:cNvPr id="4" name="Footer Placeholder 3"/>
          <p:cNvSpPr>
            <a:spLocks noGrp="1"/>
          </p:cNvSpPr>
          <p:nvPr>
            <p:ph type="ftr" sz="quarter" idx="11"/>
          </p:nvPr>
        </p:nvSpPr>
        <p:spPr/>
        <p:txBody>
          <a:bodyPr/>
          <a:lstStyle>
            <a:lvl1pPr>
              <a:defRPr/>
            </a:lvl1pPr>
          </a:lstStyle>
          <a:p>
            <a:endParaRPr lang="en-US" dirty="0"/>
          </a:p>
        </p:txBody>
      </p:sp>
      <p:sp>
        <p:nvSpPr>
          <p:cNvPr id="5" name="Slide Number Placeholder 4"/>
          <p:cNvSpPr>
            <a:spLocks noGrp="1"/>
          </p:cNvSpPr>
          <p:nvPr>
            <p:ph type="sldNum" sz="quarter" idx="12"/>
          </p:nvPr>
        </p:nvSpPr>
        <p:spPr/>
        <p:txBody>
          <a:bodyPr/>
          <a:lstStyle>
            <a:lvl1pPr>
              <a:defRPr/>
            </a:lvl1pPr>
          </a:lstStyle>
          <a:p>
            <a:fld id="{7A9500BD-DD81-4B2F-A86A-84EBDF7DB832}"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dirty="0"/>
          </a:p>
        </p:txBody>
      </p:sp>
      <p:sp>
        <p:nvSpPr>
          <p:cNvPr id="3" name="Footer Placeholder 2"/>
          <p:cNvSpPr>
            <a:spLocks noGrp="1"/>
          </p:cNvSpPr>
          <p:nvPr>
            <p:ph type="ftr" sz="quarter" idx="11"/>
          </p:nvPr>
        </p:nvSpPr>
        <p:spPr/>
        <p:txBody>
          <a:bodyPr/>
          <a:lstStyle>
            <a:lvl1pPr>
              <a:defRPr/>
            </a:lvl1pPr>
          </a:lstStyle>
          <a:p>
            <a:endParaRPr lang="en-US" dirty="0"/>
          </a:p>
        </p:txBody>
      </p:sp>
      <p:sp>
        <p:nvSpPr>
          <p:cNvPr id="4" name="Slide Number Placeholder 3"/>
          <p:cNvSpPr>
            <a:spLocks noGrp="1"/>
          </p:cNvSpPr>
          <p:nvPr>
            <p:ph type="sldNum" sz="quarter" idx="12"/>
          </p:nvPr>
        </p:nvSpPr>
        <p:spPr/>
        <p:txBody>
          <a:bodyPr/>
          <a:lstStyle>
            <a:lvl1pPr>
              <a:defRPr/>
            </a:lvl1pPr>
          </a:lstStyle>
          <a:p>
            <a:fld id="{010ECCC9-D72D-47FD-9738-9FF2693B7F0F}"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B6515B6E-8A38-4970-AB76-B2FE41A16E82}" type="slidenum">
              <a:rPr lang="en-US"/>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dirty="0"/>
          </a:p>
        </p:txBody>
      </p:sp>
      <p:sp>
        <p:nvSpPr>
          <p:cNvPr id="6" name="Footer Placeholder 5"/>
          <p:cNvSpPr>
            <a:spLocks noGrp="1"/>
          </p:cNvSpPr>
          <p:nvPr>
            <p:ph type="ftr" sz="quarter" idx="11"/>
          </p:nvPr>
        </p:nvSpPr>
        <p:spPr/>
        <p:txBody>
          <a:bodyPr/>
          <a:lstStyle>
            <a:lvl1pPr>
              <a:defRPr/>
            </a:lvl1pPr>
          </a:lstStyle>
          <a:p>
            <a:endParaRPr lang="en-US" dirty="0"/>
          </a:p>
        </p:txBody>
      </p:sp>
      <p:sp>
        <p:nvSpPr>
          <p:cNvPr id="7" name="Slide Number Placeholder 6"/>
          <p:cNvSpPr>
            <a:spLocks noGrp="1"/>
          </p:cNvSpPr>
          <p:nvPr>
            <p:ph type="sldNum" sz="quarter" idx="12"/>
          </p:nvPr>
        </p:nvSpPr>
        <p:spPr/>
        <p:txBody>
          <a:bodyPr/>
          <a:lstStyle>
            <a:lvl1pPr>
              <a:defRPr/>
            </a:lvl1pPr>
          </a:lstStyle>
          <a:p>
            <a:fld id="{5AE90956-9095-4B5A-855E-A786A2A8C864}"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B5D9675-B016-4E13-BC05-6EF6B097380C}"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4655696"/>
            <a:ext cx="6519605" cy="584775"/>
          </a:xfrm>
          <a:prstGeom prst="rect">
            <a:avLst/>
          </a:prstGeom>
          <a:noFill/>
        </p:spPr>
        <p:txBody>
          <a:bodyPr wrap="square" rtlCol="0">
            <a:spAutoFit/>
          </a:bodyPr>
          <a:lstStyle/>
          <a:p>
            <a:pPr algn="ctr"/>
            <a:r>
              <a:rPr lang="en-US" sz="3200" smtClean="0"/>
              <a:t>September 18, 2013</a:t>
            </a:r>
            <a:endParaRPr lang="en-US" sz="3200" dirty="0"/>
          </a:p>
        </p:txBody>
      </p:sp>
      <p:sp>
        <p:nvSpPr>
          <p:cNvPr id="5" name="Title 4"/>
          <p:cNvSpPr>
            <a:spLocks noGrp="1"/>
          </p:cNvSpPr>
          <p:nvPr>
            <p:ph type="title" idx="4294967295"/>
          </p:nvPr>
        </p:nvSpPr>
        <p:spPr>
          <a:xfrm>
            <a:off x="685800" y="1828800"/>
            <a:ext cx="7772400" cy="1981200"/>
          </a:xfrm>
        </p:spPr>
        <p:txBody>
          <a:bodyPr/>
          <a:lstStyle/>
          <a:p>
            <a:pPr rtl="0" fontAlgn="base"/>
            <a:r>
              <a:rPr lang="en-US" sz="3200" kern="1200" smtClean="0">
                <a:solidFill>
                  <a:schemeClr val="tx1"/>
                </a:solidFill>
                <a:latin typeface="Times New Roman"/>
                <a:ea typeface="+mn-ea"/>
                <a:cs typeface="+mn-cs"/>
              </a:rPr>
              <a:t>West Virginia TMDL </a:t>
            </a:r>
          </a:p>
          <a:p>
            <a:pPr rtl="0" fontAlgn="base"/>
            <a:r>
              <a:rPr lang="en-US" sz="3200" kern="1200" smtClean="0">
                <a:solidFill>
                  <a:schemeClr val="tx1"/>
                </a:solidFill>
                <a:latin typeface="Times New Roman"/>
                <a:ea typeface="+mn-ea"/>
                <a:cs typeface="+mn-cs"/>
              </a:rPr>
              <a:t>Group A3 </a:t>
            </a:r>
          </a:p>
          <a:p>
            <a:pPr rtl="0" fontAlgn="base"/>
            <a:r>
              <a:rPr lang="en-US" sz="3200" kern="1200" smtClean="0">
                <a:solidFill>
                  <a:schemeClr val="tx1"/>
                </a:solidFill>
                <a:latin typeface="Times New Roman"/>
                <a:ea typeface="+mn-ea"/>
                <a:cs typeface="+mn-cs"/>
              </a:rPr>
              <a:t>Draft Reference Approach </a:t>
            </a:r>
            <a:br>
              <a:rPr lang="en-US" sz="3200" kern="1200" smtClean="0">
                <a:solidFill>
                  <a:schemeClr val="tx1"/>
                </a:solidFill>
                <a:latin typeface="Times New Roman"/>
                <a:ea typeface="+mn-ea"/>
                <a:cs typeface="+mn-cs"/>
              </a:rPr>
            </a:br>
            <a:r>
              <a:rPr lang="en-US" sz="3200" kern="1200" smtClean="0">
                <a:solidFill>
                  <a:schemeClr val="tx1"/>
                </a:solidFill>
                <a:latin typeface="Times New Roman"/>
                <a:ea typeface="+mn-ea"/>
                <a:cs typeface="+mn-cs"/>
              </a:rPr>
              <a:t>Hydrology Calibration</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2022  Lower Donnally </a:t>
            </a:r>
            <a:r>
              <a:rPr lang="en-US" sz="2000" smtClean="0"/>
              <a:t>Branch  (KU-5) </a:t>
            </a:r>
            <a:endParaRPr lang="en-US" sz="2000"/>
          </a:p>
        </p:txBody>
      </p:sp>
      <p:pic>
        <p:nvPicPr>
          <p:cNvPr id="6758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7575" y="2017713"/>
            <a:ext cx="7307263"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1866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a:t>
            </a:r>
            <a:r>
              <a:rPr lang="en-US" sz="1600" smtClean="0"/>
              <a:t>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2043 </a:t>
            </a:r>
            <a:r>
              <a:rPr lang="en-US" sz="2000" smtClean="0"/>
              <a:t> Pointlick </a:t>
            </a:r>
            <a:r>
              <a:rPr lang="en-US" sz="2000"/>
              <a:t>Fork </a:t>
            </a:r>
            <a:r>
              <a:rPr lang="en-US" sz="2000" smtClean="0"/>
              <a:t> (KU-6-F)</a:t>
            </a:r>
            <a:endParaRPr lang="en-US" sz="2000"/>
          </a:p>
        </p:txBody>
      </p:sp>
      <p:pic>
        <p:nvPicPr>
          <p:cNvPr id="686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163" y="2017713"/>
            <a:ext cx="7305675"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0165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2051  Rattlesnake Hollow  (KU-6-N)</a:t>
            </a:r>
            <a:endParaRPr lang="en-US" sz="2000"/>
          </a:p>
        </p:txBody>
      </p:sp>
      <p:pic>
        <p:nvPicPr>
          <p:cNvPr id="696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163" y="2017713"/>
            <a:ext cx="7305675"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4092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2121  Tenmile Fork  (KU-26-AD) </a:t>
            </a:r>
            <a:endParaRPr lang="en-US" sz="20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88" y="1995488"/>
            <a:ext cx="7261225" cy="286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6602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2214  Frozen Branch  (KU-33-C)</a:t>
            </a:r>
            <a:endParaRPr lang="en-US" sz="200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88" y="1998663"/>
            <a:ext cx="7261225" cy="285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5977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2341  </a:t>
            </a:r>
            <a:r>
              <a:rPr lang="en-US" sz="2000" smtClean="0"/>
              <a:t>North Sand Branch  (KU-39-DG-2) </a:t>
            </a:r>
            <a:endParaRPr lang="en-US" sz="2000"/>
          </a:p>
        </p:txBody>
      </p:sp>
      <p:pic>
        <p:nvPicPr>
          <p:cNvPr id="727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4845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2401  Hughes Creek  (KU-42)</a:t>
            </a:r>
            <a:endParaRPr lang="en-US" sz="2000"/>
          </a:p>
        </p:txBody>
      </p:sp>
      <p:pic>
        <p:nvPicPr>
          <p:cNvPr id="737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2473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Kanawha 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2501  Bullpush Fork  (KU-55-F)</a:t>
            </a:r>
            <a:endParaRPr lang="en-US" sz="2000"/>
          </a:p>
        </p:txBody>
      </p:sp>
      <p:pic>
        <p:nvPicPr>
          <p:cNvPr id="747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7026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a:t>
            </a:r>
            <a:r>
              <a:rPr lang="en-US" sz="1600" smtClean="0"/>
              <a:t>Ohio North </a:t>
            </a:r>
            <a:r>
              <a:rPr lang="en-US" sz="1600"/>
              <a:t>River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3002 </a:t>
            </a:r>
            <a:r>
              <a:rPr lang="en-US" sz="2000" smtClean="0"/>
              <a:t> UNT/Mahan </a:t>
            </a:r>
            <a:r>
              <a:rPr lang="en-US" sz="2000"/>
              <a:t>Run RM 2.04 </a:t>
            </a:r>
            <a:r>
              <a:rPr lang="en-US" sz="2000" smtClean="0"/>
              <a:t> (OUN-3-A) </a:t>
            </a:r>
            <a:endParaRPr lang="en-US" sz="200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8" y="1958975"/>
            <a:ext cx="7297737" cy="29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30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Ohio North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3101 </a:t>
            </a:r>
            <a:r>
              <a:rPr lang="en-US" sz="2000" smtClean="0"/>
              <a:t> Holbert </a:t>
            </a:r>
            <a:r>
              <a:rPr lang="en-US" sz="2000"/>
              <a:t>Run </a:t>
            </a:r>
            <a:r>
              <a:rPr lang="en-US" sz="2000" smtClean="0"/>
              <a:t> (OUN-6)</a:t>
            </a:r>
            <a:endParaRPr lang="en-US" sz="20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8" y="1962150"/>
            <a:ext cx="7297737" cy="293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6096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4875" y="1371600"/>
            <a:ext cx="7162800" cy="4708981"/>
          </a:xfrm>
          <a:prstGeom prst="rect">
            <a:avLst/>
          </a:prstGeom>
          <a:noFill/>
        </p:spPr>
        <p:txBody>
          <a:bodyPr wrap="square" rtlCol="0">
            <a:spAutoFit/>
          </a:bodyPr>
          <a:lstStyle/>
          <a:p>
            <a:r>
              <a:rPr lang="en-US" sz="2000" dirty="0" smtClean="0"/>
              <a:t>USGS gage </a:t>
            </a:r>
            <a:r>
              <a:rPr lang="en-US" sz="2000" smtClean="0"/>
              <a:t>stations were not located in any of the Group A3 TMDL watersheds.  Ordinarily during hydrology calibration, model output would be compared to long term flow data from a USGS stream gage.  Because this was not possible for Group A3 streams, a reference watershed approach was used instead. </a:t>
            </a:r>
          </a:p>
          <a:p>
            <a:endParaRPr lang="en-US" sz="2000"/>
          </a:p>
          <a:p>
            <a:r>
              <a:rPr lang="en-US" sz="2000" smtClean="0"/>
              <a:t>To </a:t>
            </a:r>
            <a:r>
              <a:rPr lang="en-US" sz="2000" dirty="0" smtClean="0"/>
              <a:t>calibrate </a:t>
            </a:r>
            <a:r>
              <a:rPr lang="en-US" sz="2000" smtClean="0"/>
              <a:t>the South Branch Potomac model, </a:t>
            </a:r>
            <a:r>
              <a:rPr lang="en-US" sz="2000"/>
              <a:t>modelers applied to South Branch </a:t>
            </a:r>
            <a:r>
              <a:rPr lang="en-US" sz="2000" smtClean="0"/>
              <a:t>watersheds the hydrologic </a:t>
            </a:r>
            <a:r>
              <a:rPr lang="en-US" sz="2000" dirty="0" smtClean="0"/>
              <a:t>parameters </a:t>
            </a:r>
            <a:r>
              <a:rPr lang="en-US" sz="2000" smtClean="0"/>
              <a:t>from a model developed for the adjacent North Branch Potomac watershed (completed under the Group B2 TMDL effort).  Likewise, Upper Kanawha streams received parameters calibrated for the adjacent Elk and Lower Kanawha River watersheds (work also performed for Group B2 TMDLs). Streams in the Upper Ohio North watershed were calibrated using parameters developed for the Upper Ohio South watershed (completed under the Group E TMDL effort).</a:t>
            </a:r>
            <a:endParaRPr lang="en-US" sz="2000" dirty="0" smtClean="0"/>
          </a:p>
        </p:txBody>
      </p:sp>
      <p:sp>
        <p:nvSpPr>
          <p:cNvPr id="3" name="Title 2"/>
          <p:cNvSpPr>
            <a:spLocks noGrp="1"/>
          </p:cNvSpPr>
          <p:nvPr>
            <p:ph type="title" idx="4294967295"/>
          </p:nvPr>
        </p:nvSpPr>
        <p:spPr>
          <a:xfrm>
            <a:off x="685800" y="609600"/>
            <a:ext cx="7772400" cy="609600"/>
          </a:xfrm>
        </p:spPr>
        <p:txBody>
          <a:bodyPr/>
          <a:lstStyle/>
          <a:p>
            <a:r>
              <a:rPr lang="en-US" sz="2400" baseline="0" smtClean="0"/>
              <a:t>Reference Watershed Approach</a:t>
            </a:r>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Ohio North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a:t>SWS 3201 </a:t>
            </a:r>
            <a:r>
              <a:rPr lang="en-US" sz="2000" smtClean="0"/>
              <a:t> Laurel </a:t>
            </a:r>
            <a:r>
              <a:rPr lang="en-US" sz="2000"/>
              <a:t>Hollow </a:t>
            </a:r>
            <a:r>
              <a:rPr lang="en-US" sz="2000" smtClean="0"/>
              <a:t> (OUN-17) </a:t>
            </a:r>
            <a:endParaRPr lang="en-US" sz="20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163" y="1962150"/>
            <a:ext cx="7304087" cy="293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2462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Ohio North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3301  Middle Run  (OUN-19) </a:t>
            </a:r>
            <a:endParaRPr lang="en-US" sz="200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163" y="1958975"/>
            <a:ext cx="7304087" cy="29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9151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a:t>Upper Ohio North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3401  Marks Run  (OUN-20)</a:t>
            </a:r>
            <a:endParaRPr lang="en-US" sz="200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163" y="1962150"/>
            <a:ext cx="7304087" cy="293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9145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1524000"/>
            <a:ext cx="7162800" cy="4031873"/>
          </a:xfrm>
          <a:prstGeom prst="rect">
            <a:avLst/>
          </a:prstGeom>
          <a:noFill/>
        </p:spPr>
        <p:txBody>
          <a:bodyPr wrap="square" rtlCol="0">
            <a:spAutoFit/>
          </a:bodyPr>
          <a:lstStyle/>
          <a:p>
            <a:r>
              <a:rPr lang="en-US" sz="1600" dirty="0" smtClean="0"/>
              <a:t>During monthly pre-TMDL monitoring, instantaneous flow measurements were collected at some WAB stations in the South Branch, Upper Kanawha, and Upper Ohio South watersheds. These flow measurements captured mostly low and moderate flow events on </a:t>
            </a:r>
            <a:r>
              <a:rPr lang="en-US" sz="1600" dirty="0" err="1" smtClean="0"/>
              <a:t>wadeable</a:t>
            </a:r>
            <a:r>
              <a:rPr lang="en-US" sz="1600" dirty="0" smtClean="0"/>
              <a:t> streams. In the absence of more complete datasets, the WAB flow data were used to spot check model output against field observations.  In the following graphs, blue dots display pre-TMDL observations, and the orange lines represent model output.</a:t>
            </a:r>
          </a:p>
          <a:p>
            <a:endParaRPr lang="en-US" sz="1600" dirty="0"/>
          </a:p>
          <a:p>
            <a:r>
              <a:rPr lang="en-US" sz="1600" dirty="0" smtClean="0"/>
              <a:t>Precipitation data from the following stations were used in watershed modeling:</a:t>
            </a:r>
          </a:p>
          <a:p>
            <a:endParaRPr lang="en-US" sz="1600" dirty="0" smtClean="0"/>
          </a:p>
          <a:p>
            <a:r>
              <a:rPr lang="en-US" sz="1600" dirty="0" smtClean="0"/>
              <a:t>South Branch Potomac and Shenandoah: </a:t>
            </a:r>
            <a:r>
              <a:rPr lang="en-US" sz="1600" dirty="0"/>
              <a:t>Grant County Airport (WBAN </a:t>
            </a:r>
            <a:r>
              <a:rPr lang="en-US" sz="1600" dirty="0" smtClean="0"/>
              <a:t>03725)</a:t>
            </a:r>
          </a:p>
          <a:p>
            <a:endParaRPr lang="en-US" sz="1600" dirty="0" smtClean="0"/>
          </a:p>
          <a:p>
            <a:r>
              <a:rPr lang="en-US" sz="1600" dirty="0" smtClean="0"/>
              <a:t>Upper Kanawha River: </a:t>
            </a:r>
            <a:r>
              <a:rPr lang="en-US" sz="1600" dirty="0"/>
              <a:t>Charleston Yeager Airport (WBAN 13866</a:t>
            </a:r>
            <a:r>
              <a:rPr lang="en-US" sz="1600" dirty="0" smtClean="0"/>
              <a:t>)</a:t>
            </a:r>
          </a:p>
          <a:p>
            <a:endParaRPr lang="en-US" sz="1600" dirty="0" smtClean="0"/>
          </a:p>
          <a:p>
            <a:r>
              <a:rPr lang="en-US" sz="1600" dirty="0" smtClean="0"/>
              <a:t>Upper Ohio North: </a:t>
            </a:r>
            <a:r>
              <a:rPr lang="en-US" sz="1600" dirty="0"/>
              <a:t>Ohio County Airport (WBAN 14894) </a:t>
            </a:r>
            <a:endParaRPr lang="en-US" sz="1600" dirty="0" smtClean="0"/>
          </a:p>
          <a:p>
            <a:endParaRPr lang="en-US" sz="1600" dirty="0"/>
          </a:p>
        </p:txBody>
      </p:sp>
      <p:sp>
        <p:nvSpPr>
          <p:cNvPr id="4" name="Title 2"/>
          <p:cNvSpPr txBox="1">
            <a:spLocks/>
          </p:cNvSpPr>
          <p:nvPr/>
        </p:nvSpPr>
        <p:spPr bwMode="auto">
          <a:xfrm>
            <a:off x="685800" y="609600"/>
            <a:ext cx="77724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a:lstStyle>
          <a:p>
            <a:r>
              <a:rPr lang="en-US" sz="2400" kern="0" smtClean="0"/>
              <a:t>Flow Check Methodology</a:t>
            </a:r>
            <a:endParaRPr lang="en-US" sz="2400" kern="0" dirty="0"/>
          </a:p>
        </p:txBody>
      </p:sp>
    </p:spTree>
    <p:extLst>
      <p:ext uri="{BB962C8B-B14F-4D97-AF65-F5344CB8AC3E}">
        <p14:creationId xmlns:p14="http://schemas.microsoft.com/office/powerpoint/2010/main" val="2198679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1021  Buffalo Creek  (PSB-30) </a:t>
            </a:r>
            <a:endParaRPr lang="en-US" sz="2000"/>
          </a:p>
        </p:txBody>
      </p:sp>
      <p:pic>
        <p:nvPicPr>
          <p:cNvPr id="50189"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1031  Dumpling Run  (PSB-35-B) </a:t>
            </a:r>
            <a:endParaRPr lang="en-US" sz="2000"/>
          </a:p>
        </p:txBody>
      </p:sp>
      <p:pic>
        <p:nvPicPr>
          <p:cNvPr id="624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8231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1201  South Fork/Lunice Creek  (PSB-98-T)</a:t>
            </a:r>
            <a:endParaRPr lang="en-US" sz="2000"/>
          </a:p>
        </p:txBody>
      </p:sp>
      <p:pic>
        <p:nvPicPr>
          <p:cNvPr id="634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5088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1211  Big Star Run  (PSB-98-T-11) </a:t>
            </a:r>
            <a:endParaRPr lang="en-US" sz="2000"/>
          </a:p>
        </p:txBody>
      </p:sp>
      <p:pic>
        <p:nvPicPr>
          <p:cNvPr id="645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177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830997"/>
          </a:xfrm>
          <a:prstGeom prst="rect">
            <a:avLst/>
          </a:prstGeom>
          <a:noFill/>
        </p:spPr>
        <p:txBody>
          <a:bodyPr wrap="square" rtlCol="0">
            <a:spAutoFit/>
          </a:bodyPr>
          <a:lstStyle/>
          <a:p>
            <a:pPr algn="ctr"/>
            <a:r>
              <a:rPr lang="en-US" sz="2000"/>
              <a:t>SWS 1358  </a:t>
            </a:r>
            <a:r>
              <a:rPr lang="en-US" sz="2000" smtClean="0"/>
              <a:t>Spring Run*  (PSB-97-F-7 )</a:t>
            </a:r>
          </a:p>
          <a:p>
            <a:pPr algn="ctr"/>
            <a:endParaRPr lang="en-US" sz="800" smtClean="0"/>
          </a:p>
          <a:p>
            <a:pPr algn="ctr"/>
            <a:r>
              <a:rPr lang="en-US" sz="2000" i="1" smtClean="0"/>
              <a:t>*under the influence of 8.9 cfs Big Spring </a:t>
            </a:r>
            <a:endParaRPr lang="en-US" sz="2000" i="1"/>
          </a:p>
        </p:txBody>
      </p:sp>
      <p:pic>
        <p:nvPicPr>
          <p:cNvPr id="655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6625" y="1951038"/>
            <a:ext cx="7269163" cy="295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0351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152399" y="0"/>
            <a:ext cx="6553201" cy="533400"/>
          </a:xfrm>
        </p:spPr>
        <p:txBody>
          <a:bodyPr/>
          <a:lstStyle/>
          <a:p>
            <a:pPr algn="l"/>
            <a:r>
              <a:rPr lang="en-US" sz="1600" smtClean="0"/>
              <a:t>South Branch Potomac Watershed </a:t>
            </a:r>
            <a:r>
              <a:rPr lang="en-US" sz="1600" dirty="0"/>
              <a:t>WAB Station Flow Check</a:t>
            </a:r>
          </a:p>
        </p:txBody>
      </p:sp>
      <p:sp>
        <p:nvSpPr>
          <p:cNvPr id="2" name="TextBox 1"/>
          <p:cNvSpPr txBox="1"/>
          <p:nvPr/>
        </p:nvSpPr>
        <p:spPr>
          <a:xfrm>
            <a:off x="1447800" y="981165"/>
            <a:ext cx="6324600" cy="400110"/>
          </a:xfrm>
          <a:prstGeom prst="rect">
            <a:avLst/>
          </a:prstGeom>
          <a:noFill/>
        </p:spPr>
        <p:txBody>
          <a:bodyPr wrap="square" rtlCol="0">
            <a:spAutoFit/>
          </a:bodyPr>
          <a:lstStyle/>
          <a:p>
            <a:pPr algn="ctr"/>
            <a:r>
              <a:rPr lang="en-US" sz="2000" smtClean="0"/>
              <a:t>SWS 1401  Deer Run  (PSB-139) </a:t>
            </a:r>
            <a:endParaRPr lang="en-US" sz="2000"/>
          </a:p>
        </p:txBody>
      </p:sp>
      <p:pic>
        <p:nvPicPr>
          <p:cNvPr id="665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9163" y="2017713"/>
            <a:ext cx="7305675"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1561078"/>
      </p:ext>
    </p:extLst>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1218</TotalTime>
  <Words>595</Words>
  <Application>Microsoft Office PowerPoint</Application>
  <PresentationFormat>On-screen Show (4:3)</PresentationFormat>
  <Paragraphs>58</Paragraphs>
  <Slides>22</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22</vt:i4>
      </vt:variant>
    </vt:vector>
  </HeadingPairs>
  <TitlesOfParts>
    <vt:vector size="24" baseType="lpstr">
      <vt:lpstr>Times New Roman</vt:lpstr>
      <vt:lpstr>Default Design</vt:lpstr>
      <vt:lpstr>West Virginia TMDL  Group A3  Draft Reference Approach  Hydrology Calibration</vt:lpstr>
      <vt:lpstr>Reference Watershed Approach</vt:lpstr>
      <vt:lpstr>PowerPoint Presentation</vt:lpstr>
      <vt:lpstr>South Branch Potomac Watershed WAB Station Flow Check</vt:lpstr>
      <vt:lpstr>South Branch Potomac Watershed WAB Station Flow Check</vt:lpstr>
      <vt:lpstr>South Branch Potomac Watershed WAB Station Flow Check</vt:lpstr>
      <vt:lpstr>South Branch Potomac Watershed WAB Station Flow Check</vt:lpstr>
      <vt:lpstr>South Branch Potomac Watershed WAB Station Flow Check</vt:lpstr>
      <vt:lpstr>South Branch Potomac Watershed WAB Station Flow Check</vt:lpstr>
      <vt:lpstr>Upper Kanawha River Watershed WAB Station Flow Check</vt:lpstr>
      <vt:lpstr>Upper Kanawha River Watershed WAB Station Flow Check</vt:lpstr>
      <vt:lpstr>Upper Kanawha River Watershed WAB Station Flow Check</vt:lpstr>
      <vt:lpstr>Upper Kanawha River Watershed WAB Station Flow Check</vt:lpstr>
      <vt:lpstr>Upper Kanawha River Watershed WAB Station Flow Check</vt:lpstr>
      <vt:lpstr>Upper Kanawha River Watershed WAB Station Flow Check</vt:lpstr>
      <vt:lpstr>Upper Kanawha River Watershed WAB Station Flow Check</vt:lpstr>
      <vt:lpstr>Upper Kanawha River Watershed WAB Station Flow Check</vt:lpstr>
      <vt:lpstr>Upper Ohio North River Watershed WAB Station Flow Check</vt:lpstr>
      <vt:lpstr>Upper Ohio North Watershed WAB Station Flow Check</vt:lpstr>
      <vt:lpstr>Upper Ohio North Watershed WAB Station Flow Check</vt:lpstr>
      <vt:lpstr>Upper Ohio North Watershed WAB Station Flow Check</vt:lpstr>
      <vt:lpstr>Upper Ohio North Watershed WAB Station Flow Check</vt:lpstr>
    </vt:vector>
  </TitlesOfParts>
  <Company>Tetra Tech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107 Big Sandy Flow Statistics</dc:title>
  <dc:creator>Beckman</dc:creator>
  <cp:lastModifiedBy>Ramsey, Mindy</cp:lastModifiedBy>
  <cp:revision>44</cp:revision>
  <dcterms:created xsi:type="dcterms:W3CDTF">2008-10-07T14:54:33Z</dcterms:created>
  <dcterms:modified xsi:type="dcterms:W3CDTF">2014-12-19T14:14:52Z</dcterms:modified>
</cp:coreProperties>
</file>