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7" r:id="rId2"/>
    <p:sldId id="291" r:id="rId3"/>
    <p:sldId id="272" r:id="rId4"/>
    <p:sldId id="273" r:id="rId5"/>
    <p:sldId id="309" r:id="rId6"/>
    <p:sldId id="345" r:id="rId7"/>
    <p:sldId id="322" r:id="rId8"/>
    <p:sldId id="298" r:id="rId9"/>
    <p:sldId id="308" r:id="rId10"/>
    <p:sldId id="258" r:id="rId11"/>
    <p:sldId id="260" r:id="rId12"/>
    <p:sldId id="278" r:id="rId13"/>
    <p:sldId id="257" r:id="rId14"/>
    <p:sldId id="261" r:id="rId15"/>
    <p:sldId id="313" r:id="rId16"/>
    <p:sldId id="300" r:id="rId17"/>
    <p:sldId id="333" r:id="rId18"/>
    <p:sldId id="334" r:id="rId19"/>
    <p:sldId id="347" r:id="rId20"/>
    <p:sldId id="319" r:id="rId21"/>
    <p:sldId id="304" r:id="rId22"/>
    <p:sldId id="306" r:id="rId23"/>
    <p:sldId id="305" r:id="rId24"/>
    <p:sldId id="310" r:id="rId2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  <a:srgbClr val="0066FF"/>
    <a:srgbClr val="CC0066"/>
    <a:srgbClr val="FF0066"/>
    <a:srgbClr val="FFFFFF"/>
    <a:srgbClr val="DDDDDD"/>
    <a:srgbClr val="6699FF"/>
    <a:srgbClr val="99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87454" autoAdjust="0"/>
  </p:normalViewPr>
  <p:slideViewPr>
    <p:cSldViewPr>
      <p:cViewPr varScale="1">
        <p:scale>
          <a:sx n="130" d="100"/>
          <a:sy n="130" d="100"/>
        </p:scale>
        <p:origin x="82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1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asked about monthly chemistry parameters answer that it varies with the prescribed</a:t>
            </a:r>
            <a:r>
              <a:rPr lang="en-US" baseline="0" dirty="0"/>
              <a:t> </a:t>
            </a:r>
            <a:r>
              <a:rPr lang="en-US" dirty="0"/>
              <a:t>sampling suites (</a:t>
            </a:r>
            <a:r>
              <a:rPr lang="en-US" dirty="0" err="1"/>
              <a:t>whitman’s</a:t>
            </a:r>
            <a:r>
              <a:rPr lang="en-US" dirty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</a:t>
            </a:r>
            <a:r>
              <a:rPr lang="en-US" baseline="0" dirty="0"/>
              <a:t> asked why do TDS ions – answers are 1) document current conditions and 2)use in stressor ID for </a:t>
            </a:r>
            <a:r>
              <a:rPr lang="en-US" baseline="0" dirty="0" err="1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263" y="228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Guyandotte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River Watershed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43200" y="5390043"/>
            <a:ext cx="3200400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16,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873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9872" y="1752600"/>
            <a:ext cx="7626928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Consider Watershed Management Framework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C candidate watersheds = Gauley, Lower </a:t>
            </a:r>
            <a:r>
              <a:rPr lang="en-US" dirty="0" err="1">
                <a:solidFill>
                  <a:schemeClr val="bg1"/>
                </a:solidFill>
              </a:rPr>
              <a:t>Guyandotte</a:t>
            </a:r>
            <a:r>
              <a:rPr lang="en-US" dirty="0">
                <a:solidFill>
                  <a:schemeClr val="bg1"/>
                </a:solidFill>
              </a:rPr>
              <a:t>, Middle Ohio North, Middle Ohio South, Potomac Drains, Tug Fork</a:t>
            </a: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C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534400" cy="53340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DEP advertised proposal of Lower </a:t>
            </a:r>
            <a:r>
              <a:rPr lang="en-US" sz="2600" dirty="0" err="1">
                <a:solidFill>
                  <a:schemeClr val="bg1"/>
                </a:solidFill>
              </a:rPr>
              <a:t>Guyandotte</a:t>
            </a:r>
            <a:r>
              <a:rPr lang="en-US" sz="2600" dirty="0">
                <a:solidFill>
                  <a:schemeClr val="bg1"/>
                </a:solidFill>
              </a:rPr>
              <a:t> River Watershed for TMDL development &amp; provided opportunity for public comment (February 5</a:t>
            </a:r>
            <a:r>
              <a:rPr lang="en-US" sz="2600" baseline="30000" dirty="0">
                <a:solidFill>
                  <a:schemeClr val="bg1"/>
                </a:solidFill>
              </a:rPr>
              <a:t>th</a:t>
            </a:r>
            <a:r>
              <a:rPr lang="en-US" sz="2600" dirty="0">
                <a:solidFill>
                  <a:schemeClr val="bg1"/>
                </a:solidFill>
              </a:rPr>
              <a:t> – March 15</a:t>
            </a:r>
            <a:r>
              <a:rPr lang="en-US" sz="2600" baseline="30000" dirty="0">
                <a:solidFill>
                  <a:schemeClr val="bg1"/>
                </a:solidFill>
              </a:rPr>
              <a:t>th</a:t>
            </a:r>
            <a:r>
              <a:rPr lang="en-US" sz="2600" dirty="0">
                <a:solidFill>
                  <a:schemeClr val="bg1"/>
                </a:solidFill>
              </a:rPr>
              <a:t>),  No Comments received.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Watershed was selected for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Due to resource constraints, a TMDL for Barboursville Lake is not proposed as part of this project.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TMDLs will be developed for any new </a:t>
            </a:r>
            <a:r>
              <a:rPr lang="en-US" sz="26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water quality </a:t>
            </a:r>
            <a:r>
              <a:rPr lang="en-US" sz="2600" dirty="0">
                <a:solidFill>
                  <a:schemeClr val="bg1"/>
                </a:solidFill>
              </a:rPr>
              <a:t>impairments identified in pre-TMDL monitoring.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7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HG C4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95334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 	1/31 – 3/3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		3/14 - 3/20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Outreach (TMDL process + monitoring plan)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u="sng" dirty="0">
                <a:solidFill>
                  <a:schemeClr val="bg1"/>
                </a:solidFill>
              </a:rPr>
              <a:t>5/16 – 6/16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7/2017 – 6/2018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HG C4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10/2018 – 3/2020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Outreach Meeting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7/2019 - 9/2019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3/2020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Outreach (Public Notice/Comment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5/2020 – 7/2020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HG C4 TMDL Timeline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Finalization (including EPA approval) 	12/2020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7/2022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	1/2023 – NPDES Mining Permits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Goal – to generate robust/current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Monitoring period : July 2017 – June 2018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Water chemistry (monthly) &amp; selected parameters (quarterly)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Flow measurement (selected locations 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Benthic macroinvertebrates (at least once during appropriate sampling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RBP habitat evaluations (at time of benthic macroinvertebrate assessments)</a:t>
            </a: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926" y="609600"/>
            <a:ext cx="8229600" cy="563562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05645"/>
            <a:ext cx="8382000" cy="1776155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bg1"/>
                </a:solidFill>
              </a:rPr>
              <a:t>Biology – benthic macroinvertebrates collected at least once during applicable season to evaluate narrative criteria</a:t>
            </a:r>
          </a:p>
          <a:p>
            <a:pPr marL="1371600" lvl="2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bg1"/>
                </a:solidFill>
              </a:rPr>
              <a:t>Fish to be assessed at some sites</a:t>
            </a:r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endParaRPr lang="en-US" sz="800" b="0" dirty="0">
              <a:solidFill>
                <a:schemeClr val="bg1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chemeClr val="bg1"/>
                </a:solidFill>
              </a:rPr>
              <a:t>305 sites on 230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1017" y="3071555"/>
            <a:ext cx="4040188" cy="16764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TSS, 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T. &amp; Dis. Iron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Fecal coliform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T. &amp; Dis. Aluminum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419600" y="3123125"/>
            <a:ext cx="3986981" cy="1676400"/>
          </a:xfrm>
        </p:spPr>
        <p:txBody>
          <a:bodyPr/>
          <a:lstStyle/>
          <a:p>
            <a:pPr marL="342900" lvl="1" indent="-342900">
              <a:buSzPct val="9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T. Manganese upstream of  water intakes</a:t>
            </a:r>
          </a:p>
          <a:p>
            <a:pPr marL="342900" lvl="1" indent="-342900">
              <a:buSzPct val="9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T. Selenium (selected sites &amp; background)</a:t>
            </a:r>
            <a:endParaRPr lang="en-US" sz="800" dirty="0">
              <a:solidFill>
                <a:schemeClr val="bg1"/>
              </a:solidFill>
            </a:endParaRPr>
          </a:p>
          <a:p>
            <a:pPr marL="342900" lvl="1" indent="-342900">
              <a:buSzPct val="9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0" indent="-4000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87000" y="5029200"/>
            <a:ext cx="18473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606447"/>
            <a:ext cx="8077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Sample site map on DEP webpage - GIS available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Impairment/potential impairment sampling parameters include </a:t>
            </a: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1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27" y="1295400"/>
            <a:ext cx="7772400" cy="4724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782" y="1219200"/>
            <a:ext cx="77724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Limits of sewage collection systems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Riparian zone condition (Runoff potential)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Active Mining Point Source Info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436" y="1447800"/>
            <a:ext cx="7772400" cy="4329545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2020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Outreach meeting/s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2019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Contact: Steve Young – </a:t>
            </a:r>
            <a:r>
              <a:rPr lang="en-US" dirty="0">
                <a:solidFill>
                  <a:srgbClr val="FFFF00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601 57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FF00"/>
                </a:solidFill>
              </a:rPr>
              <a:t>www.dep.wv.gov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On left select Watershed Management, click on  </a:t>
            </a:r>
          </a:p>
          <a:p>
            <a:pPr marL="457200" lvl="1" indent="0" eaLnBrk="1" hangingPunct="1">
              <a:lnSpc>
                <a:spcPct val="90000"/>
              </a:lnSpc>
              <a:buSzPct val="6000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000" dirty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/>
              <a:t>“</a:t>
            </a:r>
            <a:r>
              <a:rPr lang="en-US" sz="3000" dirty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TMDL is a pollutant budget – prescribes reduction in pollutants, where needed, that result in the restoration of an impaired stream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sz="3000" b="1" i="1" dirty="0">
                <a:solidFill>
                  <a:schemeClr val="bg1"/>
                </a:solidFill>
              </a:rPr>
              <a:t>impaired</a:t>
            </a:r>
            <a:r>
              <a:rPr lang="en-US" sz="3000" dirty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Standards include </a:t>
            </a:r>
            <a:r>
              <a:rPr lang="en-US" sz="2800" b="1" i="1" dirty="0">
                <a:solidFill>
                  <a:schemeClr val="bg1"/>
                </a:solidFill>
              </a:rPr>
              <a:t>designated uses</a:t>
            </a:r>
            <a:r>
              <a:rPr lang="en-US" sz="2800" dirty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>
                <a:solidFill>
                  <a:schemeClr val="bg1"/>
                </a:solidFill>
              </a:rPr>
              <a:t>water quality criteria</a:t>
            </a:r>
            <a:r>
              <a:rPr lang="en-US" sz="2800" dirty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Impaired streams (streams that are not meeting criteria) get placed on the </a:t>
            </a:r>
            <a:r>
              <a:rPr lang="en-US" sz="2800" b="1" i="1" dirty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382000" cy="5334000"/>
          </a:xfrm>
        </p:spPr>
        <p:txBody>
          <a:bodyPr/>
          <a:lstStyle/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Fecal Coliform Bacteria </a:t>
            </a:r>
          </a:p>
          <a:p>
            <a:pPr marL="742950" lvl="2" indent="-342900" eaLnBrk="1" hangingPunct="1"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Human Health Protection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Total Iron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Human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Health/Aquatic Life Protection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1.5 mg/l as a 4 day average concentration (</a:t>
            </a:r>
            <a:r>
              <a:rPr lang="en-US" dirty="0" err="1">
                <a:solidFill>
                  <a:schemeClr val="bg1"/>
                </a:solidFill>
              </a:rPr>
              <a:t>warmwater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be exceeded more than once every 3 years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exceed 1.5 mg/l (Public Water)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14800"/>
            <a:ext cx="990600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76400"/>
            <a:ext cx="914400" cy="3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Numeric Criteria Example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4724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Selenium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Aquatic Life/Public Drinking water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Aquatic life criteria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20 </a:t>
            </a:r>
            <a:r>
              <a:rPr lang="en-US" sz="2400" dirty="0" err="1">
                <a:solidFill>
                  <a:schemeClr val="bg1"/>
                </a:solidFill>
              </a:rPr>
              <a:t>ug</a:t>
            </a:r>
            <a:r>
              <a:rPr lang="en-US" sz="2400" dirty="0">
                <a:solidFill>
                  <a:schemeClr val="bg1"/>
                </a:solidFill>
              </a:rPr>
              <a:t>/l as a 1 hour average concentration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5 </a:t>
            </a:r>
            <a:r>
              <a:rPr lang="en-US" sz="2400" dirty="0" err="1">
                <a:solidFill>
                  <a:schemeClr val="bg1"/>
                </a:solidFill>
              </a:rPr>
              <a:t>ug</a:t>
            </a:r>
            <a:r>
              <a:rPr lang="en-US" sz="2400" dirty="0">
                <a:solidFill>
                  <a:schemeClr val="bg1"/>
                </a:solidFill>
              </a:rPr>
              <a:t>/l as a 4 day average concentration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Not to be exceeded more than once in three years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Public Water - Not to exceed 50 </a:t>
            </a:r>
            <a:r>
              <a:rPr lang="en-US" sz="2800" dirty="0" err="1">
                <a:solidFill>
                  <a:schemeClr val="bg1"/>
                </a:solidFill>
              </a:rPr>
              <a:t>ug</a:t>
            </a:r>
            <a:r>
              <a:rPr lang="en-US" sz="2800" dirty="0">
                <a:solidFill>
                  <a:schemeClr val="bg1"/>
                </a:solidFill>
              </a:rPr>
              <a:t>/l 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990600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3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676400"/>
            <a:ext cx="7848600" cy="4419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Allocation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Draft 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Finalization including EPA approval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A1036FA12E479B0E75EDF6AABCFE" ma:contentTypeVersion="6" ma:contentTypeDescription="Create a new document." ma:contentTypeScope="" ma:versionID="2133dc1f8898778635ae912ae84c81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BFAEDF-19CD-443F-B99D-5400DE051287}"/>
</file>

<file path=customXml/itemProps2.xml><?xml version="1.0" encoding="utf-8"?>
<ds:datastoreItem xmlns:ds="http://schemas.openxmlformats.org/officeDocument/2006/customXml" ds:itemID="{4F2EBF8C-95F7-4C23-9A81-6EF529BF3D37}"/>
</file>

<file path=customXml/itemProps3.xml><?xml version="1.0" encoding="utf-8"?>
<ds:datastoreItem xmlns:ds="http://schemas.openxmlformats.org/officeDocument/2006/customXml" ds:itemID="{20748839-2D16-4C04-8B70-273CE596FD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12952</TotalTime>
  <Words>962</Words>
  <Application>Microsoft Office PowerPoint</Application>
  <PresentationFormat>On-screen Show (4:3)</PresentationFormat>
  <Paragraphs>202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Times New Roman</vt:lpstr>
      <vt:lpstr>Wingdings</vt:lpstr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Numeric Criteria Example</vt:lpstr>
      <vt:lpstr>Narrative Criteria</vt:lpstr>
      <vt:lpstr>WVDEP TMDL Process</vt:lpstr>
      <vt:lpstr>Process Highlights</vt:lpstr>
      <vt:lpstr>TMDL Stream Selection Process</vt:lpstr>
      <vt:lpstr>TMDL Development Stream Selection Process</vt:lpstr>
      <vt:lpstr>TMDL Stream Selection Process</vt:lpstr>
      <vt:lpstr>HG C4 TMDL Timeline</vt:lpstr>
      <vt:lpstr>HG C4 TMDL Timeline</vt:lpstr>
      <vt:lpstr>HG C4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462</cp:revision>
  <dcterms:created xsi:type="dcterms:W3CDTF">2003-03-27T20:54:43Z</dcterms:created>
  <dcterms:modified xsi:type="dcterms:W3CDTF">2017-05-17T16:58:11Z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0x01010018C1A1036FA12E479B0E75EDF6AABCFE</vt:lpwstr>
  </property>
</Properties>
</file>