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07" r:id="rId2"/>
    <p:sldId id="291" r:id="rId3"/>
    <p:sldId id="272" r:id="rId4"/>
    <p:sldId id="273" r:id="rId5"/>
    <p:sldId id="309" r:id="rId6"/>
    <p:sldId id="323" r:id="rId7"/>
    <p:sldId id="322" r:id="rId8"/>
    <p:sldId id="312" r:id="rId9"/>
    <p:sldId id="326" r:id="rId10"/>
    <p:sldId id="332" r:id="rId11"/>
    <p:sldId id="293" r:id="rId12"/>
    <p:sldId id="298" r:id="rId13"/>
    <p:sldId id="308" r:id="rId14"/>
    <p:sldId id="258" r:id="rId15"/>
    <p:sldId id="260" r:id="rId16"/>
    <p:sldId id="315" r:id="rId17"/>
    <p:sldId id="278" r:id="rId18"/>
    <p:sldId id="320" r:id="rId19"/>
    <p:sldId id="257" r:id="rId20"/>
    <p:sldId id="261" r:id="rId21"/>
    <p:sldId id="313" r:id="rId22"/>
    <p:sldId id="300" r:id="rId23"/>
    <p:sldId id="333" r:id="rId24"/>
    <p:sldId id="334" r:id="rId25"/>
    <p:sldId id="335" r:id="rId26"/>
    <p:sldId id="319" r:id="rId27"/>
    <p:sldId id="304" r:id="rId28"/>
    <p:sldId id="306" r:id="rId29"/>
    <p:sldId id="305" r:id="rId30"/>
    <p:sldId id="310" r:id="rId3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DDDDD"/>
    <a:srgbClr val="6699FF"/>
    <a:srgbClr val="9999FF"/>
    <a:srgbClr val="0066FF"/>
    <a:srgbClr val="0033CC"/>
    <a:srgbClr val="FF3300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7454" autoAdjust="0"/>
  </p:normalViewPr>
  <p:slideViewPr>
    <p:cSldViewPr>
      <p:cViewPr varScale="1">
        <p:scale>
          <a:sx n="134" d="100"/>
          <a:sy n="134" d="100"/>
        </p:scale>
        <p:origin x="-1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vdep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Q:\WATER RESOURCES\WAB\PHOTOS\Coded Photos\02000\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00" y="762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Meadow River Watershed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3244702" y="4868863"/>
            <a:ext cx="25908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14, 2013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4000" dirty="0" smtClean="0"/>
              <a:t>Biological Impairment Path Forward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153400" cy="5715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DEP </a:t>
            </a:r>
            <a:r>
              <a:rPr lang="en-US" sz="2800" dirty="0" smtClean="0">
                <a:solidFill>
                  <a:srgbClr val="FFFFFF"/>
                </a:solidFill>
              </a:rPr>
              <a:t>currently </a:t>
            </a:r>
            <a:r>
              <a:rPr lang="en-US" sz="2800" dirty="0">
                <a:solidFill>
                  <a:srgbClr val="FFFFFF"/>
                </a:solidFill>
              </a:rPr>
              <a:t>working to develop a methodology which meets the legislative requirements set forth in </a:t>
            </a:r>
            <a:r>
              <a:rPr lang="en-US" sz="2800" dirty="0" smtClean="0">
                <a:solidFill>
                  <a:srgbClr val="FFFFFF"/>
                </a:solidFill>
              </a:rPr>
              <a:t>SB562; considering incorporating fish assessments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WV Draft 2012 303(d) List contained no new bio listings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No new </a:t>
            </a:r>
            <a:r>
              <a:rPr lang="en-US" sz="2800" dirty="0" smtClean="0">
                <a:solidFill>
                  <a:schemeClr val="bg1"/>
                </a:solidFill>
              </a:rPr>
              <a:t>WV developed </a:t>
            </a:r>
            <a:r>
              <a:rPr lang="en-US" sz="2800" dirty="0" smtClean="0">
                <a:solidFill>
                  <a:srgbClr val="FFFFFF"/>
                </a:solidFill>
              </a:rPr>
              <a:t>TMDLs until new methodology effective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Will continue benthic monitoring in interim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2300" dirty="0" smtClean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West Virginia TMDL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TMDL development required by Clean Water Act for all impaired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If State doesn’t develop TMDLs, EPA must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WV couldn’t (resources), EPA didn’t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EPA was sued in 1995, settled suit by entering into consent decree with plaintiffs, and began developing WV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In 2004, WV finalized its first group of TMDLs developed under state direction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Allocation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Finalization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C3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Gauley, Lower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Middle Ohio North, Middle Ohio South, Potomac Direct Drains, Tug Fork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C3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8305800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Statewide Coverage Considerations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DEP TMDL development has occurred in Gauley,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Middle Ohio North, Middle Ohio South, Potomac Direct Drains and Tug Fork watersheds.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Mainstem</a:t>
            </a:r>
            <a:r>
              <a:rPr lang="en-US" dirty="0" smtClean="0">
                <a:solidFill>
                  <a:schemeClr val="bg1"/>
                </a:solidFill>
              </a:rPr>
              <a:t> Meadow River and selected tributaries on the current 303d list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Biological assessment methodology is in transition</a:t>
            </a:r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Development Stream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5105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DEP proposed TMDL development in Meadow River, Warm Spring Run and </a:t>
            </a:r>
            <a:r>
              <a:rPr lang="en-US" sz="2700" dirty="0" err="1" smtClean="0">
                <a:solidFill>
                  <a:schemeClr val="bg1"/>
                </a:solidFill>
              </a:rPr>
              <a:t>Rockymarsh</a:t>
            </a:r>
            <a:r>
              <a:rPr lang="en-US" sz="2700" dirty="0" smtClean="0">
                <a:solidFill>
                  <a:schemeClr val="bg1"/>
                </a:solidFill>
              </a:rPr>
              <a:t> Run watersheds.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DEP advertised proposal and provided opportunity for comment March 21 through April 19 - No Comments received.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Final selection – Meadow River watershed and tributaries from headwaters to its confluence, with exception </a:t>
            </a:r>
            <a:r>
              <a:rPr lang="en-US" sz="2700" dirty="0">
                <a:solidFill>
                  <a:schemeClr val="bg1"/>
                </a:solidFill>
              </a:rPr>
              <a:t>of Sewell </a:t>
            </a:r>
            <a:r>
              <a:rPr lang="en-US" sz="2700" dirty="0" smtClean="0">
                <a:solidFill>
                  <a:schemeClr val="bg1"/>
                </a:solidFill>
              </a:rPr>
              <a:t>Creek, </a:t>
            </a:r>
            <a:r>
              <a:rPr lang="en-US" sz="2700" dirty="0">
                <a:solidFill>
                  <a:schemeClr val="bg1"/>
                </a:solidFill>
              </a:rPr>
              <a:t>and select Potomac Direct drain </a:t>
            </a:r>
            <a:r>
              <a:rPr lang="en-US" sz="2700" dirty="0" smtClean="0">
                <a:solidFill>
                  <a:schemeClr val="bg1"/>
                </a:solidFill>
              </a:rPr>
              <a:t>streams.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700" dirty="0" smtClean="0">
                <a:solidFill>
                  <a:schemeClr val="bg1"/>
                </a:solidFill>
              </a:rPr>
              <a:t>TMDLs will be developed for any new impairments identified in pre-TMDL monitoring (with possible exception of Bio Impairment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7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6623" r="11325" b="5559"/>
          <a:stretch/>
        </p:blipFill>
        <p:spPr bwMode="auto">
          <a:xfrm>
            <a:off x="0" y="0"/>
            <a:ext cx="10521538" cy="692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8600" y="3581400"/>
            <a:ext cx="9829800" cy="4572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CEC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</a:t>
            </a:r>
            <a:r>
              <a:rPr lang="en-US" sz="4800" dirty="0">
                <a:solidFill>
                  <a:schemeClr val="bg1"/>
                </a:solidFill>
              </a:rPr>
              <a:t>C</a:t>
            </a:r>
            <a:r>
              <a:rPr lang="en-US" sz="4800" dirty="0" smtClean="0">
                <a:solidFill>
                  <a:schemeClr val="bg1"/>
                </a:solidFill>
              </a:rPr>
              <a:t>3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3/13 – 4/13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3/13 - 5/13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5/13 – 6/13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7/13 – 6/14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343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C3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10/14 – 6/15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7/15 - 9/15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4/16 – 6/16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C3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12/16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7/17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1/18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2013 – June 2014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locations,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in WVSCI Index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RBP habitat evaluations (once with benthic assessment)</a:t>
            </a:r>
          </a:p>
        </p:txBody>
      </p:sp>
    </p:spTree>
    <p:extLst>
      <p:ext uri="{BB962C8B-B14F-4D97-AF65-F5344CB8AC3E}">
        <p14:creationId xmlns:p14="http://schemas.microsoft.com/office/powerpoint/2010/main" val="222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Detailed map on DEP webpage - GIS available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Impairment/potential impairment sampling suites: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</a:rPr>
              <a:t>Sed</a:t>
            </a:r>
            <a:r>
              <a:rPr lang="en-US" sz="2600" dirty="0" smtClean="0">
                <a:solidFill>
                  <a:schemeClr val="bg1"/>
                </a:solidFill>
              </a:rPr>
              <a:t> –  TSS</a:t>
            </a:r>
            <a:r>
              <a:rPr lang="en-US" sz="2600" dirty="0">
                <a:solidFill>
                  <a:schemeClr val="bg1"/>
                </a:solidFill>
              </a:rPr>
              <a:t>,</a:t>
            </a:r>
            <a:r>
              <a:rPr lang="en-US" sz="2600" dirty="0" smtClean="0">
                <a:solidFill>
                  <a:schemeClr val="bg1"/>
                </a:solidFill>
              </a:rPr>
              <a:t> T. &amp; Dis. Iron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Fecal - fecal coliform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AMD – Hot Acidity, Alkalinity, Sulfate, Chloride, TDS, TSS, Ammonia*, T. &amp; Dis. Al, T &amp; Dis. Iron,  T. Se, Mg, </a:t>
            </a:r>
            <a:r>
              <a:rPr lang="en-US" sz="2600" dirty="0" err="1" smtClean="0">
                <a:solidFill>
                  <a:schemeClr val="bg1"/>
                </a:solidFill>
              </a:rPr>
              <a:t>Ca</a:t>
            </a:r>
            <a:r>
              <a:rPr lang="en-US" sz="2600" dirty="0" smtClean="0">
                <a:solidFill>
                  <a:schemeClr val="bg1"/>
                </a:solidFill>
              </a:rPr>
              <a:t>, Na*, K*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Bio - aquatic bug </a:t>
            </a:r>
            <a:r>
              <a:rPr lang="en-US" sz="2600" dirty="0">
                <a:solidFill>
                  <a:schemeClr val="bg1"/>
                </a:solidFill>
              </a:rPr>
              <a:t>collection </a:t>
            </a:r>
            <a:r>
              <a:rPr lang="en-US" sz="2600" dirty="0" smtClean="0">
                <a:solidFill>
                  <a:schemeClr val="bg1"/>
                </a:solidFill>
              </a:rPr>
              <a:t>for </a:t>
            </a:r>
            <a:r>
              <a:rPr lang="en-US" sz="2600" dirty="0">
                <a:solidFill>
                  <a:schemeClr val="bg1"/>
                </a:solidFill>
              </a:rPr>
              <a:t>reevaluation of stream </a:t>
            </a:r>
            <a:r>
              <a:rPr lang="en-US" sz="2600" dirty="0" smtClean="0">
                <a:solidFill>
                  <a:schemeClr val="bg1"/>
                </a:solidFill>
              </a:rPr>
              <a:t>status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Comp – AMD, Fecal,  </a:t>
            </a:r>
            <a:r>
              <a:rPr lang="en-US" sz="2600" dirty="0" err="1" smtClean="0">
                <a:solidFill>
                  <a:schemeClr val="bg1"/>
                </a:solidFill>
              </a:rPr>
              <a:t>Sed</a:t>
            </a:r>
            <a:r>
              <a:rPr lang="en-US" sz="2600" dirty="0" smtClean="0">
                <a:solidFill>
                  <a:schemeClr val="bg1"/>
                </a:solidFill>
              </a:rPr>
              <a:t>, Cold Acidity, T. </a:t>
            </a:r>
            <a:r>
              <a:rPr lang="en-US" sz="2600" dirty="0" err="1" smtClean="0">
                <a:solidFill>
                  <a:schemeClr val="bg1"/>
                </a:solidFill>
              </a:rPr>
              <a:t>Phos</a:t>
            </a:r>
            <a:r>
              <a:rPr lang="en-US" sz="2600" dirty="0" smtClean="0">
                <a:solidFill>
                  <a:schemeClr val="bg1"/>
                </a:solidFill>
              </a:rPr>
              <a:t>, TKN, Nitrate, Nitrite, T. </a:t>
            </a:r>
            <a:r>
              <a:rPr lang="en-US" sz="2600" dirty="0" err="1" smtClean="0">
                <a:solidFill>
                  <a:schemeClr val="bg1"/>
                </a:solidFill>
              </a:rPr>
              <a:t>Mn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80 sites on 53 streams</a:t>
            </a:r>
          </a:p>
        </p:txBody>
      </p:sp>
    </p:spTree>
    <p:extLst>
      <p:ext uri="{BB962C8B-B14F-4D97-AF65-F5344CB8AC3E}">
        <p14:creationId xmlns:p14="http://schemas.microsoft.com/office/powerpoint/2010/main" val="23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 t="6616" r="6753" b="6242"/>
          <a:stretch/>
        </p:blipFill>
        <p:spPr bwMode="auto">
          <a:xfrm>
            <a:off x="-8349" y="28433"/>
            <a:ext cx="9152349" cy="682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9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Abandoned Mine Lands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Active Mining Point Source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Spring </a:t>
            </a:r>
            <a:r>
              <a:rPr lang="en-US" sz="3200" dirty="0" smtClean="0">
                <a:solidFill>
                  <a:schemeClr val="bg1"/>
                </a:solidFill>
              </a:rPr>
              <a:t>2016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2015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9999FF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www.dep.wv.gov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b="1" i="1" dirty="0" smtClean="0">
                <a:solidFill>
                  <a:schemeClr val="bg1"/>
                </a:solidFill>
              </a:rPr>
              <a:t>impaired</a:t>
            </a:r>
            <a:r>
              <a:rPr lang="en-US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TMDL is a pollutant budget – prescribes reduction in pollutants that result in the restoration of an impaired stream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36825"/>
            <a:ext cx="7772400" cy="3281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Fecal Coliform bacteria (Water Contact)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Health/Aquatic Life Protection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Total Iron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1.5 mg/l as a 4 day average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warmwater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1.0 mg/l as a 4 day average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troutwater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Numeric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0292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Human Health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Total Manganese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1.0 mg/l (Human Health) drinking water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Effective within a 5 mile zone above a public intake</a:t>
            </a:r>
          </a:p>
          <a:p>
            <a:pPr marL="1314450" lvl="2" indent="-514350">
              <a:buFont typeface="Wingdings" pitchFamily="2" charset="2"/>
              <a:buChar char="Ø"/>
            </a:pPr>
            <a:endParaRPr lang="en-US" sz="25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Aquatic Life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Dissolved Aluminum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750 </a:t>
            </a:r>
            <a:r>
              <a:rPr lang="en-US" sz="2500" dirty="0" err="1" smtClean="0">
                <a:solidFill>
                  <a:schemeClr val="bg1"/>
                </a:solidFill>
              </a:rPr>
              <a:t>ugl</a:t>
            </a:r>
            <a:r>
              <a:rPr lang="en-US" sz="2500" dirty="0" smtClean="0">
                <a:solidFill>
                  <a:schemeClr val="bg1"/>
                </a:solidFill>
              </a:rPr>
              <a:t>/l as a 4 day avg.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warmwater</a:t>
            </a:r>
            <a:r>
              <a:rPr lang="en-US" sz="2500" dirty="0" smtClean="0">
                <a:solidFill>
                  <a:schemeClr val="bg1"/>
                </a:solidFill>
              </a:rPr>
              <a:t>) 87 </a:t>
            </a:r>
            <a:r>
              <a:rPr lang="en-US" sz="2500" dirty="0" err="1" smtClean="0">
                <a:solidFill>
                  <a:schemeClr val="bg1"/>
                </a:solidFill>
              </a:rPr>
              <a:t>ug</a:t>
            </a:r>
            <a:r>
              <a:rPr lang="en-US" sz="2500" dirty="0" smtClean="0">
                <a:solidFill>
                  <a:schemeClr val="bg1"/>
                </a:solidFill>
              </a:rPr>
              <a:t>/l as a 4 avg. concentration (</a:t>
            </a:r>
            <a:r>
              <a:rPr lang="en-US" sz="2500" dirty="0" err="1" smtClean="0">
                <a:solidFill>
                  <a:schemeClr val="bg1"/>
                </a:solidFill>
              </a:rPr>
              <a:t>troutwater</a:t>
            </a:r>
            <a:r>
              <a:rPr lang="en-US" sz="2500" dirty="0" smtClean="0">
                <a:solidFill>
                  <a:schemeClr val="bg1"/>
                </a:solidFill>
              </a:rPr>
              <a:t>)</a:t>
            </a:r>
          </a:p>
          <a:p>
            <a:pPr marL="1314450" lvl="2" indent="-514350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</a:rPr>
              <a:t>Not to be exceeded more than once every 3 years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1314450" lvl="2" indent="-51435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5334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48640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4102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Based on Benthic 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6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6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 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2012 Legislative Changes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0580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Senate Bill 562 passed by 2012 the West Virginia Legislature amended the WV Water Pollution Control Act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r>
              <a:rPr lang="en-US" sz="2800" dirty="0"/>
              <a:t>http://www.legis.state.wv.us/wvcode/ChapterEntire.cfm?chap=22&amp;art=11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1A1036FA12E479B0E75EDF6AABCFE" ma:contentTypeVersion="6" ma:contentTypeDescription="Create a new document." ma:contentTypeScope="" ma:versionID="2133dc1f8898778635ae912ae84c81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D2735E0-7122-4570-9EC2-568E17A5E446}"/>
</file>

<file path=customXml/itemProps2.xml><?xml version="1.0" encoding="utf-8"?>
<ds:datastoreItem xmlns:ds="http://schemas.openxmlformats.org/officeDocument/2006/customXml" ds:itemID="{79FCE3F0-B116-443C-85FB-781AB6DA8776}"/>
</file>

<file path=customXml/itemProps3.xml><?xml version="1.0" encoding="utf-8"?>
<ds:datastoreItem xmlns:ds="http://schemas.openxmlformats.org/officeDocument/2006/customXml" ds:itemID="{EDBD1C6A-9568-49D6-8F77-6AAA5A4CD46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8983</TotalTime>
  <Words>1324</Words>
  <Application>Microsoft Office PowerPoint</Application>
  <PresentationFormat>On-screen Show (4:3)</PresentationFormat>
  <Paragraphs>196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Numeric Criteria</vt:lpstr>
      <vt:lpstr>Narrative Criteria</vt:lpstr>
      <vt:lpstr>Previous 47 CSR 2 - 3.2.i  Assessment</vt:lpstr>
      <vt:lpstr>2012 Legislative Changes</vt:lpstr>
      <vt:lpstr>Biological Impairment Path Forward</vt:lpstr>
      <vt:lpstr>West Virginia TMDL History</vt:lpstr>
      <vt:lpstr>WVDEP TMDL Process</vt:lpstr>
      <vt:lpstr>Process Highlights</vt:lpstr>
      <vt:lpstr>TMDL Stream Selection Process</vt:lpstr>
      <vt:lpstr>TMDL Development Stream Selection Process</vt:lpstr>
      <vt:lpstr>TMDL Development Stream Selection Process</vt:lpstr>
      <vt:lpstr>TMDL Development Stream  Selection Process</vt:lpstr>
      <vt:lpstr>PowerPoint Presentation</vt:lpstr>
      <vt:lpstr>HG C3 TMDL Timeline</vt:lpstr>
      <vt:lpstr>HG C3 TMDL Timeline</vt:lpstr>
      <vt:lpstr>HG C3 TMDL Timeline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329</cp:revision>
  <dcterms:created xsi:type="dcterms:W3CDTF">2003-03-27T20:54:43Z</dcterms:created>
  <dcterms:modified xsi:type="dcterms:W3CDTF">2013-05-14T18:02:00Z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0x01010018C1A1036FA12E479B0E75EDF6AABCFE</vt:lpwstr>
  </property>
</Properties>
</file>