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jpeg" ContentType="image/jpeg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2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18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9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1"/>
  </p:notesMasterIdLst>
  <p:sldIdLst>
    <p:sldId id="307" r:id="rId2"/>
    <p:sldId id="291" r:id="rId3"/>
    <p:sldId id="272" r:id="rId4"/>
    <p:sldId id="273" r:id="rId5"/>
    <p:sldId id="309" r:id="rId6"/>
    <p:sldId id="322" r:id="rId7"/>
    <p:sldId id="312" r:id="rId8"/>
    <p:sldId id="326" r:id="rId9"/>
    <p:sldId id="329" r:id="rId10"/>
    <p:sldId id="293" r:id="rId11"/>
    <p:sldId id="298" r:id="rId12"/>
    <p:sldId id="308" r:id="rId13"/>
    <p:sldId id="258" r:id="rId14"/>
    <p:sldId id="260" r:id="rId15"/>
    <p:sldId id="335" r:id="rId16"/>
    <p:sldId id="320" r:id="rId17"/>
    <p:sldId id="257" r:id="rId18"/>
    <p:sldId id="261" r:id="rId19"/>
    <p:sldId id="313" r:id="rId20"/>
    <p:sldId id="300" r:id="rId21"/>
    <p:sldId id="302" r:id="rId22"/>
    <p:sldId id="336" r:id="rId23"/>
    <p:sldId id="334" r:id="rId24"/>
    <p:sldId id="337" r:id="rId25"/>
    <p:sldId id="304" r:id="rId26"/>
    <p:sldId id="306" r:id="rId27"/>
    <p:sldId id="305" r:id="rId28"/>
    <p:sldId id="310" r:id="rId29"/>
    <p:sldId id="333" r:id="rId30"/>
  </p:sldIdLst>
  <p:sldSz cx="9144000" cy="6858000" type="screen4x3"/>
  <p:notesSz cx="6858000" cy="9144000"/>
  <p:defaultTextStyle>
    <a:defPPr>
      <a:defRPr lang="en-US"/>
    </a:defPPr>
    <a:lvl1pPr algn="l" rtl="0" fontAlgn="base">
      <a:lnSpc>
        <a:spcPct val="80000"/>
      </a:lnSpc>
      <a:spcBef>
        <a:spcPct val="20000"/>
      </a:spcBef>
      <a:spcAft>
        <a:spcPct val="0"/>
      </a:spcAft>
      <a:defRPr sz="2400" kern="1200">
        <a:solidFill>
          <a:srgbClr val="CCECFF"/>
        </a:solidFill>
        <a:latin typeface="Times New Roman" pitchFamily="18" charset="0"/>
        <a:ea typeface="+mn-ea"/>
        <a:cs typeface="+mn-cs"/>
      </a:defRPr>
    </a:lvl1pPr>
    <a:lvl2pPr marL="457200" algn="l" rtl="0" fontAlgn="base">
      <a:lnSpc>
        <a:spcPct val="80000"/>
      </a:lnSpc>
      <a:spcBef>
        <a:spcPct val="20000"/>
      </a:spcBef>
      <a:spcAft>
        <a:spcPct val="0"/>
      </a:spcAft>
      <a:defRPr sz="2400" kern="1200">
        <a:solidFill>
          <a:srgbClr val="CCECFF"/>
        </a:solidFill>
        <a:latin typeface="Times New Roman" pitchFamily="18" charset="0"/>
        <a:ea typeface="+mn-ea"/>
        <a:cs typeface="+mn-cs"/>
      </a:defRPr>
    </a:lvl2pPr>
    <a:lvl3pPr marL="914400" algn="l" rtl="0" fontAlgn="base">
      <a:lnSpc>
        <a:spcPct val="80000"/>
      </a:lnSpc>
      <a:spcBef>
        <a:spcPct val="20000"/>
      </a:spcBef>
      <a:spcAft>
        <a:spcPct val="0"/>
      </a:spcAft>
      <a:defRPr sz="2400" kern="1200">
        <a:solidFill>
          <a:srgbClr val="CCECFF"/>
        </a:solidFill>
        <a:latin typeface="Times New Roman" pitchFamily="18" charset="0"/>
        <a:ea typeface="+mn-ea"/>
        <a:cs typeface="+mn-cs"/>
      </a:defRPr>
    </a:lvl3pPr>
    <a:lvl4pPr marL="1371600" algn="l" rtl="0" fontAlgn="base">
      <a:lnSpc>
        <a:spcPct val="80000"/>
      </a:lnSpc>
      <a:spcBef>
        <a:spcPct val="20000"/>
      </a:spcBef>
      <a:spcAft>
        <a:spcPct val="0"/>
      </a:spcAft>
      <a:defRPr sz="2400" kern="1200">
        <a:solidFill>
          <a:srgbClr val="CCECFF"/>
        </a:solidFill>
        <a:latin typeface="Times New Roman" pitchFamily="18" charset="0"/>
        <a:ea typeface="+mn-ea"/>
        <a:cs typeface="+mn-cs"/>
      </a:defRPr>
    </a:lvl4pPr>
    <a:lvl5pPr marL="1828800" algn="l" rtl="0" fontAlgn="base">
      <a:lnSpc>
        <a:spcPct val="80000"/>
      </a:lnSpc>
      <a:spcBef>
        <a:spcPct val="20000"/>
      </a:spcBef>
      <a:spcAft>
        <a:spcPct val="0"/>
      </a:spcAft>
      <a:defRPr sz="2400" kern="1200">
        <a:solidFill>
          <a:srgbClr val="CCECFF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rgbClr val="CCECFF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rgbClr val="CCECFF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rgbClr val="CCECFF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rgbClr val="CCECFF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DDDDDD"/>
    <a:srgbClr val="9999FF"/>
    <a:srgbClr val="FFFFFF"/>
    <a:srgbClr val="6699FF"/>
    <a:srgbClr val="0066FF"/>
    <a:srgbClr val="0033CC"/>
    <a:srgbClr val="006699"/>
    <a:srgbClr val="33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40" autoAdjust="0"/>
    <p:restoredTop sz="87454" autoAdjust="0"/>
  </p:normalViewPr>
  <p:slideViewPr>
    <p:cSldViewPr>
      <p:cViewPr>
        <p:scale>
          <a:sx n="63" d="100"/>
          <a:sy n="63" d="100"/>
        </p:scale>
        <p:origin x="-878" y="-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9" d="100"/>
        <a:sy n="6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38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1B0A48-EA4D-465E-B9FD-814CE1599429}" type="datetimeFigureOut">
              <a:rPr lang="en-US" smtClean="0"/>
              <a:t>5/8/2013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C81C0A-A2B9-4925-BB45-046E6449D1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973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81C0A-A2B9-4925-BB45-046E6449D1E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9758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81C0A-A2B9-4925-BB45-046E6449D1E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1275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81C0A-A2B9-4925-BB45-046E6449D1E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1715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Web link is cumbersome – may want to have a dozen or</a:t>
            </a:r>
            <a:r>
              <a:rPr lang="en-US" baseline="0" dirty="0" smtClean="0"/>
              <a:t> so copies to hand out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81C0A-A2B9-4925-BB45-046E6449D1E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7526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81C0A-A2B9-4925-BB45-046E6449D1E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5799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First bullet – Meadow River,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ws</a:t>
            </a:r>
            <a:r>
              <a:rPr lang="en-US" baseline="0" dirty="0" smtClean="0"/>
              <a:t> run and Rocky Marsh </a:t>
            </a:r>
          </a:p>
          <a:p>
            <a:r>
              <a:rPr lang="en-US" baseline="0" dirty="0" smtClean="0"/>
              <a:t>Lose third bullet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81C0A-A2B9-4925-BB45-046E6449D1E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057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r>
              <a:rPr lang="en-US" dirty="0" smtClean="0"/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If asked about monthly chemistry parameters answer that it varies with the prescribed</a:t>
            </a:r>
            <a:r>
              <a:rPr lang="en-US" baseline="0" dirty="0" smtClean="0"/>
              <a:t> </a:t>
            </a:r>
            <a:r>
              <a:rPr lang="en-US" dirty="0" smtClean="0"/>
              <a:t>sampling suites (</a:t>
            </a:r>
            <a:r>
              <a:rPr lang="en-US" dirty="0" err="1" smtClean="0"/>
              <a:t>whitman’s</a:t>
            </a:r>
            <a:r>
              <a:rPr lang="en-US" dirty="0" smtClean="0"/>
              <a:t> one pager)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If</a:t>
            </a:r>
            <a:r>
              <a:rPr lang="en-US" baseline="0" dirty="0" smtClean="0"/>
              <a:t> asked why do TDS ions – answers are 1) document current conditions and 2)use in stressor ID for </a:t>
            </a:r>
            <a:r>
              <a:rPr lang="en-US" baseline="0" dirty="0" err="1" smtClean="0"/>
              <a:t>benthics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81C0A-A2B9-4925-BB45-046E6449D1E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8512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81C0A-A2B9-4925-BB45-046E6449D1E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8434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“failing onsite systems”</a:t>
            </a:r>
          </a:p>
          <a:p>
            <a:r>
              <a:rPr lang="en-US" dirty="0" smtClean="0"/>
              <a:t>Add in second bullet “livestock stream access”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81C0A-A2B9-4925-BB45-046E6449D1E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073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A02132-4193-4CE9-B7DF-E9CAFA458A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436E16-089C-4773-868E-1879F4BDC3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7307CE-1469-4F6B-A803-9B41560377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ABAC8-9D0F-472A-8654-F3EBF63EAF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76FCF5-CE11-4A33-9FB7-2119ED6BF4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4F1CED-19CE-4435-8419-B991DE893A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99E924-966B-446C-A181-2C88FC49CA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561CC1-1704-4FDF-959F-37F7390308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0CEB8E-7A6D-4B57-8091-F560E4A43E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6B4BAA-427A-40E7-A80B-0AC0C937BD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64C1CB-3DF5-45D9-8681-750FA47DB5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F82728-1536-44A8-AFA1-893CE4EAE3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FE1A3D-661A-4285-8D77-813162B8B0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0E8590-F205-4CEC-8D24-AD86388A12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98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400">
                <a:solidFill>
                  <a:srgbClr val="D1E2ED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98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>
                <a:solidFill>
                  <a:srgbClr val="D1E2ED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98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400">
                <a:solidFill>
                  <a:srgbClr val="D1E2ED"/>
                </a:solidFill>
              </a:defRPr>
            </a:lvl1pPr>
          </a:lstStyle>
          <a:p>
            <a:pPr>
              <a:defRPr/>
            </a:pPr>
            <a:fld id="{3814B6D2-B958-44D7-BB2F-F172073FF5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D1E2ED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D1E2ED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D1E2ED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D1E2ED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D1E2ED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D1E2ED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D1E2ED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D1E2ED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D1E2ED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D1E2ED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D1E2ED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D1E2ED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D1E2ED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D1E2ED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D1E2ED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D1E2ED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D1E2ED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D1E2ED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vdep.org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6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069441\Desktop\2039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" y="-6356"/>
            <a:ext cx="9152471" cy="6864353"/>
          </a:xfrm>
          <a:prstGeom prst="rect">
            <a:avLst/>
          </a:prstGeom>
          <a:noFill/>
        </p:spPr>
      </p:pic>
      <p:sp>
        <p:nvSpPr>
          <p:cNvPr id="2051" name="Text Box 4"/>
          <p:cNvSpPr txBox="1">
            <a:spLocks noChangeArrowheads="1"/>
          </p:cNvSpPr>
          <p:nvPr/>
        </p:nvSpPr>
        <p:spPr bwMode="auto">
          <a:xfrm>
            <a:off x="2041525" y="4232275"/>
            <a:ext cx="4892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052" name="Text Box 5"/>
          <p:cNvSpPr txBox="1">
            <a:spLocks noChangeArrowheads="1"/>
          </p:cNvSpPr>
          <p:nvPr/>
        </p:nvSpPr>
        <p:spPr bwMode="auto">
          <a:xfrm>
            <a:off x="1698625" y="4640263"/>
            <a:ext cx="5997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59398" name="Text Box 6"/>
          <p:cNvSpPr txBox="1">
            <a:spLocks noChangeArrowheads="1"/>
          </p:cNvSpPr>
          <p:nvPr/>
        </p:nvSpPr>
        <p:spPr bwMode="auto">
          <a:xfrm>
            <a:off x="-7200" y="3926534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defRPr/>
            </a:pP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TMDL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Development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defRPr/>
            </a:pP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Rockymarsh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Run Watershed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9407" name="Text Box 15"/>
          <p:cNvSpPr txBox="1">
            <a:spLocks noChangeArrowheads="1"/>
          </p:cNvSpPr>
          <p:nvPr/>
        </p:nvSpPr>
        <p:spPr bwMode="auto">
          <a:xfrm>
            <a:off x="-7200" y="5329835"/>
            <a:ext cx="9160271" cy="5909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ctr">
              <a:defRPr/>
            </a:pPr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May 8, 2013</a:t>
            </a:r>
          </a:p>
          <a:p>
            <a:pPr marL="342900" indent="-342900" algn="ctr">
              <a:defRPr/>
            </a:pPr>
            <a:r>
              <a:rPr lang="en-U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WV DEP</a:t>
            </a:r>
          </a:p>
        </p:txBody>
      </p:sp>
      <p:sp>
        <p:nvSpPr>
          <p:cNvPr id="59408" name="Text Box 16"/>
          <p:cNvSpPr txBox="1">
            <a:spLocks noChangeArrowheads="1"/>
          </p:cNvSpPr>
          <p:nvPr/>
        </p:nvSpPr>
        <p:spPr bwMode="auto">
          <a:xfrm>
            <a:off x="5736130" y="5172869"/>
            <a:ext cx="357790" cy="3139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ctr">
              <a:defRPr/>
            </a:pPr>
            <a:r>
              <a:rPr lang="en-US" sz="1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endPara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West Virginia TMDL History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TMDL development required by Clean Water Act for all impaired streams </a:t>
            </a:r>
          </a:p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If State doesn’t develop TMDLs, EPA must</a:t>
            </a:r>
          </a:p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WV couldn’t (resources), EPA didn’t</a:t>
            </a:r>
          </a:p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EPA was sued in 1995, settled suit by entering into consent decree with plaintiffs, and began developing WV TMDLs</a:t>
            </a:r>
          </a:p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In 2004, WV finalized its first group of TMDLs developed under state direction</a:t>
            </a:r>
          </a:p>
          <a:p>
            <a:pPr eaLnBrk="1" hangingPunct="1">
              <a:buFontTx/>
              <a:buNone/>
            </a:pPr>
            <a:endParaRPr lang="en-US" b="1" dirty="0" smtClean="0">
              <a:solidFill>
                <a:schemeClr val="bg1"/>
              </a:solidFill>
            </a:endParaRPr>
          </a:p>
          <a:p>
            <a:pPr eaLnBrk="1" hangingPunct="1"/>
            <a:endParaRPr lang="en-US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WVDEP TMDL Process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7848600" cy="4114800"/>
          </a:xfrm>
        </p:spPr>
        <p:txBody>
          <a:bodyPr/>
          <a:lstStyle/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sz="2800" smtClean="0">
                <a:solidFill>
                  <a:schemeClr val="bg1"/>
                </a:solidFill>
              </a:rPr>
              <a:t>Stream Selection</a:t>
            </a:r>
          </a:p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sz="2800" smtClean="0">
                <a:solidFill>
                  <a:schemeClr val="bg1"/>
                </a:solidFill>
              </a:rPr>
              <a:t>Pre-TMDL monitoring, source identification and characterization</a:t>
            </a:r>
          </a:p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sz="2800" smtClean="0">
                <a:solidFill>
                  <a:schemeClr val="bg1"/>
                </a:solidFill>
              </a:rPr>
              <a:t>Contract to model water quality and hydrology </a:t>
            </a:r>
          </a:p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sz="2800" smtClean="0">
                <a:solidFill>
                  <a:schemeClr val="bg1"/>
                </a:solidFill>
              </a:rPr>
              <a:t>Allocation</a:t>
            </a:r>
          </a:p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sz="2800" smtClean="0">
                <a:solidFill>
                  <a:schemeClr val="bg1"/>
                </a:solidFill>
              </a:rPr>
              <a:t>Report development</a:t>
            </a:r>
          </a:p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sz="2800" smtClean="0">
                <a:solidFill>
                  <a:schemeClr val="bg1"/>
                </a:solidFill>
              </a:rPr>
              <a:t>Finalization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1676400"/>
            <a:ext cx="7467600" cy="4876800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Synchronized with WV Watershed Management Framework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48 month process (Stream selection – EPA approval)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Multiple opportunities for public outreach/ stakeholder input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Pre-TMDL water quality monitoring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Source identification and characterization</a:t>
            </a: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Process Highlights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TMDL Stream Selection Process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828800"/>
            <a:ext cx="73914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Char char="Ø"/>
            </a:pPr>
            <a:r>
              <a:rPr lang="en-US" sz="3000" dirty="0" smtClean="0">
                <a:solidFill>
                  <a:schemeClr val="bg1"/>
                </a:solidFill>
              </a:rPr>
              <a:t>Spread development over State </a:t>
            </a:r>
          </a:p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Char char="Ø"/>
            </a:pPr>
            <a:r>
              <a:rPr lang="en-US" sz="3000" dirty="0" smtClean="0">
                <a:solidFill>
                  <a:schemeClr val="bg1"/>
                </a:solidFill>
              </a:rPr>
              <a:t>Evaluate list of impaired waters </a:t>
            </a:r>
          </a:p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Char char="Ø"/>
            </a:pPr>
            <a:r>
              <a:rPr lang="en-US" sz="3000" dirty="0" smtClean="0">
                <a:solidFill>
                  <a:schemeClr val="bg1"/>
                </a:solidFill>
              </a:rPr>
              <a:t>Consider WMF </a:t>
            </a:r>
          </a:p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Char char="Ø"/>
            </a:pPr>
            <a:r>
              <a:rPr lang="en-US" sz="3000" dirty="0" smtClean="0">
                <a:solidFill>
                  <a:schemeClr val="bg1"/>
                </a:solidFill>
              </a:rPr>
              <a:t>Maximize efficiency </a:t>
            </a:r>
          </a:p>
          <a:p>
            <a:pPr lvl="1" eaLnBrk="1" hangingPunct="1">
              <a:lnSpc>
                <a:spcPct val="90000"/>
              </a:lnSpc>
              <a:buSzPct val="60000"/>
              <a:buFont typeface="Wingdings" pitchFamily="2" charset="2"/>
              <a:buChar char="Ø"/>
            </a:pPr>
            <a:r>
              <a:rPr lang="en-US" sz="3000" dirty="0" smtClean="0">
                <a:solidFill>
                  <a:schemeClr val="bg1"/>
                </a:solidFill>
              </a:rPr>
              <a:t> focus geographically</a:t>
            </a:r>
          </a:p>
          <a:p>
            <a:pPr lvl="1" eaLnBrk="1" hangingPunct="1">
              <a:lnSpc>
                <a:spcPct val="90000"/>
              </a:lnSpc>
              <a:buSzPct val="60000"/>
              <a:buFont typeface="Wingdings" pitchFamily="2" charset="2"/>
              <a:buChar char="Ø"/>
            </a:pPr>
            <a:r>
              <a:rPr lang="en-US" sz="3000" dirty="0" smtClean="0">
                <a:solidFill>
                  <a:schemeClr val="bg1"/>
                </a:solidFill>
              </a:rPr>
              <a:t>address all known or suspected impairments</a:t>
            </a:r>
          </a:p>
          <a:p>
            <a:pPr eaLnBrk="1" hangingPunct="1">
              <a:lnSpc>
                <a:spcPct val="90000"/>
              </a:lnSpc>
              <a:buSzPct val="60000"/>
              <a:buFont typeface="Wingdings" pitchFamily="2" charset="2"/>
              <a:buChar char="Ø"/>
            </a:pPr>
            <a:r>
              <a:rPr lang="en-US" sz="3000" dirty="0" smtClean="0">
                <a:solidFill>
                  <a:schemeClr val="bg1"/>
                </a:solidFill>
              </a:rPr>
              <a:t>Resources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TMDL Development Stream Selection Process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7924800" cy="4114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Watershed Management Framework Consideration</a:t>
            </a:r>
            <a:endParaRPr lang="en-US" sz="2400" dirty="0" smtClean="0">
              <a:solidFill>
                <a:schemeClr val="bg1"/>
              </a:solidFill>
            </a:endParaRPr>
          </a:p>
          <a:p>
            <a:pPr eaLnBrk="1" hangingPunct="1"/>
            <a:endParaRPr lang="en-US" sz="2400" dirty="0" smtClean="0">
              <a:solidFill>
                <a:schemeClr val="bg1"/>
              </a:solidFill>
            </a:endParaRPr>
          </a:p>
        </p:txBody>
      </p:sp>
      <p:pic>
        <p:nvPicPr>
          <p:cNvPr id="16388" name="Picture 6"/>
          <p:cNvPicPr>
            <a:picLocks noChangeAspect="1" noChangeArrowheads="1"/>
          </p:cNvPicPr>
          <p:nvPr/>
        </p:nvPicPr>
        <p:blipFill>
          <a:blip r:embed="rId2"/>
          <a:srcRect l="13335" t="16669" r="17502" b="13335"/>
          <a:stretch>
            <a:fillRect/>
          </a:stretch>
        </p:blipFill>
        <p:spPr bwMode="auto">
          <a:xfrm>
            <a:off x="3200400" y="3048000"/>
            <a:ext cx="3048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Text Box 27"/>
          <p:cNvSpPr txBox="1">
            <a:spLocks noChangeArrowheads="1"/>
          </p:cNvSpPr>
          <p:nvPr/>
        </p:nvSpPr>
        <p:spPr bwMode="auto">
          <a:xfrm>
            <a:off x="1143000" y="5562600"/>
            <a:ext cx="7543800" cy="9787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SzPct val="75000"/>
              <a:buFont typeface="Wingdings" pitchFamily="2" charset="2"/>
              <a:buChar char="Ø"/>
            </a:pPr>
            <a:r>
              <a:rPr lang="en-US" dirty="0">
                <a:solidFill>
                  <a:schemeClr val="bg1"/>
                </a:solidFill>
              </a:rPr>
              <a:t>Within HG </a:t>
            </a:r>
            <a:r>
              <a:rPr lang="en-US" dirty="0" smtClean="0">
                <a:solidFill>
                  <a:schemeClr val="bg1"/>
                </a:solidFill>
              </a:rPr>
              <a:t>C3 </a:t>
            </a:r>
            <a:r>
              <a:rPr lang="en-US" dirty="0">
                <a:solidFill>
                  <a:schemeClr val="bg1"/>
                </a:solidFill>
              </a:rPr>
              <a:t>candidate watersheds = </a:t>
            </a:r>
            <a:r>
              <a:rPr lang="en-US" dirty="0" smtClean="0">
                <a:solidFill>
                  <a:schemeClr val="bg1"/>
                </a:solidFill>
              </a:rPr>
              <a:t>Gauley, Lower </a:t>
            </a:r>
            <a:r>
              <a:rPr lang="en-US" dirty="0" err="1" smtClean="0">
                <a:solidFill>
                  <a:schemeClr val="bg1"/>
                </a:solidFill>
              </a:rPr>
              <a:t>Guyandotte</a:t>
            </a:r>
            <a:r>
              <a:rPr lang="en-US" dirty="0" smtClean="0">
                <a:solidFill>
                  <a:schemeClr val="bg1"/>
                </a:solidFill>
              </a:rPr>
              <a:t>, Middle Ohio North, Middle Ohio South, Potomac Direct Drains, Tug Fork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390" name="Text Box 32"/>
          <p:cNvSpPr txBox="1">
            <a:spLocks noChangeArrowheads="1"/>
          </p:cNvSpPr>
          <p:nvPr/>
        </p:nvSpPr>
        <p:spPr bwMode="auto">
          <a:xfrm>
            <a:off x="2667000" y="2590800"/>
            <a:ext cx="4191000" cy="3139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1200" b="1" dirty="0">
                <a:solidFill>
                  <a:schemeClr val="bg1"/>
                </a:solidFill>
              </a:rPr>
              <a:t> </a:t>
            </a:r>
            <a:r>
              <a:rPr lang="en-US" sz="1800" b="1" dirty="0">
                <a:solidFill>
                  <a:schemeClr val="bg1"/>
                </a:solidFill>
              </a:rPr>
              <a:t>TMDL</a:t>
            </a:r>
            <a:r>
              <a:rPr lang="en-US" sz="1600" b="1" dirty="0">
                <a:solidFill>
                  <a:schemeClr val="bg1"/>
                </a:solidFill>
              </a:rPr>
              <a:t> Development   Hydrologic Group </a:t>
            </a:r>
            <a:r>
              <a:rPr lang="en-US" sz="1600" b="1" dirty="0" smtClean="0">
                <a:solidFill>
                  <a:schemeClr val="bg1"/>
                </a:solidFill>
              </a:rPr>
              <a:t>C3</a:t>
            </a:r>
            <a:endParaRPr lang="en-US" sz="1600" b="1" baseline="-25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TMDL Development Stream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Selection Process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534400" cy="3733800"/>
          </a:xfrm>
        </p:spPr>
        <p:txBody>
          <a:bodyPr/>
          <a:lstStyle/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DEP proposed TMDL development in Meadow River, Warm Spring Run and </a:t>
            </a:r>
            <a:r>
              <a:rPr lang="en-US" dirty="0" err="1" smtClean="0">
                <a:solidFill>
                  <a:schemeClr val="bg1"/>
                </a:solidFill>
              </a:rPr>
              <a:t>Rockymarsh</a:t>
            </a:r>
            <a:r>
              <a:rPr lang="en-US" dirty="0" smtClean="0">
                <a:solidFill>
                  <a:schemeClr val="bg1"/>
                </a:solidFill>
              </a:rPr>
              <a:t> Run</a:t>
            </a:r>
          </a:p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DEP advertised proposal and provided opportunity for comment (March 21</a:t>
            </a:r>
            <a:r>
              <a:rPr lang="en-US" baseline="30000" dirty="0" smtClean="0">
                <a:solidFill>
                  <a:schemeClr val="bg1"/>
                </a:solidFill>
              </a:rPr>
              <a:t>st</a:t>
            </a:r>
            <a:r>
              <a:rPr lang="en-US" dirty="0" smtClean="0">
                <a:solidFill>
                  <a:schemeClr val="bg1"/>
                </a:solidFill>
              </a:rPr>
              <a:t> thru    April 19</a:t>
            </a:r>
            <a:r>
              <a:rPr lang="en-US" baseline="30000" dirty="0" smtClean="0">
                <a:solidFill>
                  <a:schemeClr val="bg1"/>
                </a:solidFill>
              </a:rPr>
              <a:t>th</a:t>
            </a:r>
            <a:r>
              <a:rPr lang="en-US" dirty="0">
                <a:solidFill>
                  <a:schemeClr val="bg1"/>
                </a:solidFill>
              </a:rPr>
              <a:t>)</a:t>
            </a:r>
            <a:r>
              <a:rPr lang="en-US" dirty="0" smtClean="0">
                <a:solidFill>
                  <a:schemeClr val="bg1"/>
                </a:solidFill>
              </a:rPr>
              <a:t> - No Comments received</a:t>
            </a:r>
          </a:p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dirty="0">
                <a:solidFill>
                  <a:schemeClr val="bg1"/>
                </a:solidFill>
              </a:rPr>
              <a:t>TMDLs will be developed for any new impairments </a:t>
            </a:r>
            <a:r>
              <a:rPr lang="en-US" dirty="0" smtClean="0">
                <a:solidFill>
                  <a:schemeClr val="bg1"/>
                </a:solidFill>
              </a:rPr>
              <a:t>identified </a:t>
            </a:r>
            <a:r>
              <a:rPr lang="en-US" dirty="0">
                <a:solidFill>
                  <a:schemeClr val="bg1"/>
                </a:solidFill>
              </a:rPr>
              <a:t>in pre-TMDL </a:t>
            </a:r>
            <a:r>
              <a:rPr lang="en-US" dirty="0" smtClean="0">
                <a:solidFill>
                  <a:schemeClr val="bg1"/>
                </a:solidFill>
              </a:rPr>
              <a:t>monitoring (Fe), (possible </a:t>
            </a:r>
            <a:r>
              <a:rPr lang="en-US" dirty="0">
                <a:solidFill>
                  <a:schemeClr val="bg1"/>
                </a:solidFill>
              </a:rPr>
              <a:t>exception of Bio Impairment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453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0" t="17320" r="10623" b="5870"/>
          <a:stretch/>
        </p:blipFill>
        <p:spPr bwMode="auto">
          <a:xfrm>
            <a:off x="-9895" y="1"/>
            <a:ext cx="9138278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76804" y="3426031"/>
            <a:ext cx="8838596" cy="533400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CCECFF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z="4800" dirty="0" smtClean="0">
                <a:solidFill>
                  <a:schemeClr val="bg1"/>
                </a:solidFill>
              </a:rPr>
              <a:t>HG </a:t>
            </a:r>
            <a:r>
              <a:rPr lang="en-US" sz="4800" dirty="0">
                <a:solidFill>
                  <a:schemeClr val="bg1"/>
                </a:solidFill>
              </a:rPr>
              <a:t>C</a:t>
            </a:r>
            <a:r>
              <a:rPr lang="en-US" sz="4800" dirty="0" smtClean="0">
                <a:solidFill>
                  <a:schemeClr val="bg1"/>
                </a:solidFill>
              </a:rPr>
              <a:t>3 TMDL Timeline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82296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Stream selection</a:t>
            </a:r>
          </a:p>
          <a:p>
            <a:pPr eaLnBrk="1" hangingPunct="1">
              <a:lnSpc>
                <a:spcPct val="90000"/>
              </a:lnSpc>
              <a:buSzPct val="75000"/>
              <a:buFontTx/>
              <a:buNone/>
            </a:pPr>
            <a:r>
              <a:rPr lang="en-US" dirty="0" smtClean="0">
                <a:solidFill>
                  <a:schemeClr val="bg1"/>
                </a:solidFill>
              </a:rPr>
              <a:t>	 	3/13 – 4/13</a:t>
            </a:r>
          </a:p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Monitoring plan development </a:t>
            </a:r>
          </a:p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None/>
            </a:pPr>
            <a:r>
              <a:rPr lang="en-US" dirty="0" smtClean="0">
                <a:solidFill>
                  <a:schemeClr val="bg1"/>
                </a:solidFill>
              </a:rPr>
              <a:t>		3/13 - 5/13</a:t>
            </a:r>
          </a:p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bg1"/>
                </a:solidFill>
              </a:rPr>
              <a:t>Outreach (TMDL process + monitoring plan specifics) </a:t>
            </a:r>
          </a:p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None/>
            </a:pPr>
            <a:r>
              <a:rPr lang="en-US" b="1" dirty="0" smtClean="0">
                <a:solidFill>
                  <a:schemeClr val="bg1"/>
                </a:solidFill>
              </a:rPr>
              <a:t>		5/13 – 6/13</a:t>
            </a:r>
          </a:p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Stream Monitoring and Source Tracking</a:t>
            </a:r>
          </a:p>
          <a:p>
            <a:pPr eaLnBrk="1" hangingPunct="1">
              <a:lnSpc>
                <a:spcPct val="90000"/>
              </a:lnSpc>
              <a:buSzPct val="75000"/>
              <a:buFontTx/>
              <a:buNone/>
            </a:pPr>
            <a:r>
              <a:rPr lang="en-US" dirty="0" smtClean="0">
                <a:solidFill>
                  <a:schemeClr val="bg1"/>
                </a:solidFill>
              </a:rPr>
              <a:t>		7/13 – 6/14</a:t>
            </a:r>
          </a:p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Char char="Ø"/>
            </a:pPr>
            <a:endParaRPr lang="en-US" sz="36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1219200"/>
          </a:xfrm>
        </p:spPr>
        <p:txBody>
          <a:bodyPr/>
          <a:lstStyle/>
          <a:p>
            <a:pPr eaLnBrk="1" hangingPunct="1"/>
            <a:r>
              <a:rPr lang="en-US" sz="4800" dirty="0" smtClean="0">
                <a:solidFill>
                  <a:schemeClr val="bg1"/>
                </a:solidFill>
              </a:rPr>
              <a:t>HG C3 TMDL Timeline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8229600" cy="5181600"/>
          </a:xfrm>
        </p:spPr>
        <p:txBody>
          <a:bodyPr/>
          <a:lstStyle/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Modeling </a:t>
            </a:r>
          </a:p>
          <a:p>
            <a:pPr eaLnBrk="1" hangingPunct="1">
              <a:buSzPct val="75000"/>
              <a:buFontTx/>
              <a:buNone/>
            </a:pPr>
            <a:r>
              <a:rPr lang="en-US" dirty="0" smtClean="0">
                <a:solidFill>
                  <a:schemeClr val="bg1"/>
                </a:solidFill>
              </a:rPr>
              <a:t>		10/14 – 6/15</a:t>
            </a:r>
          </a:p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Outreach (Status Update) </a:t>
            </a:r>
          </a:p>
          <a:p>
            <a:pPr eaLnBrk="1" hangingPunct="1">
              <a:buSzPct val="75000"/>
              <a:buFontTx/>
              <a:buNone/>
            </a:pPr>
            <a:r>
              <a:rPr lang="en-US" dirty="0" smtClean="0">
                <a:solidFill>
                  <a:schemeClr val="bg1"/>
                </a:solidFill>
              </a:rPr>
              <a:t>		7/15 - 9/15</a:t>
            </a:r>
          </a:p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Draft TMDLs (Internal Review) </a:t>
            </a:r>
          </a:p>
          <a:p>
            <a:pPr eaLnBrk="1" hangingPunct="1">
              <a:buSzPct val="75000"/>
              <a:buFontTx/>
              <a:buNone/>
            </a:pPr>
            <a:r>
              <a:rPr lang="en-US" dirty="0" smtClean="0">
                <a:solidFill>
                  <a:schemeClr val="bg1"/>
                </a:solidFill>
              </a:rPr>
              <a:t>		3/16</a:t>
            </a:r>
          </a:p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Outreach (PN/PC on Drafts) </a:t>
            </a:r>
          </a:p>
          <a:p>
            <a:pPr eaLnBrk="1" hangingPunct="1">
              <a:buSzPct val="75000"/>
              <a:buFontTx/>
              <a:buNone/>
            </a:pPr>
            <a:r>
              <a:rPr lang="en-US" dirty="0" smtClean="0">
                <a:solidFill>
                  <a:schemeClr val="bg1"/>
                </a:solidFill>
              </a:rPr>
              <a:t>		4/16 – 6/16</a:t>
            </a:r>
          </a:p>
          <a:p>
            <a:pPr eaLnBrk="1" hangingPunct="1">
              <a:buSzPct val="75000"/>
              <a:buFontTx/>
              <a:buNone/>
            </a:pPr>
            <a:endParaRPr lang="en-US" sz="3600" dirty="0" smtClean="0">
              <a:solidFill>
                <a:schemeClr val="bg1"/>
              </a:solidFill>
            </a:endParaRPr>
          </a:p>
          <a:p>
            <a:pPr eaLnBrk="1" hangingPunct="1">
              <a:buSzPct val="75000"/>
              <a:buFontTx/>
              <a:buNone/>
            </a:pPr>
            <a:endParaRPr lang="en-US" sz="3600" dirty="0" smtClean="0">
              <a:solidFill>
                <a:schemeClr val="bg1"/>
              </a:solidFill>
            </a:endParaRPr>
          </a:p>
          <a:p>
            <a:pPr eaLnBrk="1" hangingPunct="1">
              <a:buSzPct val="75000"/>
              <a:buFontTx/>
              <a:buNone/>
            </a:pPr>
            <a:endParaRPr lang="en-US" sz="36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HG C3 TMDL Timeline</a:t>
            </a:r>
            <a:endParaRPr lang="en-US" dirty="0" smtClean="0"/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Finalization (including EPA approval) 	12/16</a:t>
            </a:r>
          </a:p>
          <a:p>
            <a:pPr eaLnBrk="1" hangingPunct="1">
              <a:buSzPct val="75000"/>
              <a:buFont typeface="Wingdings" pitchFamily="2" charset="2"/>
              <a:buChar char="Ø"/>
            </a:pPr>
            <a:endParaRPr lang="en-US" sz="2000" dirty="0" smtClean="0">
              <a:solidFill>
                <a:schemeClr val="bg1"/>
              </a:solidFill>
            </a:endParaRPr>
          </a:p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Implementation begins </a:t>
            </a:r>
          </a:p>
          <a:p>
            <a:pPr eaLnBrk="1" hangingPunct="1">
              <a:buSzPct val="75000"/>
              <a:buFontTx/>
              <a:buNone/>
            </a:pPr>
            <a:r>
              <a:rPr lang="en-US" dirty="0" smtClean="0">
                <a:solidFill>
                  <a:schemeClr val="bg1"/>
                </a:solidFill>
              </a:rPr>
              <a:t>		7/17 – NPDES Water Permits</a:t>
            </a:r>
          </a:p>
          <a:p>
            <a:pPr eaLnBrk="1" hangingPunct="1">
              <a:buSzPct val="75000"/>
              <a:buFontTx/>
              <a:buNone/>
            </a:pPr>
            <a:r>
              <a:rPr lang="en-US" dirty="0" smtClean="0">
                <a:solidFill>
                  <a:schemeClr val="bg1"/>
                </a:solidFill>
              </a:rPr>
              <a:t>		1/18 – NPDES Mining Permits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Agenda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752600"/>
            <a:ext cx="7772400" cy="4343400"/>
          </a:xfrm>
        </p:spPr>
        <p:txBody>
          <a:bodyPr/>
          <a:lstStyle/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sz="2800" smtClean="0">
                <a:solidFill>
                  <a:schemeClr val="bg1"/>
                </a:solidFill>
              </a:rPr>
              <a:t>Background information on Water Quality Standards, impaired waters and TMDLs</a:t>
            </a:r>
          </a:p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sz="2800" smtClean="0">
                <a:solidFill>
                  <a:schemeClr val="bg1"/>
                </a:solidFill>
              </a:rPr>
              <a:t>Brief history of WV TMDL development</a:t>
            </a:r>
          </a:p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sz="2800" smtClean="0">
                <a:solidFill>
                  <a:schemeClr val="bg1"/>
                </a:solidFill>
              </a:rPr>
              <a:t>Overview of WVDEP’s TMDL process</a:t>
            </a:r>
          </a:p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sz="2800" smtClean="0">
                <a:solidFill>
                  <a:schemeClr val="bg1"/>
                </a:solidFill>
              </a:rPr>
              <a:t>Discussion of local impaired waters and their TMDL timeline</a:t>
            </a:r>
          </a:p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sz="2800" smtClean="0">
                <a:solidFill>
                  <a:schemeClr val="bg1"/>
                </a:solidFill>
              </a:rPr>
              <a:t>Pre-TMDL Monitoring Plan for local waters</a:t>
            </a:r>
          </a:p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sz="2800" smtClean="0">
                <a:solidFill>
                  <a:schemeClr val="bg1"/>
                </a:solidFill>
              </a:rPr>
              <a:t>Discussion – Free form questions and answers </a:t>
            </a:r>
          </a:p>
          <a:p>
            <a:pPr eaLnBrk="1" hangingPunct="1">
              <a:buSzPct val="75000"/>
              <a:buFont typeface="Wingdings" pitchFamily="2" charset="2"/>
              <a:buChar char="Ø"/>
            </a:pPr>
            <a:endParaRPr lang="en-US" sz="280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Pre-TMDL Monitoring Plan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SzPct val="75000"/>
              <a:buFont typeface="Wingdings" pitchFamily="2" charset="2"/>
              <a:buNone/>
            </a:pPr>
            <a:r>
              <a:rPr lang="en-US" dirty="0" smtClean="0">
                <a:solidFill>
                  <a:schemeClr val="bg1"/>
                </a:solidFill>
              </a:rPr>
              <a:t>Goal – to generate robust/ recent data to:</a:t>
            </a:r>
          </a:p>
          <a:p>
            <a:pPr lvl="1" eaLnBrk="1" hangingPunct="1">
              <a:buSzPct val="60000"/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Make accurate impairment assessments</a:t>
            </a:r>
          </a:p>
          <a:p>
            <a:pPr lvl="1" eaLnBrk="1" hangingPunct="1">
              <a:buSzPct val="60000"/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Calibrate watershed models</a:t>
            </a:r>
          </a:p>
          <a:p>
            <a:pPr lvl="1" eaLnBrk="1" hangingPunct="1">
              <a:buSzPct val="60000"/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Quantify the impacts of significant pollutant sources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1"/>
                </a:solidFill>
              </a:rPr>
              <a:t>	</a:t>
            </a:r>
            <a:r>
              <a:rPr lang="en-US" b="1" dirty="0" smtClean="0">
                <a:solidFill>
                  <a:schemeClr val="bg1"/>
                </a:solidFill>
              </a:rPr>
              <a:t>Today’s presentation is a preliminary plan; to be refined via WVDEP field recon and stakeholder input</a:t>
            </a:r>
          </a:p>
          <a:p>
            <a:pPr lvl="1" eaLnBrk="1" hangingPunct="1"/>
            <a:endParaRPr lang="en-US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Pre-TMDL Monitoring Plan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828800"/>
            <a:ext cx="8077200" cy="4800600"/>
          </a:xfrm>
        </p:spPr>
        <p:txBody>
          <a:bodyPr/>
          <a:lstStyle/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Monitoring period = July 2013 – June 2014</a:t>
            </a:r>
          </a:p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Sampling frequency </a:t>
            </a:r>
          </a:p>
          <a:p>
            <a:pPr lvl="1" eaLnBrk="1" hangingPunct="1">
              <a:buSzPct val="75000"/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Water chemistry (monthly)</a:t>
            </a:r>
          </a:p>
          <a:p>
            <a:pPr lvl="1" eaLnBrk="1" hangingPunct="1">
              <a:buSzPct val="75000"/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Flow measurement (selected locations, monthly)</a:t>
            </a:r>
            <a:endParaRPr lang="en-US" dirty="0">
              <a:solidFill>
                <a:schemeClr val="bg1"/>
              </a:solidFill>
            </a:endParaRPr>
          </a:p>
          <a:p>
            <a:pPr lvl="1" eaLnBrk="1" hangingPunct="1">
              <a:buSzPct val="75000"/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Benthic macroinvertebrates (once in WVSCI Index period)</a:t>
            </a:r>
          </a:p>
          <a:p>
            <a:pPr lvl="1" eaLnBrk="1" hangingPunct="1">
              <a:buSzPct val="75000"/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 RBP habitat evaluations (once with benthic assessment)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Pre-TMDL Monitoring Plan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600200"/>
            <a:ext cx="81534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Detailed map on DEP webpage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Impairment/potential impairment sampling suites: 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Sed</a:t>
            </a:r>
            <a:r>
              <a:rPr lang="en-US" dirty="0" smtClean="0">
                <a:solidFill>
                  <a:schemeClr val="bg1"/>
                </a:solidFill>
              </a:rPr>
              <a:t>/Fecal/Nutrient –  Alkalinity, TSS</a:t>
            </a:r>
            <a:r>
              <a:rPr lang="en-US" dirty="0">
                <a:solidFill>
                  <a:schemeClr val="bg1"/>
                </a:solidFill>
              </a:rPr>
              <a:t>,</a:t>
            </a:r>
            <a:r>
              <a:rPr lang="en-US" dirty="0" smtClean="0">
                <a:solidFill>
                  <a:schemeClr val="bg1"/>
                </a:solidFill>
              </a:rPr>
              <a:t> T. &amp; Dis. Iron, fecal coliform; T. N, TKN, Nitrate, Nitrite, Ammonia,  </a:t>
            </a:r>
            <a:r>
              <a:rPr lang="en-US" dirty="0" err="1" smtClean="0">
                <a:solidFill>
                  <a:schemeClr val="bg1"/>
                </a:solidFill>
              </a:rPr>
              <a:t>Phos</a:t>
            </a:r>
            <a:r>
              <a:rPr lang="en-US" dirty="0" smtClean="0">
                <a:solidFill>
                  <a:schemeClr val="bg1"/>
                </a:solidFill>
              </a:rPr>
              <a:t>. (T., Dis,. &amp; Ortho), Mg, Ca.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Sed</a:t>
            </a:r>
            <a:r>
              <a:rPr lang="en-US" dirty="0" smtClean="0">
                <a:solidFill>
                  <a:schemeClr val="bg1"/>
                </a:solidFill>
              </a:rPr>
              <a:t>/Fecal/Nutrient/Bio – all the </a:t>
            </a:r>
            <a:r>
              <a:rPr lang="en-US" dirty="0">
                <a:solidFill>
                  <a:schemeClr val="bg1"/>
                </a:solidFill>
              </a:rPr>
              <a:t>above </a:t>
            </a:r>
            <a:r>
              <a:rPr lang="en-US" dirty="0" smtClean="0">
                <a:solidFill>
                  <a:schemeClr val="bg1"/>
                </a:solidFill>
              </a:rPr>
              <a:t>plus aquatic bug </a:t>
            </a:r>
            <a:r>
              <a:rPr lang="en-US" dirty="0">
                <a:solidFill>
                  <a:schemeClr val="bg1"/>
                </a:solidFill>
              </a:rPr>
              <a:t>collection for reevaluation of stream </a:t>
            </a:r>
            <a:r>
              <a:rPr lang="en-US" dirty="0" smtClean="0">
                <a:solidFill>
                  <a:schemeClr val="bg1"/>
                </a:solidFill>
              </a:rPr>
              <a:t>status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5 sites on 3 streams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GIS coverage available upon request</a:t>
            </a:r>
          </a:p>
        </p:txBody>
      </p:sp>
    </p:spTree>
    <p:extLst>
      <p:ext uri="{BB962C8B-B14F-4D97-AF65-F5344CB8AC3E}">
        <p14:creationId xmlns:p14="http://schemas.microsoft.com/office/powerpoint/2010/main" val="183509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1" t="11092" r="13004" b="10853"/>
          <a:stretch/>
        </p:blipFill>
        <p:spPr>
          <a:xfrm>
            <a:off x="1600200" y="0"/>
            <a:ext cx="6096000" cy="6857999"/>
          </a:xfrm>
        </p:spPr>
      </p:pic>
    </p:spTree>
    <p:extLst>
      <p:ext uri="{BB962C8B-B14F-4D97-AF65-F5344CB8AC3E}">
        <p14:creationId xmlns:p14="http://schemas.microsoft.com/office/powerpoint/2010/main" val="240911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5400" dirty="0" smtClean="0">
                <a:solidFill>
                  <a:schemeClr val="bg1"/>
                </a:solidFill>
              </a:rPr>
              <a:t>Source Tracking Efforts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Limits of POTW collection systems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Assessment of failing onsite systems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AFOs, Livestock counts, livestock stream access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Riparian zone condition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Unmapped road density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Qualitative assessment of sediment sources</a:t>
            </a:r>
          </a:p>
        </p:txBody>
      </p:sp>
    </p:spTree>
    <p:extLst>
      <p:ext uri="{BB962C8B-B14F-4D97-AF65-F5344CB8AC3E}">
        <p14:creationId xmlns:p14="http://schemas.microsoft.com/office/powerpoint/2010/main" val="92013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Stakeholder Input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General comments regarding plan’s adequacy in addressing goals</a:t>
            </a:r>
          </a:p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Does the plan provide for monitoring of particularly bad or good locations/tributaries that you know about?</a:t>
            </a:r>
          </a:p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Does the plan provide monitoring sufficient to characterize significant pollutant sources? </a:t>
            </a:r>
          </a:p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Do you have water quality data to contribute?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Future Input Opportunities</a:t>
            </a:r>
          </a:p>
        </p:txBody>
      </p:sp>
      <p:sp>
        <p:nvSpPr>
          <p:cNvPr id="31747" name="Text Box 8"/>
          <p:cNvSpPr txBox="1">
            <a:spLocks noChangeArrowheads="1"/>
          </p:cNvSpPr>
          <p:nvPr/>
        </p:nvSpPr>
        <p:spPr bwMode="auto">
          <a:xfrm>
            <a:off x="914400" y="4114800"/>
            <a:ext cx="7239000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sz="3200" dirty="0">
                <a:solidFill>
                  <a:schemeClr val="bg1"/>
                </a:solidFill>
              </a:rPr>
              <a:t>Public Meeting to present Draft TMDL and formal Public Notice/Public Comment </a:t>
            </a:r>
          </a:p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sz="3200" dirty="0">
                <a:solidFill>
                  <a:schemeClr val="bg1"/>
                </a:solidFill>
              </a:rPr>
              <a:t>– Spring </a:t>
            </a:r>
            <a:r>
              <a:rPr lang="en-US" sz="3200" dirty="0" smtClean="0">
                <a:solidFill>
                  <a:schemeClr val="bg1"/>
                </a:solidFill>
              </a:rPr>
              <a:t>2016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1748" name="Text Box 10"/>
          <p:cNvSpPr txBox="1">
            <a:spLocks noChangeArrowheads="1"/>
          </p:cNvSpPr>
          <p:nvPr/>
        </p:nvSpPr>
        <p:spPr bwMode="auto">
          <a:xfrm>
            <a:off x="838200" y="2201863"/>
            <a:ext cx="77724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sz="3200" dirty="0">
                <a:solidFill>
                  <a:schemeClr val="bg1"/>
                </a:solidFill>
              </a:rPr>
              <a:t>Public meeting to present </a:t>
            </a:r>
            <a:r>
              <a:rPr lang="en-US" sz="3200" dirty="0" smtClean="0">
                <a:solidFill>
                  <a:schemeClr val="bg1"/>
                </a:solidFill>
              </a:rPr>
              <a:t>TMDL status update </a:t>
            </a:r>
            <a:endParaRPr lang="en-US" sz="32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sz="3200" dirty="0">
                <a:solidFill>
                  <a:schemeClr val="bg1"/>
                </a:solidFill>
              </a:rPr>
              <a:t>– Summer </a:t>
            </a:r>
            <a:r>
              <a:rPr lang="en-US" sz="3200" dirty="0" smtClean="0">
                <a:solidFill>
                  <a:schemeClr val="bg1"/>
                </a:solidFill>
              </a:rPr>
              <a:t>2015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WVDEP Contact Information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815340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chemeClr val="bg1"/>
                </a:solidFill>
              </a:rPr>
              <a:t>Contact: Steve Young – </a:t>
            </a:r>
            <a:r>
              <a:rPr lang="en-US" dirty="0" smtClean="0">
                <a:solidFill>
                  <a:srgbClr val="9999FF"/>
                </a:solidFill>
              </a:rPr>
              <a:t>Stephen.A.Young@wv.gov</a:t>
            </a:r>
          </a:p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chemeClr val="bg1"/>
                </a:solidFill>
              </a:rPr>
              <a:t>Tele: (304) 926-0499  Ext 1042; </a:t>
            </a:r>
          </a:p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chemeClr val="bg1"/>
                </a:solidFill>
              </a:rPr>
              <a:t>FAX: (304) 926-0496</a:t>
            </a:r>
          </a:p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chemeClr val="bg1"/>
                </a:solidFill>
              </a:rPr>
              <a:t>601 57</a:t>
            </a:r>
            <a:r>
              <a:rPr lang="en-US" baseline="30000" dirty="0" smtClean="0">
                <a:solidFill>
                  <a:schemeClr val="bg1"/>
                </a:solidFill>
              </a:rPr>
              <a:t>th</a:t>
            </a:r>
            <a:r>
              <a:rPr lang="en-US" dirty="0" smtClean="0">
                <a:solidFill>
                  <a:schemeClr val="bg1"/>
                </a:solidFill>
              </a:rPr>
              <a:t> Street SE, Charleston WV 25304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Char char="Ø"/>
              <a:defRPr/>
            </a:pPr>
            <a:endParaRPr lang="en-US" sz="2800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hlinkClick r:id="rId2"/>
              </a:rPr>
              <a:t>www.dep.wv.gov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</a:p>
          <a:p>
            <a:pPr lvl="1" eaLnBrk="1" hangingPunct="1">
              <a:lnSpc>
                <a:spcPct val="90000"/>
              </a:lnSpc>
              <a:buSzPct val="60000"/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chemeClr val="bg1"/>
                </a:solidFill>
              </a:rPr>
              <a:t>Select Water and Waste Home</a:t>
            </a:r>
          </a:p>
          <a:p>
            <a:pPr lvl="1" eaLnBrk="1" hangingPunct="1">
              <a:lnSpc>
                <a:spcPct val="90000"/>
              </a:lnSpc>
              <a:buSzPct val="60000"/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chemeClr val="bg1"/>
                </a:solidFill>
              </a:rPr>
              <a:t>On left select Watershed Management, click on  “ Total Maximum Daily Load”</a:t>
            </a:r>
          </a:p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Char char="Ø"/>
              <a:defRPr/>
            </a:pPr>
            <a:endParaRPr lang="en-US" sz="2800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Char char="Ø"/>
              <a:defRPr/>
            </a:pPr>
            <a:endParaRPr lang="en-US" sz="28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536825"/>
            <a:ext cx="7772400" cy="32813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4800" smtClean="0">
                <a:solidFill>
                  <a:schemeClr val="bg1"/>
                </a:solidFill>
              </a:rPr>
              <a:t>Questions???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Previous Criteria Violations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924800" cy="41148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2007 - 4/15 samples violated fecal coliform criteria at </a:t>
            </a:r>
            <a:r>
              <a:rPr lang="en-US" dirty="0" err="1" smtClean="0">
                <a:solidFill>
                  <a:schemeClr val="bg1"/>
                </a:solidFill>
              </a:rPr>
              <a:t>milepoint</a:t>
            </a:r>
            <a:r>
              <a:rPr lang="en-US" dirty="0" smtClean="0">
                <a:solidFill>
                  <a:schemeClr val="bg1"/>
                </a:solidFill>
              </a:rPr>
              <a:t> 0.8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2009 - WVSCI score of 41.7 at </a:t>
            </a:r>
            <a:r>
              <a:rPr lang="en-US" dirty="0" err="1" smtClean="0">
                <a:solidFill>
                  <a:schemeClr val="bg1"/>
                </a:solidFill>
              </a:rPr>
              <a:t>milepoint</a:t>
            </a:r>
            <a:r>
              <a:rPr lang="en-US" dirty="0" smtClean="0">
                <a:solidFill>
                  <a:schemeClr val="bg1"/>
                </a:solidFill>
              </a:rPr>
              <a:t> 5.2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2003 - WVSCI score of 41.3 at </a:t>
            </a:r>
            <a:r>
              <a:rPr lang="en-US" dirty="0" err="1" smtClean="0">
                <a:solidFill>
                  <a:schemeClr val="bg1"/>
                </a:solidFill>
              </a:rPr>
              <a:t>milepoint</a:t>
            </a:r>
            <a:r>
              <a:rPr lang="en-US" dirty="0" smtClean="0">
                <a:solidFill>
                  <a:schemeClr val="bg1"/>
                </a:solidFill>
              </a:rPr>
              <a:t> 0.4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254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What’s a TMDL?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676400"/>
            <a:ext cx="7620000" cy="4876800"/>
          </a:xfrm>
        </p:spPr>
        <p:txBody>
          <a:bodyPr/>
          <a:lstStyle/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dirty="0" smtClean="0"/>
              <a:t>“</a:t>
            </a:r>
            <a:r>
              <a:rPr lang="en-US" dirty="0" smtClean="0">
                <a:solidFill>
                  <a:schemeClr val="bg1"/>
                </a:solidFill>
              </a:rPr>
              <a:t>Total Maximum Daily Load” – How much of a pollutant/s a stream can receive and remain healthy</a:t>
            </a:r>
          </a:p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TMDL development is required by Clean Water Act for all </a:t>
            </a:r>
            <a:r>
              <a:rPr lang="en-US" b="1" i="1" dirty="0" smtClean="0">
                <a:solidFill>
                  <a:schemeClr val="bg1"/>
                </a:solidFill>
              </a:rPr>
              <a:t>impaired</a:t>
            </a:r>
            <a:r>
              <a:rPr lang="en-US" dirty="0" smtClean="0">
                <a:solidFill>
                  <a:schemeClr val="bg1"/>
                </a:solidFill>
              </a:rPr>
              <a:t> streams </a:t>
            </a:r>
          </a:p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TMDL is a pollutant budget – prescribes reduction in pollutants that result in the restoration of an impaired stream </a:t>
            </a:r>
          </a:p>
          <a:p>
            <a:pPr eaLnBrk="1" hangingPunct="1">
              <a:buSzPct val="75000"/>
              <a:buFont typeface="Wingdings" pitchFamily="2" charset="2"/>
              <a:buChar char="Ø"/>
            </a:pPr>
            <a:endParaRPr lang="en-US" dirty="0" smtClean="0">
              <a:solidFill>
                <a:schemeClr val="bg1"/>
              </a:solidFill>
            </a:endParaRPr>
          </a:p>
          <a:p>
            <a:pPr eaLnBrk="1" hangingPunct="1">
              <a:buSzPct val="75000"/>
              <a:buFont typeface="Wingdings" pitchFamily="2" charset="2"/>
              <a:buChar char="Ø"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What’s an impaired stream?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Stream that doesn’t meet </a:t>
            </a:r>
            <a:r>
              <a:rPr lang="en-US" sz="2800" b="1" i="1" dirty="0" smtClean="0">
                <a:solidFill>
                  <a:schemeClr val="bg1"/>
                </a:solidFill>
              </a:rPr>
              <a:t>water quality standards</a:t>
            </a:r>
          </a:p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West Virginia Water Quality Standards are codified in 47 CSR 2 </a:t>
            </a:r>
          </a:p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Standards include </a:t>
            </a:r>
            <a:r>
              <a:rPr lang="en-US" sz="2800" b="1" i="1" dirty="0" smtClean="0">
                <a:solidFill>
                  <a:schemeClr val="bg1"/>
                </a:solidFill>
              </a:rPr>
              <a:t>designated uses</a:t>
            </a:r>
            <a:r>
              <a:rPr lang="en-US" sz="2800" dirty="0" smtClean="0">
                <a:solidFill>
                  <a:schemeClr val="bg1"/>
                </a:solidFill>
              </a:rPr>
              <a:t> for WV waters and </a:t>
            </a:r>
            <a:r>
              <a:rPr lang="en-US" sz="2800" b="1" i="1" dirty="0" smtClean="0">
                <a:solidFill>
                  <a:schemeClr val="bg1"/>
                </a:solidFill>
              </a:rPr>
              <a:t>water quality criteria</a:t>
            </a:r>
            <a:r>
              <a:rPr lang="en-US" sz="2800" dirty="0" smtClean="0">
                <a:solidFill>
                  <a:schemeClr val="bg1"/>
                </a:solidFill>
              </a:rPr>
              <a:t> to protect those uses</a:t>
            </a:r>
          </a:p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Criteria can be numeric or narrative</a:t>
            </a:r>
          </a:p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Impaired streams (streams that are not meeting criteria) are on the </a:t>
            </a:r>
            <a:r>
              <a:rPr lang="en-US" sz="2800" b="1" i="1" dirty="0" smtClean="0">
                <a:solidFill>
                  <a:schemeClr val="bg1"/>
                </a:solidFill>
              </a:rPr>
              <a:t>303(d) List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Numeric Criteria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752600"/>
            <a:ext cx="8382000" cy="4876800"/>
          </a:xfrm>
        </p:spPr>
        <p:txBody>
          <a:bodyPr/>
          <a:lstStyle/>
          <a:p>
            <a:pPr eaLnBrk="1" hangingPunct="1">
              <a:buSzPct val="85000"/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Human Health Protection</a:t>
            </a:r>
          </a:p>
          <a:p>
            <a:pPr lvl="1" eaLnBrk="1" hangingPunct="1">
              <a:buSzPct val="85000"/>
              <a:buFont typeface="Wingdings" pitchFamily="2" charset="2"/>
              <a:buChar char="Ø"/>
            </a:pPr>
            <a:r>
              <a:rPr lang="en-US" sz="3200" dirty="0" smtClean="0">
                <a:solidFill>
                  <a:schemeClr val="bg1"/>
                </a:solidFill>
              </a:rPr>
              <a:t>Fecal Coliform bacteria (Water Contact)</a:t>
            </a:r>
          </a:p>
          <a:p>
            <a:pPr lvl="2" eaLnBrk="1" hangingPunct="1">
              <a:buSzPct val="85000"/>
              <a:buFont typeface="Wingdings" pitchFamily="2" charset="2"/>
              <a:buChar char="Ø"/>
            </a:pPr>
            <a:r>
              <a:rPr lang="en-US" sz="3200" dirty="0" smtClean="0">
                <a:solidFill>
                  <a:schemeClr val="bg1"/>
                </a:solidFill>
              </a:rPr>
              <a:t>200 counts/100ml as a monthly 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smtClean="0">
                <a:solidFill>
                  <a:schemeClr val="bg1"/>
                </a:solidFill>
              </a:rPr>
              <a:t>  geometric mean</a:t>
            </a:r>
          </a:p>
          <a:p>
            <a:pPr lvl="2" eaLnBrk="1" hangingPunct="1">
              <a:buSzPct val="85000"/>
              <a:buFont typeface="Wingdings" pitchFamily="2" charset="2"/>
              <a:buChar char="Ø"/>
            </a:pPr>
            <a:r>
              <a:rPr lang="en-US" sz="3200" dirty="0" smtClean="0">
                <a:solidFill>
                  <a:schemeClr val="bg1"/>
                </a:solidFill>
              </a:rPr>
              <a:t>no more than 10% of samples in a month exceed 400 counts/100ml</a:t>
            </a:r>
          </a:p>
          <a:p>
            <a:pPr marL="914400" lvl="2" indent="0" eaLnBrk="1" hangingPunct="1">
              <a:buSzPct val="85000"/>
              <a:buNone/>
            </a:pPr>
            <a:r>
              <a:rPr lang="en-US" sz="2800" dirty="0">
                <a:solidFill>
                  <a:schemeClr val="bg1"/>
                </a:solidFill>
              </a:rPr>
              <a:t>2007 - 4/15 samples violated fecal coliform criteria at </a:t>
            </a:r>
            <a:r>
              <a:rPr lang="en-US" sz="2800" dirty="0" err="1">
                <a:solidFill>
                  <a:schemeClr val="bg1"/>
                </a:solidFill>
              </a:rPr>
              <a:t>milepoint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0.8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3820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Narrative Criteria</a:t>
            </a:r>
          </a:p>
        </p:txBody>
      </p:sp>
      <p:sp>
        <p:nvSpPr>
          <p:cNvPr id="717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Biological Impairment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Conditions Not Allowable in State Waters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(47 CSR 2-3.2i)  “.....no significant adverse impact to the chemical, physical, hydrologic or biological components of aquatic ecosystems shall be allowed.”</a:t>
            </a:r>
          </a:p>
        </p:txBody>
      </p:sp>
      <p:pic>
        <p:nvPicPr>
          <p:cNvPr id="7172" name="Picture 1028" descr="heptageniidae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5334000"/>
            <a:ext cx="1371600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1029" descr="Helgrammite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0" y="5486400"/>
            <a:ext cx="1752600" cy="105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1030" descr="pteronarcida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53200" y="5410200"/>
            <a:ext cx="1981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458200" cy="1143000"/>
          </a:xfrm>
        </p:spPr>
        <p:txBody>
          <a:bodyPr/>
          <a:lstStyle/>
          <a:p>
            <a:pPr eaLnBrk="1" hangingPunct="1"/>
            <a:r>
              <a:rPr lang="en-US" sz="4200" dirty="0" smtClean="0">
                <a:solidFill>
                  <a:schemeClr val="bg1"/>
                </a:solidFill>
              </a:rPr>
              <a:t>Previous 47 CSR 2 - 3.2.i  Assessment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95400"/>
            <a:ext cx="8382000" cy="4876800"/>
          </a:xfrm>
        </p:spPr>
        <p:txBody>
          <a:bodyPr/>
          <a:lstStyle/>
          <a:p>
            <a:pPr marL="342900" lvl="1" indent="-342900" eaLnBrk="1" hangingPunct="1">
              <a:lnSpc>
                <a:spcPct val="90000"/>
              </a:lnSpc>
              <a:buSzPct val="75000"/>
              <a:buFont typeface="Wingdings" pitchFamily="2" charset="2"/>
              <a:buChar char="Ø"/>
            </a:pPr>
            <a:r>
              <a:rPr lang="en-US" dirty="0">
                <a:solidFill>
                  <a:schemeClr val="bg1"/>
                </a:solidFill>
              </a:rPr>
              <a:t>Based on Benthic </a:t>
            </a:r>
            <a:r>
              <a:rPr lang="en-US" smtClean="0">
                <a:solidFill>
                  <a:schemeClr val="bg1"/>
                </a:solidFill>
              </a:rPr>
              <a:t>Macroinvertebrates</a:t>
            </a:r>
          </a:p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West Virginia Stream Condition Index (WVSCI)</a:t>
            </a:r>
          </a:p>
          <a:p>
            <a:pPr lvl="1" eaLnBrk="1" hangingPunct="1">
              <a:lnSpc>
                <a:spcPct val="90000"/>
              </a:lnSpc>
              <a:buSzPct val="60000"/>
              <a:buFont typeface="Wingdings" pitchFamily="2" charset="2"/>
              <a:buChar char="Ø"/>
            </a:pPr>
            <a:r>
              <a:rPr lang="en-US" sz="2700" dirty="0" smtClean="0">
                <a:solidFill>
                  <a:schemeClr val="bg1"/>
                </a:solidFill>
              </a:rPr>
              <a:t>Standardized method for assessing benthic </a:t>
            </a:r>
            <a:r>
              <a:rPr lang="en-US" sz="2700" dirty="0" err="1" smtClean="0">
                <a:solidFill>
                  <a:schemeClr val="bg1"/>
                </a:solidFill>
              </a:rPr>
              <a:t>macroinvertebrates</a:t>
            </a:r>
            <a:r>
              <a:rPr lang="en-US" sz="2700" dirty="0" smtClean="0">
                <a:solidFill>
                  <a:schemeClr val="bg1"/>
                </a:solidFill>
              </a:rPr>
              <a:t> (aquatic bugs)</a:t>
            </a:r>
          </a:p>
          <a:p>
            <a:pPr lvl="1" eaLnBrk="1" hangingPunct="1">
              <a:lnSpc>
                <a:spcPct val="90000"/>
              </a:lnSpc>
              <a:buSzPct val="60000"/>
              <a:buFont typeface="Wingdings" pitchFamily="2" charset="2"/>
              <a:buChar char="Ø"/>
            </a:pPr>
            <a:r>
              <a:rPr lang="en-US" sz="2700" dirty="0" smtClean="0">
                <a:solidFill>
                  <a:schemeClr val="bg1"/>
                </a:solidFill>
              </a:rPr>
              <a:t>WVSCI stream scores normalized to 0 - 100 range</a:t>
            </a:r>
          </a:p>
          <a:p>
            <a:pPr lvl="1" eaLnBrk="1" hangingPunct="1">
              <a:lnSpc>
                <a:spcPct val="90000"/>
              </a:lnSpc>
              <a:buSzPct val="60000"/>
              <a:buFont typeface="Wingdings" pitchFamily="2" charset="2"/>
              <a:buChar char="Ø"/>
            </a:pPr>
            <a:r>
              <a:rPr lang="en-US" sz="2700" dirty="0" smtClean="0">
                <a:solidFill>
                  <a:schemeClr val="bg1"/>
                </a:solidFill>
              </a:rPr>
              <a:t>Streams scoring less than the 60.6 threshold value labeled as “impaired” and placed on the 303(d) list</a:t>
            </a:r>
          </a:p>
          <a:p>
            <a:pPr lvl="1" eaLnBrk="1" hangingPunct="1">
              <a:lnSpc>
                <a:spcPct val="90000"/>
              </a:lnSpc>
              <a:buSzPct val="60000"/>
              <a:buFont typeface="Wingdings" pitchFamily="2" charset="2"/>
              <a:buChar char="Ø"/>
            </a:pPr>
            <a:r>
              <a:rPr lang="en-US" sz="2700" dirty="0" smtClean="0">
                <a:solidFill>
                  <a:schemeClr val="bg1"/>
                </a:solidFill>
              </a:rPr>
              <a:t>Streams listed as impaired slated for TMDLs</a:t>
            </a:r>
          </a:p>
          <a:p>
            <a:pPr lvl="1" eaLnBrk="1" hangingPunct="1">
              <a:lnSpc>
                <a:spcPct val="90000"/>
              </a:lnSpc>
              <a:buSzPct val="60000"/>
              <a:buFont typeface="Wingdings" pitchFamily="2" charset="2"/>
              <a:buChar char="Ø"/>
            </a:pPr>
            <a:r>
              <a:rPr lang="en-US" sz="2700" dirty="0" smtClean="0">
                <a:solidFill>
                  <a:schemeClr val="bg1"/>
                </a:solidFill>
              </a:rPr>
              <a:t> “Biologically Impaired” streams evaluated for source/s of impairment during the TMDL development process (Stressor Identification Process)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2012 Legislative Changes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8305800" cy="51816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Senate Bill 562 passed by 2012 the West Virginia Legislature amended the WV Water Pollution Control Act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Requires “evaluation of the holistic health of the aquatic ecosystem”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Requires DEP to develop and secure legislative approval of new rules to interpret  47 CSR 2-3.2.i</a:t>
            </a:r>
          </a:p>
          <a:p>
            <a:pPr>
              <a:buFont typeface="Wingdings" pitchFamily="2" charset="2"/>
              <a:buChar char="Ø"/>
            </a:pPr>
            <a:r>
              <a:rPr lang="en-US" dirty="0">
                <a:solidFill>
                  <a:srgbClr val="DDDDDD"/>
                </a:solidFill>
              </a:rPr>
              <a:t>http://www.legis.state.wv.us/wvcode/ChapterEntire.cfm?chap=22&amp;art=11</a:t>
            </a:r>
            <a:endParaRPr lang="en-US" dirty="0" smtClean="0">
              <a:solidFill>
                <a:srgbClr val="DDDDD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62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990600"/>
          </a:xfrm>
        </p:spPr>
        <p:txBody>
          <a:bodyPr/>
          <a:lstStyle/>
          <a:p>
            <a:r>
              <a:rPr lang="en-US" sz="4000" dirty="0" smtClean="0"/>
              <a:t>Biological Impairment Path Forward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90600"/>
            <a:ext cx="8153400" cy="57150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800" dirty="0">
                <a:solidFill>
                  <a:srgbClr val="FFFFFF"/>
                </a:solidFill>
              </a:rPr>
              <a:t>DEP </a:t>
            </a:r>
            <a:r>
              <a:rPr lang="en-US" sz="2800" dirty="0" smtClean="0">
                <a:solidFill>
                  <a:srgbClr val="FFFFFF"/>
                </a:solidFill>
              </a:rPr>
              <a:t>currently </a:t>
            </a:r>
            <a:r>
              <a:rPr lang="en-US" sz="2800" dirty="0">
                <a:solidFill>
                  <a:srgbClr val="FFFFFF"/>
                </a:solidFill>
              </a:rPr>
              <a:t>working to develop a methodology which meets the legislative requirements set forth in </a:t>
            </a:r>
            <a:r>
              <a:rPr lang="en-US" sz="2800" dirty="0" smtClean="0">
                <a:solidFill>
                  <a:srgbClr val="FFFFFF"/>
                </a:solidFill>
              </a:rPr>
              <a:t>SB562; considering incorporating fish assessments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>
                <a:solidFill>
                  <a:srgbClr val="FFFFFF"/>
                </a:solidFill>
              </a:rPr>
              <a:t>WV Draft 2012 303(d) List contained no new bio listings 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FFFFFF"/>
                </a:solidFill>
              </a:rPr>
              <a:t>No new </a:t>
            </a:r>
            <a:r>
              <a:rPr lang="en-US" sz="2800" dirty="0" smtClean="0">
                <a:solidFill>
                  <a:schemeClr val="bg1"/>
                </a:solidFill>
              </a:rPr>
              <a:t>WV developed </a:t>
            </a:r>
            <a:r>
              <a:rPr lang="en-US" sz="2800" dirty="0" smtClean="0">
                <a:solidFill>
                  <a:srgbClr val="FFFFFF"/>
                </a:solidFill>
              </a:rPr>
              <a:t>TMDLs until new methodology effective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FFFFFF"/>
                </a:solidFill>
              </a:rPr>
              <a:t>Will continue benthic monitoring in interim</a:t>
            </a:r>
          </a:p>
          <a:p>
            <a:pPr lvl="1">
              <a:buFont typeface="Wingdings" pitchFamily="2" charset="2"/>
              <a:buChar char="Ø"/>
            </a:pPr>
            <a:r>
              <a:rPr lang="en-US" sz="2300" dirty="0" smtClean="0">
                <a:solidFill>
                  <a:srgbClr val="FFFFFF"/>
                </a:solidFill>
              </a:rPr>
              <a:t>Likely to remain a component of new method</a:t>
            </a:r>
          </a:p>
          <a:p>
            <a:pPr lvl="1">
              <a:buFont typeface="Wingdings" pitchFamily="2" charset="2"/>
              <a:buChar char="Ø"/>
            </a:pPr>
            <a:r>
              <a:rPr lang="en-US" sz="2300" dirty="0" smtClean="0">
                <a:solidFill>
                  <a:srgbClr val="FFFFFF"/>
                </a:solidFill>
              </a:rPr>
              <a:t>May be able to address existing 303(d) listings if stream no longer impaired per WVSCI or if WVSCI stressors can be resolved by attainment of numeric criterion</a:t>
            </a:r>
            <a:endParaRPr lang="en-US" sz="23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72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CCECFF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CCECFF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0000FF"/>
        </a:lt1>
        <a:dk2>
          <a:srgbClr val="FFFF00"/>
        </a:dk2>
        <a:lt2>
          <a:srgbClr val="0000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000000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8C1A1036FA12E479B0E75EDF6AABCFE" ma:contentTypeVersion="6" ma:contentTypeDescription="Create a new document." ma:contentTypeScope="" ma:versionID="2133dc1f8898778635ae912ae84c81eb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ff328a1cd662c37536c074f55b1464a7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5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843866FC-801C-4119-90D8-2EC6F77E36F6}"/>
</file>

<file path=customXml/itemProps2.xml><?xml version="1.0" encoding="utf-8"?>
<ds:datastoreItem xmlns:ds="http://schemas.openxmlformats.org/officeDocument/2006/customXml" ds:itemID="{33AC0F3E-9C1F-4B85-B3E5-255628D5BD31}"/>
</file>

<file path=customXml/itemProps3.xml><?xml version="1.0" encoding="utf-8"?>
<ds:datastoreItem xmlns:ds="http://schemas.openxmlformats.org/officeDocument/2006/customXml" ds:itemID="{9B32E738-BC0E-4036-AA03-A15EE0ABCCD0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9417</TotalTime>
  <Words>1184</Words>
  <Application>Microsoft Office PowerPoint</Application>
  <PresentationFormat>On-screen Show (4:3)</PresentationFormat>
  <Paragraphs>181</Paragraphs>
  <Slides>29</Slides>
  <Notes>9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1_Default Design</vt:lpstr>
      <vt:lpstr>PowerPoint Presentation</vt:lpstr>
      <vt:lpstr>Agenda</vt:lpstr>
      <vt:lpstr>What’s a TMDL?</vt:lpstr>
      <vt:lpstr>What’s an impaired stream?</vt:lpstr>
      <vt:lpstr>Numeric Criteria</vt:lpstr>
      <vt:lpstr>Narrative Criteria</vt:lpstr>
      <vt:lpstr>Previous 47 CSR 2 - 3.2.i  Assessment</vt:lpstr>
      <vt:lpstr>2012 Legislative Changes</vt:lpstr>
      <vt:lpstr>Biological Impairment Path Forward</vt:lpstr>
      <vt:lpstr>West Virginia TMDL History</vt:lpstr>
      <vt:lpstr>WVDEP TMDL Process</vt:lpstr>
      <vt:lpstr>Process Highlights</vt:lpstr>
      <vt:lpstr>TMDL Stream Selection Process</vt:lpstr>
      <vt:lpstr>TMDL Development Stream Selection Process</vt:lpstr>
      <vt:lpstr>TMDL Development Stream  Selection Process</vt:lpstr>
      <vt:lpstr>PowerPoint Presentation</vt:lpstr>
      <vt:lpstr>HG C3 TMDL Timeline</vt:lpstr>
      <vt:lpstr>HG C3 TMDL Timeline</vt:lpstr>
      <vt:lpstr>HG C3 TMDL Timeline</vt:lpstr>
      <vt:lpstr>Pre-TMDL Monitoring Plan</vt:lpstr>
      <vt:lpstr>Pre-TMDL Monitoring Plan</vt:lpstr>
      <vt:lpstr>Pre-TMDL Monitoring Plan</vt:lpstr>
      <vt:lpstr>PowerPoint Presentation</vt:lpstr>
      <vt:lpstr>Source Tracking Efforts</vt:lpstr>
      <vt:lpstr>Stakeholder Input</vt:lpstr>
      <vt:lpstr>Future Input Opportunities</vt:lpstr>
      <vt:lpstr>WVDEP Contact Information</vt:lpstr>
      <vt:lpstr>PowerPoint Presentation</vt:lpstr>
      <vt:lpstr>Previous Criteria Violations</vt:lpstr>
    </vt:vector>
  </TitlesOfParts>
  <Company>WVDEP OWR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Impaired waters in Potomac Direct Drains</dc:title>
  <dc:creator>d_monta</dc:creator>
  <cp:lastModifiedBy>Young, Stephen A</cp:lastModifiedBy>
  <cp:revision>340</cp:revision>
  <dcterms:created xsi:type="dcterms:W3CDTF">2003-03-27T20:54:43Z</dcterms:created>
  <dcterms:modified xsi:type="dcterms:W3CDTF">2013-05-08T14:47:27Z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0x01010018C1A1036FA12E479B0E75EDF6AABCFE</vt:lpwstr>
  </property>
</Properties>
</file>