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07" r:id="rId2"/>
    <p:sldId id="291" r:id="rId3"/>
    <p:sldId id="272" r:id="rId4"/>
    <p:sldId id="273" r:id="rId5"/>
    <p:sldId id="309" r:id="rId6"/>
    <p:sldId id="322" r:id="rId7"/>
    <p:sldId id="312" r:id="rId8"/>
    <p:sldId id="326" r:id="rId9"/>
    <p:sldId id="329" r:id="rId10"/>
    <p:sldId id="293" r:id="rId11"/>
    <p:sldId id="298" r:id="rId12"/>
    <p:sldId id="308" r:id="rId13"/>
    <p:sldId id="258" r:id="rId14"/>
    <p:sldId id="260" r:id="rId15"/>
    <p:sldId id="278" r:id="rId16"/>
    <p:sldId id="320" r:id="rId17"/>
    <p:sldId id="257" r:id="rId18"/>
    <p:sldId id="261" r:id="rId19"/>
    <p:sldId id="313" r:id="rId20"/>
    <p:sldId id="300" r:id="rId21"/>
    <p:sldId id="302" r:id="rId22"/>
    <p:sldId id="256" r:id="rId23"/>
    <p:sldId id="334" r:id="rId24"/>
    <p:sldId id="319" r:id="rId25"/>
    <p:sldId id="304" r:id="rId26"/>
    <p:sldId id="306" r:id="rId27"/>
    <p:sldId id="305" r:id="rId28"/>
    <p:sldId id="310" r:id="rId29"/>
    <p:sldId id="335" r:id="rId3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FF"/>
    <a:srgbClr val="FF3300"/>
    <a:srgbClr val="DDDDDD"/>
    <a:srgbClr val="9999FF"/>
    <a:srgbClr val="FFFFFF"/>
    <a:srgbClr val="6699FF"/>
    <a:srgbClr val="0033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4020" autoAdjust="0"/>
  </p:normalViewPr>
  <p:slideViewPr>
    <p:cSldViewPr>
      <p:cViewPr>
        <p:scale>
          <a:sx n="110" d="100"/>
          <a:sy n="110" d="100"/>
        </p:scale>
        <p:origin x="466" y="16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If asked about monthly chemistry parameters answer that it varies with the prescribed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sampling suites (</a:t>
            </a:r>
            <a:r>
              <a:rPr lang="en-US" dirty="0" err="1" smtClean="0">
                <a:solidFill>
                  <a:srgbClr val="FF0000"/>
                </a:solidFill>
              </a:rPr>
              <a:t>whitman’s</a:t>
            </a:r>
            <a:r>
              <a:rPr lang="en-US" dirty="0" smtClean="0">
                <a:solidFill>
                  <a:srgbClr val="FF0000"/>
                </a:solidFill>
              </a:rPr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baseline="0" dirty="0" smtClean="0">
                <a:solidFill>
                  <a:srgbClr val="FF0000"/>
                </a:solidFill>
              </a:rPr>
              <a:t> asked why do TDS ions – answers are 1) document current conditions and 2)use in stressor ID for </a:t>
            </a:r>
            <a:r>
              <a:rPr lang="en-US" baseline="0" dirty="0" err="1" smtClean="0">
                <a:solidFill>
                  <a:srgbClr val="FF0000"/>
                </a:solidFill>
              </a:rPr>
              <a:t>benthics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or</a:t>
            </a:r>
            <a:r>
              <a:rPr lang="en-US" baseline="0" dirty="0" smtClean="0"/>
              <a:t> add slide as to what parameters constitute “</a:t>
            </a:r>
            <a:r>
              <a:rPr lang="en-US" baseline="0" dirty="0" err="1" smtClean="0"/>
              <a:t>sed</a:t>
            </a:r>
            <a:r>
              <a:rPr lang="en-US" baseline="0" dirty="0" smtClean="0"/>
              <a:t>” and “nutrients”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7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“failing onsite systems”</a:t>
            </a:r>
          </a:p>
          <a:p>
            <a:r>
              <a:rPr lang="en-US" dirty="0" smtClean="0"/>
              <a:t>Add in second bullet “livestock stream access”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3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“bad or good streams” with “bad or good locations/tributaries”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2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3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 – Meadow River,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ws</a:t>
            </a:r>
            <a:r>
              <a:rPr lang="en-US" baseline="0" dirty="0" smtClean="0"/>
              <a:t> run and Rocky Marsh </a:t>
            </a:r>
          </a:p>
          <a:p>
            <a:r>
              <a:rPr lang="en-US" baseline="0" dirty="0" smtClean="0"/>
              <a:t>Lose third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2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ep.wv.gov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.state.wv.us/wvcode/ChapterEntire.cfm?chap=22&amp;art=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epkcfs01\data\WATER RESOURCES\WAB\PHOTOS\Coded Photos\10000\100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" r="23031"/>
          <a:stretch/>
        </p:blipFill>
        <p:spPr bwMode="auto">
          <a:xfrm>
            <a:off x="0" y="1"/>
            <a:ext cx="9144000" cy="68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45147" y="4689475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3500" y="381000"/>
            <a:ext cx="91608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3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Spring Run Watershed</a:t>
            </a:r>
            <a:endParaRPr lang="en-US" sz="3600" cap="small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25712" y="1676400"/>
            <a:ext cx="91434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7, 2013</a:t>
            </a:r>
            <a:endParaRPr lang="en-US" sz="1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90912" y="2133600"/>
            <a:ext cx="915247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WV DEP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Allocation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Finalization including required EPA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C3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Gauley, Lower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Middle Ohio North, Middle Ohio South, Potomac Direct Drains, Tug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C3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3733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proposed TMDL development in Meadow River, Warm Spring Run and </a:t>
            </a:r>
            <a:r>
              <a:rPr lang="en-US" dirty="0" err="1" smtClean="0">
                <a:solidFill>
                  <a:schemeClr val="bg1"/>
                </a:solidFill>
              </a:rPr>
              <a:t>Rockymarsh</a:t>
            </a:r>
            <a:r>
              <a:rPr lang="en-US" dirty="0" smtClean="0">
                <a:solidFill>
                  <a:schemeClr val="bg1"/>
                </a:solidFill>
              </a:rPr>
              <a:t> Run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advertised proposal and provided opportunity for comment (March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thru    April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- No Comments received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TMDLs will be developed for any new impairments </a:t>
            </a:r>
            <a:r>
              <a:rPr lang="en-US" dirty="0" smtClean="0">
                <a:solidFill>
                  <a:schemeClr val="bg1"/>
                </a:solidFill>
              </a:rPr>
              <a:t>identified </a:t>
            </a:r>
            <a:r>
              <a:rPr lang="en-US" dirty="0">
                <a:solidFill>
                  <a:schemeClr val="bg1"/>
                </a:solidFill>
              </a:rPr>
              <a:t>in pre-TMDL </a:t>
            </a:r>
            <a:r>
              <a:rPr lang="en-US" dirty="0" smtClean="0">
                <a:solidFill>
                  <a:schemeClr val="bg1"/>
                </a:solidFill>
              </a:rPr>
              <a:t>monitoring (Fe), (possible </a:t>
            </a:r>
            <a:r>
              <a:rPr lang="en-US" dirty="0">
                <a:solidFill>
                  <a:schemeClr val="bg1"/>
                </a:solidFill>
              </a:rPr>
              <a:t>exception of Bio Impairment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16243" r="13422" b="6287"/>
          <a:stretch/>
        </p:blipFill>
        <p:spPr bwMode="auto">
          <a:xfrm>
            <a:off x="10885" y="17813"/>
            <a:ext cx="9117281" cy="690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9742" y="5943600"/>
            <a:ext cx="8899566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</a:t>
            </a:r>
            <a:r>
              <a:rPr lang="en-US" sz="4800" dirty="0">
                <a:solidFill>
                  <a:schemeClr val="bg1"/>
                </a:solidFill>
              </a:rPr>
              <a:t>C</a:t>
            </a:r>
            <a:r>
              <a:rPr lang="en-US" sz="4800" dirty="0" smtClean="0">
                <a:solidFill>
                  <a:schemeClr val="bg1"/>
                </a:solidFill>
              </a:rPr>
              <a:t>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3/13 – 4/13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3/13 - 5/13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5/13– 6/13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7/13 – 6/14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C3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10/14 – 6/15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7/15 - 9/15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4/16 – 6/16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C3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7/17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1/18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2013 – June 2014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locations,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RBP habitat evaluations (once with benthic assessment)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Detailed map on DEP webpage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Impairment/potential impairment sampling suites: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/Fecal/Nutrient –  Alkalinity, TSS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T. &amp; Dis. Iron, fecal coliform; T. N, TKN, Nitrate, Nitrite, Ammonia,  </a:t>
            </a:r>
            <a:r>
              <a:rPr lang="en-US" dirty="0" err="1" smtClean="0">
                <a:solidFill>
                  <a:schemeClr val="bg1"/>
                </a:solidFill>
              </a:rPr>
              <a:t>Phos</a:t>
            </a:r>
            <a:r>
              <a:rPr lang="en-US" dirty="0" smtClean="0">
                <a:solidFill>
                  <a:schemeClr val="bg1"/>
                </a:solidFill>
              </a:rPr>
              <a:t>. (T., Dis,. &amp; Ortho), Mg, Ca.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/Fecal/Nutrient/Bio – all the </a:t>
            </a:r>
            <a:r>
              <a:rPr lang="en-US" dirty="0">
                <a:solidFill>
                  <a:schemeClr val="bg1"/>
                </a:solidFill>
              </a:rPr>
              <a:t>above </a:t>
            </a:r>
            <a:r>
              <a:rPr lang="en-US" dirty="0" smtClean="0">
                <a:solidFill>
                  <a:schemeClr val="bg1"/>
                </a:solidFill>
              </a:rPr>
              <a:t>plus aquatic bug </a:t>
            </a:r>
            <a:r>
              <a:rPr lang="en-US" dirty="0">
                <a:solidFill>
                  <a:schemeClr val="bg1"/>
                </a:solidFill>
              </a:rPr>
              <a:t>collection for reevaluation of stream </a:t>
            </a:r>
            <a:r>
              <a:rPr lang="en-US" dirty="0" smtClean="0">
                <a:solidFill>
                  <a:schemeClr val="bg1"/>
                </a:solidFill>
              </a:rPr>
              <a:t>status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10 sites on 4 streams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GIS coverage available upon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8682" r="11523" b="7941"/>
          <a:stretch/>
        </p:blipFill>
        <p:spPr>
          <a:xfrm>
            <a:off x="1676400" y="0"/>
            <a:ext cx="5791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 (Quarries)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locations/tributaries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2016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www.dep.wv.gov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Previous Criteria Violations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2007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6/10 fecal coliform violations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0.7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4/8 fecal coliform violations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4.9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2009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1/5 fecal coliform violations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4.9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2007-2012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5/15 fecal coliform violations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5.8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2007-2009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6/12 fecal coliform violations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8.2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WVSCI score of 41.7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5.2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2003 - WVSCI score of 41.3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0.4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82000" cy="48768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Human Health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200 counts/100ml as a monthly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Warm Spring Run violation rate - 22 of 50 (44%) between August 2007 &amp; April 2012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48640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410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41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7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7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2012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Senate Bill 562 passed by 2012 the West Virginia Legislature amended the WV Water Pollution Control Act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Section 22-11-7b : </a:t>
            </a:r>
            <a:r>
              <a:rPr lang="en-US" sz="2800" dirty="0">
                <a:solidFill>
                  <a:srgbClr val="0066FF"/>
                </a:solidFill>
                <a:hlinkClick r:id="rId3"/>
              </a:rPr>
              <a:t>http://www.legis.state.wv.us/wvcode/ChapterEntire.cfm?chap=22&amp;art=11</a:t>
            </a:r>
            <a:endParaRPr lang="en-US" sz="28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Biological Impairment Path Forward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153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</a:t>
            </a:r>
            <a:r>
              <a:rPr lang="en-US" sz="2800" dirty="0" smtClean="0">
                <a:solidFill>
                  <a:srgbClr val="FFFFFF"/>
                </a:solidFill>
              </a:rPr>
              <a:t>currently </a:t>
            </a:r>
            <a:r>
              <a:rPr lang="en-US" sz="2800" dirty="0">
                <a:solidFill>
                  <a:srgbClr val="FFFFFF"/>
                </a:solidFill>
              </a:rPr>
              <a:t>working to develop a methodology which meets the legislative requirements set forth in </a:t>
            </a:r>
            <a:r>
              <a:rPr lang="en-US" sz="2800" dirty="0" smtClean="0">
                <a:solidFill>
                  <a:srgbClr val="FFFFFF"/>
                </a:solidFill>
              </a:rPr>
              <a:t>SB562; considering incorporating fish assessments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Draft 2012 303(d) List contained no new bio listings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No new </a:t>
            </a:r>
            <a:r>
              <a:rPr lang="en-US" sz="2800" dirty="0" smtClean="0">
                <a:solidFill>
                  <a:schemeClr val="bg1"/>
                </a:solidFill>
              </a:rPr>
              <a:t>WV developed </a:t>
            </a:r>
            <a:r>
              <a:rPr lang="en-US" sz="2800" dirty="0" smtClean="0">
                <a:solidFill>
                  <a:srgbClr val="FFFFFF"/>
                </a:solidFill>
              </a:rPr>
              <a:t>TMDLs until new methodology effective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A1036FA12E479B0E75EDF6AABCFE" ma:contentTypeVersion="6" ma:contentTypeDescription="Create a new document." ma:contentTypeScope="" ma:versionID="2133dc1f8898778635ae912ae84c81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BD70B3-B55D-4612-93CB-139152F83454}"/>
</file>

<file path=customXml/itemProps2.xml><?xml version="1.0" encoding="utf-8"?>
<ds:datastoreItem xmlns:ds="http://schemas.openxmlformats.org/officeDocument/2006/customXml" ds:itemID="{71580D91-DC82-45DD-9100-FD1113D668CD}"/>
</file>

<file path=customXml/itemProps3.xml><?xml version="1.0" encoding="utf-8"?>
<ds:datastoreItem xmlns:ds="http://schemas.openxmlformats.org/officeDocument/2006/customXml" ds:itemID="{69B0DB33-FACD-44A4-90D9-3AC9D19FB1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10292</TotalTime>
  <Words>1271</Words>
  <Application>Microsoft Office PowerPoint</Application>
  <PresentationFormat>On-screen Show (4:3)</PresentationFormat>
  <Paragraphs>203</Paragraphs>
  <Slides>29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Narrative Criteria</vt:lpstr>
      <vt:lpstr>Previous 47 CSR 2 - 3.2.i  Assessment</vt:lpstr>
      <vt:lpstr>2012 Legislative Changes</vt:lpstr>
      <vt:lpstr>Biological Impairment Path Forward</vt:lpstr>
      <vt:lpstr>West Virginia TMDL History</vt:lpstr>
      <vt:lpstr>WVDEP TMDL Process</vt:lpstr>
      <vt:lpstr>Process Highlights</vt:lpstr>
      <vt:lpstr>TMDL Stream Selection Process</vt:lpstr>
      <vt:lpstr>TMDL Development Stream Selection Process</vt:lpstr>
      <vt:lpstr>TMDL Development Stream  Selection Process</vt:lpstr>
      <vt:lpstr>PowerPoint Presentation</vt:lpstr>
      <vt:lpstr>HG C3 TMDL Timeline</vt:lpstr>
      <vt:lpstr>HG C3 TMDL Timeline</vt:lpstr>
      <vt:lpstr>HG C3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  <vt:lpstr>Previous Criteria Violations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Young, Stephen A</cp:lastModifiedBy>
  <cp:revision>363</cp:revision>
  <dcterms:created xsi:type="dcterms:W3CDTF">2003-03-27T20:54:43Z</dcterms:created>
  <dcterms:modified xsi:type="dcterms:W3CDTF">2013-05-08T14:48:36Z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0x01010018C1A1036FA12E479B0E75EDF6AABCFE</vt:lpwstr>
  </property>
</Properties>
</file>