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1"/>
  </p:notesMasterIdLst>
  <p:sldIdLst>
    <p:sldId id="322" r:id="rId2"/>
    <p:sldId id="324" r:id="rId3"/>
    <p:sldId id="325" r:id="rId4"/>
    <p:sldId id="256" r:id="rId5"/>
    <p:sldId id="259" r:id="rId6"/>
    <p:sldId id="258" r:id="rId7"/>
    <p:sldId id="257" r:id="rId8"/>
    <p:sldId id="260" r:id="rId9"/>
    <p:sldId id="261" r:id="rId10"/>
    <p:sldId id="262" r:id="rId11"/>
    <p:sldId id="263" r:id="rId12"/>
    <p:sldId id="302" r:id="rId13"/>
    <p:sldId id="303" r:id="rId14"/>
    <p:sldId id="267" r:id="rId15"/>
    <p:sldId id="266" r:id="rId16"/>
    <p:sldId id="304" r:id="rId17"/>
    <p:sldId id="305" r:id="rId18"/>
    <p:sldId id="269" r:id="rId19"/>
    <p:sldId id="268" r:id="rId20"/>
    <p:sldId id="316" r:id="rId21"/>
    <p:sldId id="317" r:id="rId22"/>
    <p:sldId id="270" r:id="rId23"/>
    <p:sldId id="271" r:id="rId24"/>
    <p:sldId id="318" r:id="rId25"/>
    <p:sldId id="319" r:id="rId26"/>
    <p:sldId id="272" r:id="rId27"/>
    <p:sldId id="273" r:id="rId28"/>
    <p:sldId id="326" r:id="rId29"/>
    <p:sldId id="327" r:id="rId30"/>
    <p:sldId id="330" r:id="rId31"/>
    <p:sldId id="331" r:id="rId32"/>
    <p:sldId id="306" r:id="rId33"/>
    <p:sldId id="307" r:id="rId34"/>
    <p:sldId id="328" r:id="rId35"/>
    <p:sldId id="329" r:id="rId36"/>
    <p:sldId id="300" r:id="rId37"/>
    <p:sldId id="301" r:id="rId38"/>
    <p:sldId id="278" r:id="rId39"/>
    <p:sldId id="279" r:id="rId40"/>
    <p:sldId id="280" r:id="rId41"/>
    <p:sldId id="281" r:id="rId42"/>
    <p:sldId id="308" r:id="rId43"/>
    <p:sldId id="309" r:id="rId44"/>
    <p:sldId id="282" r:id="rId45"/>
    <p:sldId id="283" r:id="rId46"/>
    <p:sldId id="284" r:id="rId47"/>
    <p:sldId id="285" r:id="rId48"/>
    <p:sldId id="286" r:id="rId49"/>
    <p:sldId id="287" r:id="rId50"/>
    <p:sldId id="288" r:id="rId51"/>
    <p:sldId id="289" r:id="rId52"/>
    <p:sldId id="290" r:id="rId53"/>
    <p:sldId id="291" r:id="rId54"/>
    <p:sldId id="292" r:id="rId55"/>
    <p:sldId id="293" r:id="rId56"/>
    <p:sldId id="294" r:id="rId57"/>
    <p:sldId id="295" r:id="rId58"/>
    <p:sldId id="296" r:id="rId59"/>
    <p:sldId id="297" r:id="rId60"/>
    <p:sldId id="320" r:id="rId61"/>
    <p:sldId id="321" r:id="rId62"/>
    <p:sldId id="298" r:id="rId63"/>
    <p:sldId id="299" r:id="rId64"/>
    <p:sldId id="314" r:id="rId65"/>
    <p:sldId id="315" r:id="rId66"/>
    <p:sldId id="310" r:id="rId67"/>
    <p:sldId id="311" r:id="rId68"/>
    <p:sldId id="312" r:id="rId69"/>
    <p:sldId id="313" r:id="rId7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35" y="-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07473A-39FB-4637-B355-0A86E833ED86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9F8350-81C3-4695-8168-670109F7BB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1098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F8350-81C3-4695-8168-670109F7BB5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8934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5897D-9CFF-40A2-9D44-3925DB9CD4B6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58FF5-7314-48DE-A5B4-D83D2A510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279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5897D-9CFF-40A2-9D44-3925DB9CD4B6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58FF5-7314-48DE-A5B4-D83D2A510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056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5897D-9CFF-40A2-9D44-3925DB9CD4B6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58FF5-7314-48DE-A5B4-D83D2A510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9520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5897D-9CFF-40A2-9D44-3925DB9CD4B6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58FF5-7314-48DE-A5B4-D83D2A510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616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5897D-9CFF-40A2-9D44-3925DB9CD4B6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58FF5-7314-48DE-A5B4-D83D2A510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8525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5897D-9CFF-40A2-9D44-3925DB9CD4B6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58FF5-7314-48DE-A5B4-D83D2A510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4619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5897D-9CFF-40A2-9D44-3925DB9CD4B6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58FF5-7314-48DE-A5B4-D83D2A510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43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5897D-9CFF-40A2-9D44-3925DB9CD4B6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58FF5-7314-48DE-A5B4-D83D2A510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3233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5897D-9CFF-40A2-9D44-3925DB9CD4B6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58FF5-7314-48DE-A5B4-D83D2A510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7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5897D-9CFF-40A2-9D44-3925DB9CD4B6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58FF5-7314-48DE-A5B4-D83D2A510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359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5897D-9CFF-40A2-9D44-3925DB9CD4B6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58FF5-7314-48DE-A5B4-D83D2A510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6367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15897D-9CFF-40A2-9D44-3925DB9CD4B6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658FF5-7314-48DE-A5B4-D83D2A510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308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1981200"/>
            <a:ext cx="7772400" cy="1470025"/>
          </a:xfrm>
        </p:spPr>
        <p:txBody>
          <a:bodyPr/>
          <a:lstStyle/>
          <a:p>
            <a:r>
              <a:rPr lang="en-US" dirty="0" smtClean="0"/>
              <a:t>D2 Iron Calibration Plots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371600" y="3352800"/>
            <a:ext cx="6400800" cy="1752600"/>
          </a:xfrm>
        </p:spPr>
        <p:txBody>
          <a:bodyPr/>
          <a:lstStyle/>
          <a:p>
            <a:r>
              <a:rPr lang="en-US" dirty="0" smtClean="0"/>
              <a:t>Representative Plots for TMDL watersheds with iron impairment.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29205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3050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88827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38" y="288925"/>
            <a:ext cx="866933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46623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3" y="288925"/>
            <a:ext cx="866298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92034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38" y="285750"/>
            <a:ext cx="8669337" cy="6291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15836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3050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74728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38" y="285750"/>
            <a:ext cx="866933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46868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3" y="288925"/>
            <a:ext cx="866298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73166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38" y="285750"/>
            <a:ext cx="8669337" cy="6291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021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3050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86883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38" y="285750"/>
            <a:ext cx="866933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3786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Calibration Example Locations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sz="2900" dirty="0" smtClean="0"/>
              <a:t>Camp Run – </a:t>
            </a:r>
            <a:r>
              <a:rPr lang="en-US" sz="2900" dirty="0" err="1" smtClean="0"/>
              <a:t>sws</a:t>
            </a:r>
            <a:r>
              <a:rPr lang="en-US" sz="2900" dirty="0" smtClean="0"/>
              <a:t> 1102– </a:t>
            </a:r>
            <a:r>
              <a:rPr lang="en-US" sz="2900" dirty="0"/>
              <a:t>3</a:t>
            </a:r>
            <a:r>
              <a:rPr lang="en-US" sz="2900" dirty="0" smtClean="0"/>
              <a:t> seeps. 20% Agriculture. Headwater.</a:t>
            </a:r>
          </a:p>
          <a:p>
            <a:r>
              <a:rPr lang="en-US" sz="2900" dirty="0" smtClean="0"/>
              <a:t>Crooked Run – </a:t>
            </a:r>
            <a:r>
              <a:rPr lang="en-US" sz="2900" dirty="0" err="1" smtClean="0"/>
              <a:t>sws</a:t>
            </a:r>
            <a:r>
              <a:rPr lang="en-US" sz="2900" dirty="0" smtClean="0"/>
              <a:t> 1201– 10% Agriculture. Outlet.</a:t>
            </a:r>
          </a:p>
          <a:p>
            <a:r>
              <a:rPr lang="en-US" sz="2900" dirty="0" smtClean="0"/>
              <a:t>UNT/Monongahela – </a:t>
            </a:r>
            <a:r>
              <a:rPr lang="en-US" sz="2900" dirty="0" err="1" smtClean="0"/>
              <a:t>sws</a:t>
            </a:r>
            <a:r>
              <a:rPr lang="en-US" sz="2900" dirty="0" smtClean="0"/>
              <a:t> 1301 – 2 seeps. 7% Agriculture. Single sub tributary.</a:t>
            </a:r>
          </a:p>
          <a:p>
            <a:r>
              <a:rPr lang="en-US" sz="2900" dirty="0" smtClean="0"/>
              <a:t>Laurel Run – </a:t>
            </a:r>
            <a:r>
              <a:rPr lang="en-US" sz="2900" dirty="0" err="1" smtClean="0"/>
              <a:t>sws</a:t>
            </a:r>
            <a:r>
              <a:rPr lang="en-US" sz="2900" dirty="0" smtClean="0"/>
              <a:t> 1401 – Minimal disturbance. Single sub tributary. </a:t>
            </a:r>
          </a:p>
          <a:p>
            <a:r>
              <a:rPr lang="en-US" sz="2900" dirty="0" smtClean="0"/>
              <a:t>West Run – </a:t>
            </a:r>
            <a:r>
              <a:rPr lang="en-US" sz="2900" dirty="0" err="1" smtClean="0"/>
              <a:t>sws</a:t>
            </a:r>
            <a:r>
              <a:rPr lang="en-US" sz="2900" dirty="0" smtClean="0"/>
              <a:t> 1505– 7 seeps. 68% Urban. Mid-stream.</a:t>
            </a:r>
          </a:p>
          <a:p>
            <a:r>
              <a:rPr lang="en-US" sz="2900" dirty="0" smtClean="0"/>
              <a:t>Robinson Run – </a:t>
            </a:r>
            <a:r>
              <a:rPr lang="en-US" sz="2900" dirty="0" err="1" smtClean="0"/>
              <a:t>sws</a:t>
            </a:r>
            <a:r>
              <a:rPr lang="en-US" sz="2900" dirty="0" smtClean="0"/>
              <a:t> 1601 – 4 seeps. Mouth. </a:t>
            </a:r>
          </a:p>
          <a:p>
            <a:r>
              <a:rPr lang="en-US" sz="2900" dirty="0" smtClean="0"/>
              <a:t>Crafts Run – </a:t>
            </a:r>
            <a:r>
              <a:rPr lang="en-US" sz="2900" dirty="0" err="1" smtClean="0"/>
              <a:t>sws</a:t>
            </a:r>
            <a:r>
              <a:rPr lang="en-US" sz="2900" dirty="0" smtClean="0"/>
              <a:t> 1602 – 11 seeps. 74% Mining. Headwater.</a:t>
            </a:r>
          </a:p>
          <a:p>
            <a:r>
              <a:rPr lang="en-US" sz="2900" dirty="0" smtClean="0"/>
              <a:t>Scotts Run – </a:t>
            </a:r>
            <a:r>
              <a:rPr lang="en-US" sz="2900" dirty="0" err="1" smtClean="0"/>
              <a:t>sws</a:t>
            </a:r>
            <a:r>
              <a:rPr lang="en-US" sz="2900" dirty="0" smtClean="0"/>
              <a:t> 1701– 1 seep. 41% Urban. Mouth.</a:t>
            </a:r>
          </a:p>
          <a:p>
            <a:r>
              <a:rPr lang="en-US" sz="2900" dirty="0" smtClean="0"/>
              <a:t>Scotts Run – </a:t>
            </a:r>
            <a:r>
              <a:rPr lang="en-US" sz="2900" dirty="0" err="1" smtClean="0"/>
              <a:t>sws</a:t>
            </a:r>
            <a:r>
              <a:rPr lang="en-US" sz="2900" dirty="0" smtClean="0"/>
              <a:t> 1716 – 1 seep. 98% Mining. Headwater</a:t>
            </a:r>
          </a:p>
          <a:p>
            <a:r>
              <a:rPr lang="en-US" sz="2900" dirty="0" smtClean="0"/>
              <a:t>Dents Run – </a:t>
            </a:r>
            <a:r>
              <a:rPr lang="en-US" sz="2900" dirty="0" err="1" smtClean="0"/>
              <a:t>sws</a:t>
            </a:r>
            <a:r>
              <a:rPr lang="en-US" sz="2900" dirty="0" smtClean="0"/>
              <a:t> 1905– Seeps. 17% Agriculture. Mid-stream.</a:t>
            </a:r>
          </a:p>
          <a:p>
            <a:r>
              <a:rPr lang="en-US" sz="2900" dirty="0" smtClean="0"/>
              <a:t>Dents Run - </a:t>
            </a:r>
            <a:r>
              <a:rPr lang="en-US" sz="2900" dirty="0" err="1" smtClean="0"/>
              <a:t>sws</a:t>
            </a:r>
            <a:r>
              <a:rPr lang="en-US" sz="2900" dirty="0" smtClean="0"/>
              <a:t> 1907– 1 seep. 54% Agriculture. Mid-stream.</a:t>
            </a:r>
          </a:p>
          <a:p>
            <a:r>
              <a:rPr lang="en-US" sz="2900" dirty="0" smtClean="0"/>
              <a:t>Aaron Creek – </a:t>
            </a:r>
            <a:r>
              <a:rPr lang="en-US" sz="2900" dirty="0" err="1" smtClean="0"/>
              <a:t>sws</a:t>
            </a:r>
            <a:r>
              <a:rPr lang="en-US" sz="2900" dirty="0" smtClean="0"/>
              <a:t> 2104 – 99% Urban. Mouth. </a:t>
            </a:r>
          </a:p>
          <a:p>
            <a:r>
              <a:rPr lang="en-US" sz="2900" dirty="0" err="1" smtClean="0"/>
              <a:t>Deckers</a:t>
            </a:r>
            <a:r>
              <a:rPr lang="en-US" sz="2900" dirty="0" smtClean="0"/>
              <a:t> Creek – </a:t>
            </a:r>
            <a:r>
              <a:rPr lang="en-US" sz="2900" dirty="0" err="1" smtClean="0"/>
              <a:t>sws</a:t>
            </a:r>
            <a:r>
              <a:rPr lang="en-US" sz="2900" dirty="0" smtClean="0"/>
              <a:t> 2101 – 99% Urban. Mouth of very large stream.</a:t>
            </a:r>
          </a:p>
          <a:p>
            <a:r>
              <a:rPr lang="en-US" sz="2900" dirty="0" err="1" smtClean="0"/>
              <a:t>Deckers</a:t>
            </a:r>
            <a:r>
              <a:rPr lang="en-US" sz="2900" dirty="0" smtClean="0"/>
              <a:t> Creek – </a:t>
            </a:r>
            <a:r>
              <a:rPr lang="en-US" sz="2900" dirty="0" err="1" smtClean="0"/>
              <a:t>sws</a:t>
            </a:r>
            <a:r>
              <a:rPr lang="en-US" sz="2900" dirty="0" smtClean="0"/>
              <a:t> 2115 – 26% Urban. Mid-stream.</a:t>
            </a:r>
          </a:p>
          <a:p>
            <a:r>
              <a:rPr lang="en-US" sz="2900" dirty="0" err="1" smtClean="0"/>
              <a:t>Deckers</a:t>
            </a:r>
            <a:r>
              <a:rPr lang="en-US" sz="2900" dirty="0" smtClean="0"/>
              <a:t> Creek – </a:t>
            </a:r>
            <a:r>
              <a:rPr lang="en-US" sz="2900" dirty="0" err="1" smtClean="0"/>
              <a:t>sws</a:t>
            </a:r>
            <a:r>
              <a:rPr lang="en-US" sz="2900" dirty="0" smtClean="0"/>
              <a:t> 2116 – Seeps. 39% Urban. Mid-stream. </a:t>
            </a:r>
          </a:p>
          <a:p>
            <a:r>
              <a:rPr lang="en-US" sz="2900" dirty="0" err="1" smtClean="0"/>
              <a:t>Deckers</a:t>
            </a:r>
            <a:r>
              <a:rPr lang="en-US" sz="2900" dirty="0" smtClean="0"/>
              <a:t> Creek – </a:t>
            </a:r>
            <a:r>
              <a:rPr lang="en-US" sz="2900" dirty="0" err="1" smtClean="0"/>
              <a:t>sws</a:t>
            </a:r>
            <a:r>
              <a:rPr lang="en-US" sz="2900" dirty="0" smtClean="0"/>
              <a:t> 2158 – 37% Agriculture. Upstream. 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64410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93201"/>
          </a:xfrm>
        </p:spPr>
        <p:txBody>
          <a:bodyPr>
            <a:normAutofit/>
          </a:bodyPr>
          <a:lstStyle/>
          <a:p>
            <a:pPr algn="l"/>
            <a:r>
              <a:rPr lang="en-US" sz="1000" dirty="0" smtClean="0"/>
              <a:t>97.9% Mining </a:t>
            </a:r>
            <a:endParaRPr lang="en-US" sz="1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667839"/>
            <a:ext cx="8140700" cy="5905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92104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611776"/>
            <a:ext cx="8220075" cy="5965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7138"/>
          </a:xfrm>
        </p:spPr>
        <p:txBody>
          <a:bodyPr>
            <a:normAutofit/>
          </a:bodyPr>
          <a:lstStyle/>
          <a:p>
            <a:pPr algn="l"/>
            <a:r>
              <a:rPr lang="en-US" sz="1000" dirty="0" smtClean="0"/>
              <a:t>97.9% Mining 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1554144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3050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63426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38" y="288925"/>
            <a:ext cx="866933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98308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82636"/>
          </a:xfrm>
        </p:spPr>
        <p:txBody>
          <a:bodyPr>
            <a:normAutofit/>
          </a:bodyPr>
          <a:lstStyle/>
          <a:p>
            <a:pPr algn="l"/>
            <a:r>
              <a:rPr lang="en-US" sz="1000" dirty="0" smtClean="0"/>
              <a:t>54.2% Agricultural </a:t>
            </a:r>
            <a:endParaRPr lang="en-US" sz="10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557274"/>
            <a:ext cx="8293100" cy="6016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55056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/>
          </a:bodyPr>
          <a:lstStyle/>
          <a:p>
            <a:pPr algn="l"/>
            <a:r>
              <a:rPr lang="en-US" sz="1000" dirty="0" smtClean="0"/>
              <a:t>54.2% Agricultural </a:t>
            </a:r>
            <a:endParaRPr lang="en-US" sz="10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38" y="288925"/>
            <a:ext cx="866933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50298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3050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0841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38" y="288925"/>
            <a:ext cx="866933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86039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285750"/>
            <a:ext cx="8675687" cy="6291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19903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38" y="288925"/>
            <a:ext cx="866933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37737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Calibration Example Locations (cont’d)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r>
              <a:rPr lang="en-US" sz="4900" dirty="0"/>
              <a:t>Owl Creek – </a:t>
            </a:r>
            <a:r>
              <a:rPr lang="en-US" sz="4900" dirty="0" err="1"/>
              <a:t>sws</a:t>
            </a:r>
            <a:r>
              <a:rPr lang="en-US" sz="4900" dirty="0"/>
              <a:t> 2306 – Seep. Minimal disturbance. Mid-stream.</a:t>
            </a:r>
          </a:p>
          <a:p>
            <a:r>
              <a:rPr lang="en-US" sz="4900" dirty="0"/>
              <a:t>Brand Run – </a:t>
            </a:r>
            <a:r>
              <a:rPr lang="en-US" sz="4900" dirty="0" err="1"/>
              <a:t>sws</a:t>
            </a:r>
            <a:r>
              <a:rPr lang="en-US" sz="4900" dirty="0"/>
              <a:t> 2401 – Minimal disturbance. Mouth. </a:t>
            </a:r>
          </a:p>
          <a:p>
            <a:r>
              <a:rPr lang="en-US" sz="4900" dirty="0"/>
              <a:t>Flaggy Meadow Run – </a:t>
            </a:r>
            <a:r>
              <a:rPr lang="en-US" sz="4900" dirty="0" err="1"/>
              <a:t>sws</a:t>
            </a:r>
            <a:r>
              <a:rPr lang="en-US" sz="4900" dirty="0"/>
              <a:t> 2501 – Seeps. 40% Harvested forest. Mouth.</a:t>
            </a:r>
          </a:p>
          <a:p>
            <a:r>
              <a:rPr lang="en-US" sz="4900" dirty="0" smtClean="0"/>
              <a:t>Flaggy Meadow Run – </a:t>
            </a:r>
            <a:r>
              <a:rPr lang="en-US" sz="4900" dirty="0" err="1" smtClean="0"/>
              <a:t>sws</a:t>
            </a:r>
            <a:r>
              <a:rPr lang="en-US" sz="4900" dirty="0" smtClean="0"/>
              <a:t> 2505 – Seep. Headwater.</a:t>
            </a:r>
          </a:p>
          <a:p>
            <a:r>
              <a:rPr lang="en-US" sz="4900" dirty="0" err="1" smtClean="0"/>
              <a:t>Birchfield</a:t>
            </a:r>
            <a:r>
              <a:rPr lang="en-US" sz="4900" dirty="0" smtClean="0"/>
              <a:t> Run – </a:t>
            </a:r>
            <a:r>
              <a:rPr lang="en-US" sz="4900" dirty="0" err="1" smtClean="0"/>
              <a:t>sws</a:t>
            </a:r>
            <a:r>
              <a:rPr lang="en-US" sz="4900" dirty="0" smtClean="0"/>
              <a:t> 2601 – Large seep. 12% Agriculture. Mouth.</a:t>
            </a:r>
          </a:p>
          <a:p>
            <a:r>
              <a:rPr lang="en-US" sz="4900" dirty="0" err="1" smtClean="0"/>
              <a:t>Whiteday</a:t>
            </a:r>
            <a:r>
              <a:rPr lang="en-US" sz="4900" dirty="0" smtClean="0"/>
              <a:t> Creek – </a:t>
            </a:r>
            <a:r>
              <a:rPr lang="en-US" sz="4900" dirty="0" err="1" smtClean="0"/>
              <a:t>sws</a:t>
            </a:r>
            <a:r>
              <a:rPr lang="en-US" sz="4900" dirty="0" smtClean="0"/>
              <a:t> 2701 – 12% Harvested forest. Mouth. </a:t>
            </a:r>
          </a:p>
          <a:p>
            <a:r>
              <a:rPr lang="en-US" sz="4900" dirty="0" smtClean="0"/>
              <a:t>Little Creek – </a:t>
            </a:r>
            <a:r>
              <a:rPr lang="en-US" sz="4900" dirty="0" err="1" smtClean="0"/>
              <a:t>sws</a:t>
            </a:r>
            <a:r>
              <a:rPr lang="en-US" sz="4900" dirty="0" smtClean="0"/>
              <a:t> 2901. Sediment impaired only. 9% urban. Mouth. </a:t>
            </a:r>
          </a:p>
          <a:p>
            <a:r>
              <a:rPr lang="en-US" sz="4900" dirty="0" smtClean="0"/>
              <a:t>Scratchers Run – </a:t>
            </a:r>
            <a:r>
              <a:rPr lang="en-US" sz="4900" dirty="0" err="1" smtClean="0"/>
              <a:t>sws</a:t>
            </a:r>
            <a:r>
              <a:rPr lang="en-US" sz="4900" dirty="0" smtClean="0"/>
              <a:t> 3002 - </a:t>
            </a:r>
            <a:r>
              <a:rPr lang="en-US" sz="4900" dirty="0"/>
              <a:t>Sediment impaired only. </a:t>
            </a:r>
            <a:r>
              <a:rPr lang="en-US" sz="4900" dirty="0" smtClean="0"/>
              <a:t>6% </a:t>
            </a:r>
            <a:r>
              <a:rPr lang="en-US" sz="4900" dirty="0"/>
              <a:t>urban. </a:t>
            </a:r>
            <a:r>
              <a:rPr lang="en-US" sz="4900" dirty="0" smtClean="0"/>
              <a:t>Single sub stream.</a:t>
            </a:r>
          </a:p>
          <a:p>
            <a:r>
              <a:rPr lang="en-US" sz="4900" dirty="0" smtClean="0"/>
              <a:t>Parker Run – </a:t>
            </a:r>
            <a:r>
              <a:rPr lang="en-US" sz="4900" dirty="0" err="1" smtClean="0"/>
              <a:t>sws</a:t>
            </a:r>
            <a:r>
              <a:rPr lang="en-US" sz="4900" dirty="0" smtClean="0"/>
              <a:t> 3101 – Seep. 9% Urban. Single sub stream.  </a:t>
            </a:r>
          </a:p>
          <a:p>
            <a:r>
              <a:rPr lang="en-US" sz="4900" dirty="0" smtClean="0"/>
              <a:t>UNT/Monongahela River – </a:t>
            </a:r>
            <a:r>
              <a:rPr lang="en-US" sz="4900" dirty="0" err="1" smtClean="0"/>
              <a:t>sws</a:t>
            </a:r>
            <a:r>
              <a:rPr lang="en-US" sz="4900" dirty="0" smtClean="0"/>
              <a:t> 3201 – Seep. 16% Urban. Single sub stream.</a:t>
            </a:r>
          </a:p>
          <a:p>
            <a:r>
              <a:rPr lang="en-US" sz="4900" dirty="0" smtClean="0"/>
              <a:t>Pharaoh Run – </a:t>
            </a:r>
            <a:r>
              <a:rPr lang="en-US" sz="4900" dirty="0" err="1" smtClean="0"/>
              <a:t>sws</a:t>
            </a:r>
            <a:r>
              <a:rPr lang="en-US" sz="4900" dirty="0" smtClean="0"/>
              <a:t> 3301 - Seep. 12% Agriculture. </a:t>
            </a:r>
            <a:r>
              <a:rPr lang="en-US" sz="4900" dirty="0"/>
              <a:t>Single sub stream</a:t>
            </a:r>
            <a:r>
              <a:rPr lang="en-US" sz="4900" dirty="0" smtClean="0"/>
              <a:t>.</a:t>
            </a:r>
          </a:p>
          <a:p>
            <a:r>
              <a:rPr lang="en-US" sz="4900" dirty="0" smtClean="0"/>
              <a:t>Paw </a:t>
            </a:r>
            <a:r>
              <a:rPr lang="en-US" sz="4900" dirty="0" err="1" smtClean="0"/>
              <a:t>Paw</a:t>
            </a:r>
            <a:r>
              <a:rPr lang="en-US" sz="4900" dirty="0" smtClean="0"/>
              <a:t> Creek – </a:t>
            </a:r>
            <a:r>
              <a:rPr lang="en-US" sz="4900" dirty="0" err="1" smtClean="0"/>
              <a:t>sws</a:t>
            </a:r>
            <a:r>
              <a:rPr lang="en-US" sz="4900" dirty="0" smtClean="0"/>
              <a:t> 3411 – Sediment impaired only. 15% Agriculture. Mid-stream. </a:t>
            </a:r>
          </a:p>
          <a:p>
            <a:r>
              <a:rPr lang="en-US" sz="4900" dirty="0" smtClean="0"/>
              <a:t>Paw </a:t>
            </a:r>
            <a:r>
              <a:rPr lang="en-US" sz="4900" dirty="0" err="1" smtClean="0"/>
              <a:t>Paw</a:t>
            </a:r>
            <a:r>
              <a:rPr lang="en-US" sz="4900" dirty="0" smtClean="0"/>
              <a:t> Creek – </a:t>
            </a:r>
            <a:r>
              <a:rPr lang="en-US" sz="4900" dirty="0" err="1" smtClean="0"/>
              <a:t>sws</a:t>
            </a:r>
            <a:r>
              <a:rPr lang="en-US" sz="4900" dirty="0" smtClean="0"/>
              <a:t> 3425 - </a:t>
            </a:r>
            <a:r>
              <a:rPr lang="en-US" sz="4900" dirty="0"/>
              <a:t>Sediment impaired only. </a:t>
            </a:r>
            <a:r>
              <a:rPr lang="en-US" sz="4900" dirty="0" smtClean="0"/>
              <a:t>27% Mining. Upstream. </a:t>
            </a:r>
          </a:p>
          <a:p>
            <a:r>
              <a:rPr lang="en-US" sz="4900" dirty="0" smtClean="0"/>
              <a:t>Buffalo Creek – </a:t>
            </a:r>
            <a:r>
              <a:rPr lang="en-US" sz="4900" dirty="0" err="1" smtClean="0"/>
              <a:t>sws</a:t>
            </a:r>
            <a:r>
              <a:rPr lang="en-US" sz="4900" dirty="0" smtClean="0"/>
              <a:t> 3601 – 83% Urban. Mouth. </a:t>
            </a:r>
          </a:p>
          <a:p>
            <a:r>
              <a:rPr lang="en-US" sz="4900" dirty="0" smtClean="0"/>
              <a:t>Owen Davy Fork – </a:t>
            </a:r>
            <a:r>
              <a:rPr lang="en-US" sz="4900" dirty="0" err="1" smtClean="0"/>
              <a:t>sws</a:t>
            </a:r>
            <a:r>
              <a:rPr lang="en-US" sz="4900" dirty="0" smtClean="0"/>
              <a:t> 3709 – Sediment only. Minimal disturbance. Headwater.</a:t>
            </a:r>
          </a:p>
          <a:p>
            <a:r>
              <a:rPr lang="en-US" sz="4900" dirty="0" smtClean="0"/>
              <a:t>Hickman Run – </a:t>
            </a:r>
            <a:r>
              <a:rPr lang="en-US" sz="4900" dirty="0" err="1" smtClean="0"/>
              <a:t>sws</a:t>
            </a:r>
            <a:r>
              <a:rPr lang="en-US" sz="4900" dirty="0" smtClean="0"/>
              <a:t> 3802 – Seep. 100% Urban. Headwater.</a:t>
            </a:r>
          </a:p>
          <a:p>
            <a:r>
              <a:rPr lang="en-US" sz="4900" dirty="0" smtClean="0"/>
              <a:t>UNT/Monongahela River – </a:t>
            </a:r>
            <a:r>
              <a:rPr lang="en-US" sz="4900" dirty="0" err="1" smtClean="0"/>
              <a:t>sws</a:t>
            </a:r>
            <a:r>
              <a:rPr lang="en-US" sz="4900" dirty="0" smtClean="0"/>
              <a:t> 4001 – Seep. 34% Urban. Single sub stream. </a:t>
            </a:r>
            <a:endParaRPr lang="en-US" sz="4900" dirty="0"/>
          </a:p>
          <a:p>
            <a:endParaRPr lang="en-US" sz="4900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98035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285750"/>
            <a:ext cx="8675687" cy="6291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060867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38" y="288925"/>
            <a:ext cx="866933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666418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3" y="288925"/>
            <a:ext cx="866298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68489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38" y="285750"/>
            <a:ext cx="8669337" cy="6291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815594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285750"/>
            <a:ext cx="8675687" cy="6291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068733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38" y="288925"/>
            <a:ext cx="866933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198353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3" y="288925"/>
            <a:ext cx="866298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43149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38" y="288925"/>
            <a:ext cx="866933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561163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3050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22947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38" y="285750"/>
            <a:ext cx="866933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49489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3050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162800" y="381000"/>
            <a:ext cx="17494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Small stream. 21% agriculture. Multiple seeps. 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21289502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3050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094183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38" y="285750"/>
            <a:ext cx="866933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891536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3" y="288925"/>
            <a:ext cx="866298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44055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38" y="288925"/>
            <a:ext cx="866933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785883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3050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18449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38" y="285750"/>
            <a:ext cx="866933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100404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3050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980889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38" y="288925"/>
            <a:ext cx="866933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168239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3050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168730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38" y="288925"/>
            <a:ext cx="866933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57768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38" y="285750"/>
            <a:ext cx="866933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375525" y="376237"/>
            <a:ext cx="17494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Small stream. 21% agriculture. Multiple seeps. 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80205082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3050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537651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38" y="288925"/>
            <a:ext cx="866933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654230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3050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531695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38" y="285750"/>
            <a:ext cx="866933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067665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3050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461938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38" y="288925"/>
            <a:ext cx="866933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493670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3050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334567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38" y="285750"/>
            <a:ext cx="866933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759372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3050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528247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38" y="288925"/>
            <a:ext cx="866933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7031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3050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47562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3" y="288925"/>
            <a:ext cx="866298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04434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38" y="288925"/>
            <a:ext cx="866933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95193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3050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557897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38" y="288925"/>
            <a:ext cx="866933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487255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3" y="288925"/>
            <a:ext cx="866298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438914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38" y="288925"/>
            <a:ext cx="866933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688042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7354"/>
          </a:xfrm>
        </p:spPr>
        <p:txBody>
          <a:bodyPr>
            <a:normAutofit fontScale="90000"/>
          </a:bodyPr>
          <a:lstStyle/>
          <a:p>
            <a:pPr algn="l"/>
            <a:r>
              <a:rPr lang="en-US" sz="1000" dirty="0" smtClean="0"/>
              <a:t>Dominant Source: 100% Urban</a:t>
            </a:r>
            <a:endParaRPr lang="en-US" sz="1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01992"/>
            <a:ext cx="8369300" cy="6071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076034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38" y="288925"/>
            <a:ext cx="866933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680603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3" y="288925"/>
            <a:ext cx="866298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905574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38" y="285750"/>
            <a:ext cx="8669337" cy="6291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3694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38" y="288925"/>
            <a:ext cx="866933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72302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3050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93963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38" y="285750"/>
            <a:ext cx="866933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47499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12242</TotalTime>
  <Words>534</Words>
  <Application>Microsoft Office PowerPoint</Application>
  <PresentationFormat>On-screen Show (4:3)</PresentationFormat>
  <Paragraphs>47</Paragraphs>
  <Slides>69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69</vt:i4>
      </vt:variant>
    </vt:vector>
  </HeadingPairs>
  <TitlesOfParts>
    <vt:vector size="70" baseType="lpstr">
      <vt:lpstr>Office Theme</vt:lpstr>
      <vt:lpstr>D2 Iron Calibration Plots</vt:lpstr>
      <vt:lpstr>Calibration Example Locations</vt:lpstr>
      <vt:lpstr>Calibration Example Locations (cont’d)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97.9% Mining </vt:lpstr>
      <vt:lpstr>97.9% Mining </vt:lpstr>
      <vt:lpstr>PowerPoint Presentation</vt:lpstr>
      <vt:lpstr>PowerPoint Presentation</vt:lpstr>
      <vt:lpstr>54.2% Agricultural </vt:lpstr>
      <vt:lpstr>54.2% Agricultural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Dominant Source: 100% Urban</vt:lpstr>
      <vt:lpstr>PowerPoint Presentation</vt:lpstr>
      <vt:lpstr>PowerPoint Presentation</vt:lpstr>
      <vt:lpstr>PowerPoint Presentation</vt:lpstr>
    </vt:vector>
  </TitlesOfParts>
  <Company>Tetra Tech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Wandling, Julie</dc:creator>
  <cp:lastModifiedBy>Ramsey, Mindy</cp:lastModifiedBy>
  <cp:revision>41</cp:revision>
  <dcterms:created xsi:type="dcterms:W3CDTF">2013-09-30T18:00:39Z</dcterms:created>
  <dcterms:modified xsi:type="dcterms:W3CDTF">2014-02-10T16:25:24Z</dcterms:modified>
</cp:coreProperties>
</file>