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07" r:id="rId2"/>
    <p:sldId id="291" r:id="rId3"/>
    <p:sldId id="272" r:id="rId4"/>
    <p:sldId id="273" r:id="rId5"/>
    <p:sldId id="309" r:id="rId6"/>
    <p:sldId id="322" r:id="rId7"/>
    <p:sldId id="312" r:id="rId8"/>
    <p:sldId id="326" r:id="rId9"/>
    <p:sldId id="332" r:id="rId10"/>
    <p:sldId id="293" r:id="rId11"/>
    <p:sldId id="298" r:id="rId12"/>
    <p:sldId id="308" r:id="rId13"/>
    <p:sldId id="258" r:id="rId14"/>
    <p:sldId id="260" r:id="rId15"/>
    <p:sldId id="315" r:id="rId16"/>
    <p:sldId id="320" r:id="rId17"/>
    <p:sldId id="278" r:id="rId18"/>
    <p:sldId id="257" r:id="rId19"/>
    <p:sldId id="261" r:id="rId20"/>
    <p:sldId id="313" r:id="rId21"/>
    <p:sldId id="300" r:id="rId22"/>
    <p:sldId id="333" r:id="rId23"/>
    <p:sldId id="334" r:id="rId24"/>
    <p:sldId id="335" r:id="rId25"/>
    <p:sldId id="319" r:id="rId26"/>
    <p:sldId id="304" r:id="rId27"/>
    <p:sldId id="306" r:id="rId28"/>
    <p:sldId id="305" r:id="rId29"/>
    <p:sldId id="310" r:id="rId3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DDDDDD"/>
    <a:srgbClr val="6699FF"/>
    <a:srgbClr val="9999FF"/>
    <a:srgbClr val="0066FF"/>
    <a:srgbClr val="0033CC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7454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dep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4414" r="46113" b="9241"/>
          <a:stretch/>
        </p:blipFill>
        <p:spPr bwMode="auto">
          <a:xfrm>
            <a:off x="0" y="0"/>
            <a:ext cx="9150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0" y="76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Hughes River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244702" y="4868863"/>
            <a:ext cx="25908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15, 2014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D3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Greenbrier, James, Little Kanawha, Lower New, Monongahela, Upper New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D3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3200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Statewide Coverage Considerations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TMDL development has occurred in </a:t>
            </a:r>
            <a:r>
              <a:rPr lang="en-US" dirty="0">
                <a:solidFill>
                  <a:schemeClr val="bg1"/>
                </a:solidFill>
              </a:rPr>
              <a:t>Greenbrier, James</a:t>
            </a:r>
            <a:r>
              <a:rPr lang="en-US" dirty="0" smtClean="0">
                <a:solidFill>
                  <a:schemeClr val="bg1"/>
                </a:solidFill>
              </a:rPr>
              <a:t>, New and Monongahela watersheds.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Hughes River </a:t>
            </a:r>
            <a:r>
              <a:rPr lang="en-US" dirty="0" err="1" smtClean="0">
                <a:solidFill>
                  <a:schemeClr val="bg1"/>
                </a:solidFill>
              </a:rPr>
              <a:t>mainstem</a:t>
            </a:r>
            <a:r>
              <a:rPr lang="en-US" dirty="0" smtClean="0">
                <a:solidFill>
                  <a:schemeClr val="bg1"/>
                </a:solidFill>
              </a:rPr>
              <a:t> and selected tributaries on the current 303d list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16828" r="55516" b="6482"/>
          <a:stretch/>
        </p:blipFill>
        <p:spPr bwMode="auto">
          <a:xfrm>
            <a:off x="11192" y="0"/>
            <a:ext cx="91275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6200" y="4648199"/>
            <a:ext cx="8991600" cy="152400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proposed TMDL development for Monongahela </a:t>
            </a:r>
            <a:r>
              <a:rPr lang="en-US" sz="2700" dirty="0" err="1" smtClean="0">
                <a:solidFill>
                  <a:schemeClr val="bg1"/>
                </a:solidFill>
              </a:rPr>
              <a:t>Mainstem</a:t>
            </a:r>
            <a:r>
              <a:rPr lang="en-US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</a:rPr>
              <a:t>Unt</a:t>
            </a:r>
            <a:r>
              <a:rPr lang="en-US" sz="2700" dirty="0" smtClean="0">
                <a:solidFill>
                  <a:schemeClr val="bg1"/>
                </a:solidFill>
              </a:rPr>
              <a:t>/</a:t>
            </a:r>
            <a:r>
              <a:rPr lang="en-US" sz="2700" dirty="0" err="1" smtClean="0">
                <a:solidFill>
                  <a:schemeClr val="bg1"/>
                </a:solidFill>
              </a:rPr>
              <a:t>Deckers</a:t>
            </a:r>
            <a:r>
              <a:rPr lang="en-US" sz="2700" dirty="0" smtClean="0">
                <a:solidFill>
                  <a:schemeClr val="bg1"/>
                </a:solidFill>
              </a:rPr>
              <a:t> Creek RM 18.48 and Hughes River watersheds.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advertised proposal and provided opportunity for comment February 27 through March 28 -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Final selection – Monongahela River </a:t>
            </a:r>
            <a:r>
              <a:rPr lang="en-US" sz="2700" dirty="0" err="1" smtClean="0">
                <a:solidFill>
                  <a:schemeClr val="bg1"/>
                </a:solidFill>
              </a:rPr>
              <a:t>mainstem</a:t>
            </a:r>
            <a:r>
              <a:rPr lang="en-US" sz="2700" dirty="0" smtClean="0">
                <a:solidFill>
                  <a:schemeClr val="bg1"/>
                </a:solidFill>
              </a:rPr>
              <a:t>, </a:t>
            </a:r>
            <a:r>
              <a:rPr lang="en-US" sz="2700" dirty="0" err="1" smtClean="0">
                <a:solidFill>
                  <a:schemeClr val="bg1"/>
                </a:solidFill>
              </a:rPr>
              <a:t>Unt</a:t>
            </a:r>
            <a:r>
              <a:rPr lang="en-US" sz="2700" dirty="0" smtClean="0">
                <a:solidFill>
                  <a:schemeClr val="bg1"/>
                </a:solidFill>
              </a:rPr>
              <a:t>/</a:t>
            </a:r>
            <a:r>
              <a:rPr lang="en-US" sz="2700" dirty="0" err="1" smtClean="0">
                <a:solidFill>
                  <a:schemeClr val="bg1"/>
                </a:solidFill>
              </a:rPr>
              <a:t>Deckers</a:t>
            </a:r>
            <a:r>
              <a:rPr lang="en-US" sz="2700" dirty="0" smtClean="0">
                <a:solidFill>
                  <a:schemeClr val="bg1"/>
                </a:solidFill>
              </a:rPr>
              <a:t> Creek RM 18.48 and Hughes River watersheds.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TMDLs will be developed for any new impairments identified in pre-TMDL monitoring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D3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2/14 – 3/14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3/14 - 4/14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5/14 – 6/14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7/14 – 6/15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D3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10/15 – 6/16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7/16 - 9/16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4/17 – 6/17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D3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7/18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1/19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2014 – June 2015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Fish (once at sites meeting sampling protocol)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RBP habitat evaluations (once 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153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Detailed map on DEP webpage - GIS available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Impairment/potential impairment sampling suites: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Fecal - fecal coliform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bg1"/>
                </a:solidFill>
              </a:rPr>
              <a:t>Mn</a:t>
            </a:r>
            <a:r>
              <a:rPr lang="en-US" sz="2200" dirty="0" smtClean="0">
                <a:solidFill>
                  <a:schemeClr val="bg1"/>
                </a:solidFill>
              </a:rPr>
              <a:t> - Manganese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bg1"/>
                </a:solidFill>
              </a:rPr>
              <a:t>Sed</a:t>
            </a:r>
            <a:r>
              <a:rPr lang="en-US" sz="2200" dirty="0" smtClean="0">
                <a:solidFill>
                  <a:schemeClr val="bg1"/>
                </a:solidFill>
              </a:rPr>
              <a:t> –  TSS</a:t>
            </a:r>
            <a:r>
              <a:rPr lang="en-US" sz="2200" dirty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T. &amp; Dis. Iron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Ion – Alkalinity, Barium, Boron, Bromide, Calcium, Chloride, Manganese, Potassium, Sodium, Strontium, Sulfate, TDS, TKN,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Comp – </a:t>
            </a:r>
            <a:r>
              <a:rPr lang="en-US" sz="2200" dirty="0" err="1" smtClean="0">
                <a:solidFill>
                  <a:schemeClr val="bg1"/>
                </a:solidFill>
              </a:rPr>
              <a:t>Alkalinty</a:t>
            </a:r>
            <a:r>
              <a:rPr lang="en-US" sz="2200" dirty="0" smtClean="0">
                <a:solidFill>
                  <a:schemeClr val="bg1"/>
                </a:solidFill>
              </a:rPr>
              <a:t>, Dis. &amp; Tot. Aluminum, Barium, Boron, Bromide, Calcium, </a:t>
            </a:r>
            <a:r>
              <a:rPr lang="en-US" sz="2200" dirty="0" err="1" smtClean="0">
                <a:solidFill>
                  <a:schemeClr val="bg1"/>
                </a:solidFill>
              </a:rPr>
              <a:t>Cholride</a:t>
            </a:r>
            <a:r>
              <a:rPr lang="en-US" sz="2200" dirty="0" smtClean="0">
                <a:solidFill>
                  <a:schemeClr val="bg1"/>
                </a:solidFill>
              </a:rPr>
              <a:t>, Dis. Copper, Fecal, Dis. &amp; Tot. Iron, Manganese, NO2-NO3, Tot. Orthophosphate, Dis. &amp; Tot. Phosphorus, Potassium, Tot. </a:t>
            </a:r>
            <a:r>
              <a:rPr lang="en-US" sz="2200" dirty="0" err="1" smtClean="0">
                <a:solidFill>
                  <a:schemeClr val="bg1"/>
                </a:solidFill>
              </a:rPr>
              <a:t>Selenum</a:t>
            </a:r>
            <a:r>
              <a:rPr lang="en-US" sz="2200" dirty="0" smtClean="0">
                <a:solidFill>
                  <a:schemeClr val="bg1"/>
                </a:solidFill>
              </a:rPr>
              <a:t>, Sodium, Strontium, Sulfate, TDS, TKN, TSS and Dis. Zinc.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PRS - Comp + Hot </a:t>
            </a:r>
            <a:r>
              <a:rPr lang="en-US" sz="2200" dirty="0" smtClean="0">
                <a:solidFill>
                  <a:schemeClr val="bg1"/>
                </a:solidFill>
              </a:rPr>
              <a:t>Acidity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Bio - aquatic </a:t>
            </a:r>
            <a:r>
              <a:rPr lang="en-US" sz="2200" dirty="0" smtClean="0">
                <a:solidFill>
                  <a:schemeClr val="bg1"/>
                </a:solidFill>
              </a:rPr>
              <a:t>bug </a:t>
            </a:r>
            <a:r>
              <a:rPr lang="en-US" sz="2200" dirty="0">
                <a:solidFill>
                  <a:schemeClr val="bg1"/>
                </a:solidFill>
              </a:rPr>
              <a:t>collection </a:t>
            </a:r>
            <a:r>
              <a:rPr lang="en-US" sz="2200" dirty="0" smtClean="0">
                <a:solidFill>
                  <a:schemeClr val="bg1"/>
                </a:solidFill>
              </a:rPr>
              <a:t>(fish at sites meeting sampling protocol)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190 sites on 148 streams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Iron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Senate Bill 562 passed by 2012 the West Virginia Legislature amended the WV Water Pollution Control 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r>
              <a:rPr lang="en-US" sz="2800" dirty="0"/>
              <a:t>http://www.legis.state.wv.us/wvcode/ChapterEntire.cfm?chap=22&amp;art=11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000" dirty="0" smtClean="0"/>
              <a:t>Biological Impairment Path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</a:t>
            </a:r>
            <a:r>
              <a:rPr lang="en-US" sz="2800" dirty="0" smtClean="0">
                <a:solidFill>
                  <a:srgbClr val="FFFFFF"/>
                </a:solidFill>
              </a:rPr>
              <a:t>currently </a:t>
            </a:r>
            <a:r>
              <a:rPr lang="en-US" sz="2800" dirty="0">
                <a:solidFill>
                  <a:srgbClr val="FFFFFF"/>
                </a:solidFill>
              </a:rPr>
              <a:t>working to develop a methodology which meets the legislative requirements set forth in </a:t>
            </a:r>
            <a:r>
              <a:rPr lang="en-US" sz="2800" dirty="0" smtClean="0">
                <a:solidFill>
                  <a:srgbClr val="FFFFFF"/>
                </a:solidFill>
              </a:rPr>
              <a:t>SB562; considering incorporating fish assessments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WV Draft 2012 303(d) List contained no new bio listings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No new </a:t>
            </a:r>
            <a:r>
              <a:rPr lang="en-US" sz="2800" dirty="0" smtClean="0">
                <a:solidFill>
                  <a:schemeClr val="bg1"/>
                </a:solidFill>
              </a:rPr>
              <a:t>WV developed </a:t>
            </a:r>
            <a:r>
              <a:rPr lang="en-US" sz="2800" dirty="0" smtClean="0">
                <a:solidFill>
                  <a:srgbClr val="FFFFFF"/>
                </a:solidFill>
              </a:rPr>
              <a:t>TMDLs until new methodology effective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Will continue benthic/fish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7939819611944AF3931CE7E111E35" ma:contentTypeVersion="6" ma:contentTypeDescription="Create a new document." ma:contentTypeScope="" ma:versionID="b383d3ac649f8d0e2f55abb51c3dd35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95097D-5DAA-4615-82C7-DEC6CA0C44E0}"/>
</file>

<file path=customXml/itemProps2.xml><?xml version="1.0" encoding="utf-8"?>
<ds:datastoreItem xmlns:ds="http://schemas.openxmlformats.org/officeDocument/2006/customXml" ds:itemID="{3B5617C5-D052-42B9-AFEA-850068DB7468}"/>
</file>

<file path=customXml/itemProps3.xml><?xml version="1.0" encoding="utf-8"?>
<ds:datastoreItem xmlns:ds="http://schemas.openxmlformats.org/officeDocument/2006/customXml" ds:itemID="{605AEC28-A1E8-451C-98EF-8D6B51F80E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9686</TotalTime>
  <Words>1258</Words>
  <Application>Microsoft Office PowerPoint</Application>
  <PresentationFormat>On-screen Show (4:3)</PresentationFormat>
  <Paragraphs>185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West Virginia TMDL History</vt:lpstr>
      <vt:lpstr>WVDEP TMDL Process</vt:lpstr>
      <vt:lpstr>Process Highlights</vt:lpstr>
      <vt:lpstr>TMDL Stream Selection Process</vt:lpstr>
      <vt:lpstr>TMDL Development Stream Selection Process</vt:lpstr>
      <vt:lpstr>TMDL Development Stream Selection Process</vt:lpstr>
      <vt:lpstr>PowerPoint Presentation</vt:lpstr>
      <vt:lpstr>TMDL Development Stream  Selection Process</vt:lpstr>
      <vt:lpstr>HG D3 TMDL Timeline</vt:lpstr>
      <vt:lpstr>HG D3 TMDL Timeline</vt:lpstr>
      <vt:lpstr>HG D3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355</cp:revision>
  <dcterms:created xsi:type="dcterms:W3CDTF">2003-03-27T20:54:43Z</dcterms:created>
  <dcterms:modified xsi:type="dcterms:W3CDTF">2014-05-15T14:47:26Z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0x01010063C7939819611944AF3931CE7E111E35</vt:lpwstr>
  </property>
</Properties>
</file>