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07" r:id="rId2"/>
    <p:sldId id="291" r:id="rId3"/>
    <p:sldId id="272" r:id="rId4"/>
    <p:sldId id="273" r:id="rId5"/>
    <p:sldId id="309" r:id="rId6"/>
    <p:sldId id="293" r:id="rId7"/>
    <p:sldId id="298" r:id="rId8"/>
    <p:sldId id="308" r:id="rId9"/>
    <p:sldId id="258" r:id="rId10"/>
    <p:sldId id="260" r:id="rId11"/>
    <p:sldId id="315" r:id="rId12"/>
    <p:sldId id="278" r:id="rId13"/>
    <p:sldId id="320" r:id="rId14"/>
    <p:sldId id="336" r:id="rId15"/>
    <p:sldId id="257" r:id="rId16"/>
    <p:sldId id="261" r:id="rId17"/>
    <p:sldId id="313" r:id="rId18"/>
    <p:sldId id="300" r:id="rId19"/>
    <p:sldId id="333" r:id="rId20"/>
    <p:sldId id="334" r:id="rId21"/>
    <p:sldId id="335" r:id="rId22"/>
    <p:sldId id="319" r:id="rId23"/>
    <p:sldId id="338" r:id="rId24"/>
    <p:sldId id="339" r:id="rId25"/>
    <p:sldId id="304" r:id="rId26"/>
    <p:sldId id="306" r:id="rId27"/>
    <p:sldId id="305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FFFFFF"/>
    <a:srgbClr val="DDDDDD"/>
    <a:srgbClr val="6699FF"/>
    <a:srgbClr val="9999FF"/>
    <a:srgbClr val="0033CC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7454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dep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4210" r="52848" b="18947"/>
          <a:stretch/>
        </p:blipFill>
        <p:spPr bwMode="auto">
          <a:xfrm>
            <a:off x="6600" y="1"/>
            <a:ext cx="9137400" cy="70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0" y="76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Mainstem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Monongahela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River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244702" y="4868863"/>
            <a:ext cx="25908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14, 2014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D3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Greenbrier, James, Little Kanawha, Lower New, Monongahela, Upper 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D3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Monongahela Tributaries TMDL approved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West Fork watershed TMDL being prepared for submission to EPA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Tygart TMDL Model development to begin this fall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Once this project is finalized in 2017, TMDLs will be completed for entire Monongahela River watershed in WV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Stream Selection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2644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TMDL Development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Stream 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proposed TMDL development for Monongahela </a:t>
            </a:r>
            <a:r>
              <a:rPr lang="en-US" sz="2700" dirty="0" err="1" smtClean="0">
                <a:solidFill>
                  <a:schemeClr val="bg1"/>
                </a:solidFill>
              </a:rPr>
              <a:t>Mainstem</a:t>
            </a:r>
            <a:r>
              <a:rPr lang="en-US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</a:rPr>
              <a:t>Unt</a:t>
            </a:r>
            <a:r>
              <a:rPr lang="en-US" sz="2700" dirty="0" smtClean="0">
                <a:solidFill>
                  <a:schemeClr val="bg1"/>
                </a:solidFill>
              </a:rPr>
              <a:t>/</a:t>
            </a:r>
            <a:r>
              <a:rPr lang="en-US" sz="2700" dirty="0" err="1" smtClean="0">
                <a:solidFill>
                  <a:schemeClr val="bg1"/>
                </a:solidFill>
              </a:rPr>
              <a:t>Deckers</a:t>
            </a:r>
            <a:r>
              <a:rPr lang="en-US" sz="2700" dirty="0" smtClean="0">
                <a:solidFill>
                  <a:schemeClr val="bg1"/>
                </a:solidFill>
              </a:rPr>
              <a:t> Creek RM 18.48 and Hughes River watersheds.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advertised proposal and provided opportunity for comment (February 27 through March 28) -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Final selection – Monongahela River </a:t>
            </a:r>
            <a:r>
              <a:rPr lang="en-US" sz="2700" dirty="0" err="1" smtClean="0">
                <a:solidFill>
                  <a:schemeClr val="bg1"/>
                </a:solidFill>
              </a:rPr>
              <a:t>mainstem</a:t>
            </a:r>
            <a:r>
              <a:rPr lang="en-US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</a:rPr>
              <a:t>Unt</a:t>
            </a:r>
            <a:r>
              <a:rPr lang="en-US" sz="2700" dirty="0" smtClean="0">
                <a:solidFill>
                  <a:schemeClr val="bg1"/>
                </a:solidFill>
              </a:rPr>
              <a:t>/</a:t>
            </a:r>
            <a:r>
              <a:rPr lang="en-US" sz="2700" dirty="0" err="1" smtClean="0">
                <a:solidFill>
                  <a:schemeClr val="bg1"/>
                </a:solidFill>
              </a:rPr>
              <a:t>Deckers</a:t>
            </a:r>
            <a:r>
              <a:rPr lang="en-US" sz="2700" dirty="0" smtClean="0">
                <a:solidFill>
                  <a:schemeClr val="bg1"/>
                </a:solidFill>
              </a:rPr>
              <a:t> Creek RM 18.48 and Hughes River watersheds.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TMDLs will be developed for any new impairments identified in pre-TMDL monitoring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4701" r="55575" b="6983"/>
          <a:stretch/>
        </p:blipFill>
        <p:spPr bwMode="auto">
          <a:xfrm>
            <a:off x="-36094" y="1"/>
            <a:ext cx="9180094" cy="68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" y="2133600"/>
            <a:ext cx="88392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6252" r="55224" b="7201"/>
          <a:stretch/>
        </p:blipFill>
        <p:spPr bwMode="auto">
          <a:xfrm>
            <a:off x="0" y="-16042"/>
            <a:ext cx="9144000" cy="68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6958" y="4033284"/>
            <a:ext cx="88392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D3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2/14 – 3/14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3/14 - 4/14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5/14 – 6/14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7/14 – 6/15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D3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10/15 – 6/16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7/16 - 9/16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4/17 – 6/17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D3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7/18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1/19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2014 – June 2015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sites  on </a:t>
            </a:r>
            <a:r>
              <a:rPr lang="en-US" dirty="0" err="1" smtClean="0">
                <a:solidFill>
                  <a:schemeClr val="bg1"/>
                </a:solidFill>
              </a:rPr>
              <a:t>Unt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Deckers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9269" y="1476103"/>
            <a:ext cx="83058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Detailed map on DEP webpage - GIS available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Field Readings (Temp, D.O. pH and conductance)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Monongahela </a:t>
            </a:r>
            <a:r>
              <a:rPr lang="en-US" dirty="0" err="1" smtClean="0">
                <a:solidFill>
                  <a:schemeClr val="bg1"/>
                </a:solidFill>
              </a:rPr>
              <a:t>Mainstem</a:t>
            </a:r>
            <a:r>
              <a:rPr lang="en-US" dirty="0" smtClean="0">
                <a:solidFill>
                  <a:schemeClr val="bg1"/>
                </a:solidFill>
              </a:rPr>
              <a:t> (16 sites)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Fecal - fecal coliform (</a:t>
            </a:r>
            <a:r>
              <a:rPr lang="en-US" dirty="0" err="1" smtClean="0">
                <a:solidFill>
                  <a:schemeClr val="bg1"/>
                </a:solidFill>
              </a:rPr>
              <a:t>deployables</a:t>
            </a:r>
            <a:r>
              <a:rPr lang="en-US" dirty="0" smtClean="0">
                <a:solidFill>
                  <a:schemeClr val="bg1"/>
                </a:solidFill>
              </a:rPr>
              <a:t> collecting temperature at selected sites for fecal decay calculations)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Unt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</a:rPr>
              <a:t>Deckers</a:t>
            </a:r>
            <a:r>
              <a:rPr lang="en-US" sz="2800" dirty="0" smtClean="0">
                <a:solidFill>
                  <a:schemeClr val="bg1"/>
                </a:solidFill>
              </a:rPr>
              <a:t> Creek at RM 18.48 (</a:t>
            </a:r>
            <a:r>
              <a:rPr lang="en-US" sz="2800" dirty="0">
                <a:solidFill>
                  <a:schemeClr val="bg1"/>
                </a:solidFill>
              </a:rPr>
              <a:t>5 sites in 3 </a:t>
            </a:r>
            <a:r>
              <a:rPr lang="en-US" sz="2800" dirty="0" smtClean="0">
                <a:solidFill>
                  <a:schemeClr val="bg1"/>
                </a:solidFill>
              </a:rPr>
              <a:t>streams)</a:t>
            </a:r>
            <a:endParaRPr lang="en-US" sz="2800" dirty="0" smtClean="0">
              <a:solidFill>
                <a:srgbClr val="FF330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Lead, Calcium, Magnesium, Flow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9766" r="5992" b="10899"/>
          <a:stretch/>
        </p:blipFill>
        <p:spPr bwMode="auto">
          <a:xfrm>
            <a:off x="12510" y="15922"/>
            <a:ext cx="9131490" cy="68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352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Combined Sewer Overflow areas/discharges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MS4 </a:t>
            </a:r>
            <a:r>
              <a:rPr lang="en-US" sz="2800" dirty="0">
                <a:solidFill>
                  <a:schemeClr val="bg1"/>
                </a:solidFill>
              </a:rPr>
              <a:t>areas/discharges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1"/>
            <a:ext cx="8318864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Thorough review of all site assessment reports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Abandoned Mine Lands</a:t>
            </a:r>
          </a:p>
        </p:txBody>
      </p:sp>
    </p:spTree>
    <p:extLst>
      <p:ext uri="{BB962C8B-B14F-4D97-AF65-F5344CB8AC3E}">
        <p14:creationId xmlns:p14="http://schemas.microsoft.com/office/powerpoint/2010/main" val="27295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972"/>
            <a:ext cx="7772400" cy="68402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777" y="884275"/>
            <a:ext cx="8382000" cy="57150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 Protection (Monongahela </a:t>
            </a:r>
            <a:r>
              <a:rPr lang="en-US" sz="2500" dirty="0" err="1" smtClean="0">
                <a:solidFill>
                  <a:schemeClr val="bg1"/>
                </a:solidFill>
              </a:rPr>
              <a:t>Mainstem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 (</a:t>
            </a:r>
            <a:r>
              <a:rPr lang="en-US" sz="2500" dirty="0" err="1" smtClean="0">
                <a:solidFill>
                  <a:schemeClr val="bg1"/>
                </a:solidFill>
              </a:rPr>
              <a:t>Unt</a:t>
            </a:r>
            <a:r>
              <a:rPr lang="en-US" sz="2500" dirty="0" smtClean="0">
                <a:solidFill>
                  <a:schemeClr val="bg1"/>
                </a:solidFill>
              </a:rPr>
              <a:t>/</a:t>
            </a:r>
            <a:r>
              <a:rPr lang="en-US" sz="2500" dirty="0" err="1" smtClean="0">
                <a:solidFill>
                  <a:schemeClr val="bg1"/>
                </a:solidFill>
              </a:rPr>
              <a:t>Deckers</a:t>
            </a:r>
            <a:r>
              <a:rPr lang="en-US" sz="2500" dirty="0" smtClean="0">
                <a:solidFill>
                  <a:schemeClr val="bg1"/>
                </a:solidFill>
              </a:rPr>
              <a:t> Creek)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Dissolved Lead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Public Drinking water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exceed 50 </a:t>
            </a:r>
            <a:r>
              <a:rPr lang="en-US" dirty="0" err="1">
                <a:solidFill>
                  <a:schemeClr val="bg1"/>
                </a:solidFill>
              </a:rPr>
              <a:t>ug</a:t>
            </a:r>
            <a:r>
              <a:rPr lang="en-US" dirty="0">
                <a:solidFill>
                  <a:schemeClr val="bg1"/>
                </a:solidFill>
              </a:rPr>
              <a:t>/l (public drinking water)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Aquatic life criteria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1 hour average and 4 day average criteria vary based on </a:t>
            </a:r>
            <a:r>
              <a:rPr lang="en-US" dirty="0" smtClean="0">
                <a:solidFill>
                  <a:schemeClr val="bg1"/>
                </a:solidFill>
              </a:rPr>
              <a:t>hardness [chronic = 0.54 </a:t>
            </a:r>
            <a:r>
              <a:rPr lang="en-US" dirty="0" err="1" smtClean="0">
                <a:solidFill>
                  <a:schemeClr val="bg1"/>
                </a:solidFill>
              </a:rPr>
              <a:t>ug</a:t>
            </a:r>
            <a:r>
              <a:rPr lang="en-US" dirty="0" smtClean="0">
                <a:solidFill>
                  <a:schemeClr val="bg1"/>
                </a:solidFill>
              </a:rPr>
              <a:t>/l (25) to 10.94 </a:t>
            </a:r>
            <a:r>
              <a:rPr lang="en-US" dirty="0" err="1" smtClean="0">
                <a:solidFill>
                  <a:schemeClr val="bg1"/>
                </a:solidFill>
              </a:rPr>
              <a:t>ug</a:t>
            </a:r>
            <a:r>
              <a:rPr lang="en-US" dirty="0" smtClean="0">
                <a:solidFill>
                  <a:schemeClr val="bg1"/>
                </a:solidFill>
              </a:rPr>
              <a:t>/l (400)]</a:t>
            </a:r>
            <a:endParaRPr lang="en-US" dirty="0">
              <a:solidFill>
                <a:schemeClr val="bg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be exceeded more than once in three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hydrology and water quality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7939819611944AF3931CE7E111E35" ma:contentTypeVersion="6" ma:contentTypeDescription="Create a new document." ma:contentTypeScope="" ma:versionID="b383d3ac649f8d0e2f55abb51c3dd3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2F9A0E-AA5D-47AA-AFA3-54725A8CED32}"/>
</file>

<file path=customXml/itemProps2.xml><?xml version="1.0" encoding="utf-8"?>
<ds:datastoreItem xmlns:ds="http://schemas.openxmlformats.org/officeDocument/2006/customXml" ds:itemID="{7FBB98BD-22C9-4647-A83E-55898A3A6A1F}"/>
</file>

<file path=customXml/itemProps3.xml><?xml version="1.0" encoding="utf-8"?>
<ds:datastoreItem xmlns:ds="http://schemas.openxmlformats.org/officeDocument/2006/customXml" ds:itemID="{B77FC25E-60A0-4211-9687-2A2C14A187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9722</TotalTime>
  <Words>921</Words>
  <Application>Microsoft Office PowerPoint</Application>
  <PresentationFormat>On-screen Show (4:3)</PresentationFormat>
  <Paragraphs>156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West Virginia TMDL History</vt:lpstr>
      <vt:lpstr>WVDEP TMDL Process</vt:lpstr>
      <vt:lpstr>Process Highlights</vt:lpstr>
      <vt:lpstr>TMDL Stream Selection Process</vt:lpstr>
      <vt:lpstr>TMDL Development  Stream Selection Process</vt:lpstr>
      <vt:lpstr>TMDL Development  Stream Selection Process</vt:lpstr>
      <vt:lpstr>TMDL Development  Stream Selection Process</vt:lpstr>
      <vt:lpstr>PowerPoint Presentation</vt:lpstr>
      <vt:lpstr>PowerPoint Presentation</vt:lpstr>
      <vt:lpstr>HG D3 TMDL Timeline</vt:lpstr>
      <vt:lpstr>HG D3 TMDL Timeline</vt:lpstr>
      <vt:lpstr>HG D3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364</cp:revision>
  <dcterms:created xsi:type="dcterms:W3CDTF">2003-03-27T20:54:43Z</dcterms:created>
  <dcterms:modified xsi:type="dcterms:W3CDTF">2014-05-15T14:46:51Z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0x01010063C7939819611944AF3931CE7E111E35</vt:lpwstr>
  </property>
</Properties>
</file>