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307" r:id="rId2"/>
    <p:sldId id="291" r:id="rId3"/>
    <p:sldId id="272" r:id="rId4"/>
    <p:sldId id="273" r:id="rId5"/>
    <p:sldId id="309" r:id="rId6"/>
    <p:sldId id="323" r:id="rId7"/>
    <p:sldId id="322" r:id="rId8"/>
    <p:sldId id="312" r:id="rId9"/>
    <p:sldId id="326" r:id="rId10"/>
    <p:sldId id="329" r:id="rId11"/>
    <p:sldId id="293" r:id="rId12"/>
    <p:sldId id="298" r:id="rId13"/>
    <p:sldId id="308" r:id="rId14"/>
    <p:sldId id="258" r:id="rId15"/>
    <p:sldId id="296" r:id="rId16"/>
    <p:sldId id="297" r:id="rId17"/>
    <p:sldId id="260" r:id="rId18"/>
    <p:sldId id="315" r:id="rId19"/>
    <p:sldId id="278" r:id="rId20"/>
    <p:sldId id="325" r:id="rId21"/>
    <p:sldId id="320" r:id="rId22"/>
    <p:sldId id="327" r:id="rId23"/>
    <p:sldId id="328" r:id="rId24"/>
    <p:sldId id="257" r:id="rId25"/>
    <p:sldId id="261" r:id="rId26"/>
    <p:sldId id="313" r:id="rId27"/>
    <p:sldId id="300" r:id="rId28"/>
    <p:sldId id="256" r:id="rId29"/>
    <p:sldId id="331" r:id="rId30"/>
    <p:sldId id="303" r:id="rId31"/>
    <p:sldId id="324" r:id="rId32"/>
    <p:sldId id="302" r:id="rId33"/>
    <p:sldId id="319" r:id="rId34"/>
    <p:sldId id="304" r:id="rId35"/>
    <p:sldId id="306" r:id="rId36"/>
    <p:sldId id="305" r:id="rId37"/>
    <p:sldId id="310" r:id="rId38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DDDD"/>
    <a:srgbClr val="6699FF"/>
    <a:srgbClr val="9999FF"/>
    <a:srgbClr val="0066FF"/>
    <a:srgbClr val="0033CC"/>
    <a:srgbClr val="FF3300"/>
    <a:srgbClr val="00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7454" autoAdjust="0"/>
  </p:normalViewPr>
  <p:slideViewPr>
    <p:cSldViewPr>
      <p:cViewPr>
        <p:scale>
          <a:sx n="80" d="100"/>
          <a:sy n="80" d="100"/>
        </p:scale>
        <p:origin x="-21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0A48-EA4D-465E-B9FD-814CE1599429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81C0A-A2B9-4925-BB45-046E6449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5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asked about monthly chemistry parameters answer that it varies with the prescribed</a:t>
            </a:r>
            <a:r>
              <a:rPr lang="en-US" baseline="0" dirty="0" smtClean="0"/>
              <a:t> </a:t>
            </a:r>
            <a:r>
              <a:rPr lang="en-US" dirty="0" smtClean="0"/>
              <a:t>sampling suites (</a:t>
            </a:r>
            <a:r>
              <a:rPr lang="en-US" dirty="0" err="1" smtClean="0"/>
              <a:t>whitman’s</a:t>
            </a:r>
            <a:r>
              <a:rPr lang="en-US" dirty="0" smtClean="0"/>
              <a:t> one pager)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</a:t>
            </a:r>
            <a:r>
              <a:rPr lang="en-US" baseline="0" dirty="0" smtClean="0"/>
              <a:t> asked why do TDS ions – answers are 1) document current conditions and 2)use in stressor ID for </a:t>
            </a:r>
            <a:r>
              <a:rPr lang="en-US" baseline="0" dirty="0" err="1" smtClean="0"/>
              <a:t>benthics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9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link is cumbersome – may want to have a dozen or</a:t>
            </a:r>
            <a:r>
              <a:rPr lang="en-US" baseline="0" dirty="0" smtClean="0"/>
              <a:t> so copies to hand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6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explain sampling</a:t>
            </a:r>
            <a:r>
              <a:rPr lang="en-US" baseline="0" dirty="0" smtClean="0"/>
              <a:t> suite legend </a:t>
            </a:r>
            <a:r>
              <a:rPr lang="en-US" baseline="0" dirty="0" err="1" smtClean="0"/>
              <a:t>i.e</a:t>
            </a:r>
            <a:r>
              <a:rPr lang="en-US" baseline="0" dirty="0" smtClean="0"/>
              <a:t> what does “AMD” mean?  Would be nice to include Whitman’s one pager showing parameters monitored in each suite.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9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2132-4193-4CE9-B7DF-E9CAFA458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6E16-089C-4773-868E-1879F4BD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07CE-1469-4F6B-A803-9B4156037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BAC8-9D0F-472A-8654-F3EBF63E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FCF5-CE11-4A33-9FB7-2119ED6B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1CED-19CE-4435-8419-B991DE89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E924-966B-446C-A181-2C88FC49C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1CC1-1704-4FDF-959F-37F739030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EB8E-7A6D-4B57-8091-F560E4A4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4BAA-427A-40E7-A80B-0AC0C937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C1CB-3DF5-45D9-8681-750FA47DB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2728-1536-44A8-AFA1-893CE4EA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1A3D-661A-4285-8D77-813162B8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8590-F205-4CEC-8D24-AD86388A1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fld id="{3814B6D2-B958-44D7-BB2F-F172073F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1E2E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1E2E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1E2E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1E2E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p.wv.gov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.state.wv.us/Bill_Text_HTML/2012_SESSIONS/RS/pdf_bills/SB562%20SUB1%20enr%20PRINTED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36"/>
          <a:stretch/>
        </p:blipFill>
        <p:spPr>
          <a:xfrm>
            <a:off x="-1" y="0"/>
            <a:ext cx="9448801" cy="6858000"/>
          </a:xfrm>
          <a:prstGeom prst="rect">
            <a:avLst/>
          </a:prstGeom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041525" y="4232275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698625" y="4640263"/>
            <a:ext cx="599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TMDL Development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Tygart Valley River Watershed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4659312" y="4711897"/>
            <a:ext cx="25908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9</a:t>
            </a:r>
            <a:r>
              <a:rPr lang="en-US" sz="1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10</a:t>
            </a:r>
            <a:r>
              <a:rPr lang="en-US" sz="1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2012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5181600" y="5172869"/>
            <a:ext cx="1466850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WV DEP  </a:t>
            </a:r>
          </a:p>
          <a:p>
            <a:pPr marL="342900" indent="-342900" algn="ctr"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James Laine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 smtClean="0"/>
              <a:t>Biological Impairment Path Forward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153400" cy="4114800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DEP </a:t>
            </a:r>
            <a:r>
              <a:rPr lang="en-US" sz="2800" dirty="0" smtClean="0">
                <a:solidFill>
                  <a:srgbClr val="FFFFFF"/>
                </a:solidFill>
              </a:rPr>
              <a:t>currently </a:t>
            </a:r>
            <a:r>
              <a:rPr lang="en-US" sz="2800" dirty="0">
                <a:solidFill>
                  <a:srgbClr val="FFFFFF"/>
                </a:solidFill>
              </a:rPr>
              <a:t>working to develop a methodology which meets the legislative requirements set forth in </a:t>
            </a:r>
            <a:r>
              <a:rPr lang="en-US" sz="2800" dirty="0" smtClean="0">
                <a:solidFill>
                  <a:srgbClr val="FFFFFF"/>
                </a:solidFill>
              </a:rPr>
              <a:t>SB562; considering incorporating fish assessments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No new 303(d) listings under old methodology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No new TMDLs until new methodology effective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Will continue benthic monitoring in interim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Likely to remain a component of new method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May be able to address existing 303(d) listings if stream no longer impaired per WVSCI or if WVSCI stressors can be resolved by attainment of numeric criterion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West Virginia TMDL History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TMDL development required by Clean Water Act for all impaired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If State doesn’t develop TMDLs, EPA must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WV couldn’t (resources), EPA didn’t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EPA was sued in 1995, settled suit by entering into consent decree with plaintiffs, and began developing WV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In 2004, WV finalized its first group of TMDLs developed under state direction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TMDL Process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Pre-TMDL monitoring, source identification and characterization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Contract to model water quality and hydrology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Allocation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Report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Finalization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467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Synchronized with WV Watershed Management Framework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48 month process (Stream selection – EPA approval)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Multiple opportunities for public outreach/ stakeholder input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water quality monitoring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Source identification and characterization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Process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39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Spread development over State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Evaluate list of impaired waters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Consider WMF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Maximize efficiency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 focus geographically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address all known or suspected impairments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Watershed Management Framework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9430"/>
            <a:ext cx="762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32 watersheds (8-digit HUC)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5 Hydrologic Groups (A – E)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Geographical way to organize water resource management – Within DEP, watershed assessment, NPDES Permit reissuance and nonpoint source project funding synchronized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     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WVDEP TMDL development synchronized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l="12502" t="12224" r="12502" b="8890"/>
          <a:stretch>
            <a:fillRect/>
          </a:stretch>
        </p:blipFill>
        <p:spPr bwMode="auto">
          <a:xfrm>
            <a:off x="6400800" y="1828800"/>
            <a:ext cx="20955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TMDL/WMF Synchronization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24000"/>
            <a:ext cx="4648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Pre-TMDL monitoring occurs concurrently with WMF assessment year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TMDL completion six months prior to start of WMF implementation year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5yr WMF cycle/15 year plan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sz="2800" smtClean="0">
                <a:solidFill>
                  <a:schemeClr val="bg1"/>
                </a:solidFill>
              </a:rPr>
              <a:t>	3 bites at each HG apple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-833" t="7779" r="-833" b="6668"/>
          <a:stretch>
            <a:fillRect/>
          </a:stretch>
        </p:blipFill>
        <p:spPr>
          <a:xfrm>
            <a:off x="5943600" y="4572000"/>
            <a:ext cx="2711450" cy="1712913"/>
          </a:xfr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 l="13335" t="16669" r="17502" b="13335"/>
          <a:stretch>
            <a:fillRect/>
          </a:stretch>
        </p:blipFill>
        <p:spPr bwMode="auto">
          <a:xfrm>
            <a:off x="6096000" y="1981200"/>
            <a:ext cx="23542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5791200" y="48768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791200" y="56388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Development Stream Selection Process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Watershed Management Framework Consideration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 l="13335" t="16669" r="17502" b="13335"/>
          <a:stretch>
            <a:fillRect/>
          </a:stretch>
        </p:blipFill>
        <p:spPr bwMode="auto">
          <a:xfrm>
            <a:off x="3200400" y="3048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7"/>
          <p:cNvSpPr txBox="1">
            <a:spLocks noChangeArrowheads="1"/>
          </p:cNvSpPr>
          <p:nvPr/>
        </p:nvSpPr>
        <p:spPr bwMode="auto">
          <a:xfrm>
            <a:off x="1143000" y="5562600"/>
            <a:ext cx="7543800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Within HG </a:t>
            </a:r>
            <a:r>
              <a:rPr lang="en-US" dirty="0" smtClean="0">
                <a:solidFill>
                  <a:schemeClr val="bg1"/>
                </a:solidFill>
              </a:rPr>
              <a:t>B3, </a:t>
            </a:r>
            <a:r>
              <a:rPr lang="en-US" dirty="0">
                <a:solidFill>
                  <a:schemeClr val="bg1"/>
                </a:solidFill>
              </a:rPr>
              <a:t>candidate watersheds = </a:t>
            </a:r>
            <a:r>
              <a:rPr lang="en-US" dirty="0" smtClean="0">
                <a:solidFill>
                  <a:schemeClr val="bg1"/>
                </a:solidFill>
              </a:rPr>
              <a:t>Coal, Elk, Lower Kanawha, North Branch Potomac, Tygart Valley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0" name="Text Box 32"/>
          <p:cNvSpPr txBox="1">
            <a:spLocks noChangeArrowheads="1"/>
          </p:cNvSpPr>
          <p:nvPr/>
        </p:nvSpPr>
        <p:spPr bwMode="auto">
          <a:xfrm>
            <a:off x="2667000" y="2590800"/>
            <a:ext cx="4191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TMDL</a:t>
            </a:r>
            <a:r>
              <a:rPr lang="en-US" sz="1600" b="1" dirty="0">
                <a:solidFill>
                  <a:schemeClr val="bg1"/>
                </a:solidFill>
              </a:rPr>
              <a:t> Development   Hydrologic Group </a:t>
            </a:r>
            <a:r>
              <a:rPr lang="en-US" sz="1600" b="1" dirty="0" smtClean="0">
                <a:solidFill>
                  <a:schemeClr val="bg1"/>
                </a:solidFill>
              </a:rPr>
              <a:t>B3</a:t>
            </a:r>
            <a:endParaRPr lang="en-US" sz="16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5"/>
          <p:cNvSpPr>
            <a:spLocks noGrp="1"/>
          </p:cNvSpPr>
          <p:nvPr>
            <p:ph idx="1"/>
          </p:nvPr>
        </p:nvSpPr>
        <p:spPr>
          <a:xfrm>
            <a:off x="685800" y="1752600"/>
            <a:ext cx="8305800" cy="4876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Statewide Coverage Considerations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DEP TMDL development has occurred in Coal, Elk, Lower Kanawha and North Branch Potomac watersheds.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Significant number of Tygart streams/impairments on the 303d list; EPA-developed TMDLs for the Tygart Valley watershed need revision due to changes in aluminum and manganese water quality standards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TMDL Development Stream Selection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TMDL Development Stream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Selection Process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5105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DEP proposed TMDL development in Tygart Valley River watershed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DEP advertised proposal and provided opportunity for comment (March 7 – April 13, 2012) - No Comments received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Final selection – Tygart Valley River and tributaries from headwaters to its confluence with the Monongahela River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343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Background information on Water Quality Standards, impaired waters and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Brief history of WV TMDL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Overview of WVDEP’s TMDL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of local impaired waters and their TMDL timeline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Pre-TMDL Monitoring Plan for local waters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– Free form questions and answers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TMDL Development Stream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495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Address all 2010 303(d) listings except PCBs in Tygart </a:t>
            </a:r>
            <a:r>
              <a:rPr lang="en-US" sz="3000" dirty="0">
                <a:solidFill>
                  <a:schemeClr val="bg1"/>
                </a:solidFill>
              </a:rPr>
              <a:t>Valley </a:t>
            </a:r>
            <a:r>
              <a:rPr lang="en-US" sz="3000" dirty="0" smtClean="0">
                <a:solidFill>
                  <a:schemeClr val="bg1"/>
                </a:solidFill>
              </a:rPr>
              <a:t>Lake. New data indicates a non-impaired condition and delisting will be proposed in draft 2012 303(d) list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2001 </a:t>
            </a:r>
            <a:r>
              <a:rPr lang="en-US" sz="3000" dirty="0">
                <a:solidFill>
                  <a:schemeClr val="bg1"/>
                </a:solidFill>
              </a:rPr>
              <a:t>EPA TMDLs will also be </a:t>
            </a:r>
            <a:r>
              <a:rPr lang="en-US" sz="3000" dirty="0" smtClean="0">
                <a:solidFill>
                  <a:schemeClr val="bg1"/>
                </a:solidFill>
              </a:rPr>
              <a:t>re-evaluated </a:t>
            </a:r>
            <a:r>
              <a:rPr lang="en-US" sz="3000" dirty="0">
                <a:solidFill>
                  <a:schemeClr val="bg1"/>
                </a:solidFill>
              </a:rPr>
              <a:t>during this effort </a:t>
            </a:r>
            <a:endParaRPr lang="en-US" sz="30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TMDLs will be developed for any new impairments identified in pre-TMDL monitoring (with possible exception of Bio Impairment)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12040" r="10412" b="72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17750" r="10853" b="7334"/>
          <a:stretch/>
        </p:blipFill>
        <p:spPr bwMode="auto">
          <a:xfrm>
            <a:off x="9526" y="1"/>
            <a:ext cx="9134474" cy="689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3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18250" r="10687" b="6666"/>
          <a:stretch/>
        </p:blipFill>
        <p:spPr bwMode="auto">
          <a:xfrm>
            <a:off x="0" y="19050"/>
            <a:ext cx="913144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6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B3 TMDL Timeline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 	3/12 – 4/12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plan development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		3/12 - 5/12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Outreach (TMDL process + monitoring plan specifics)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		5/12 – 6/12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Monitoring and Source Tracking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7/12 – 6/13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B3 TMDL Timeline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Modeling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10/13 – 6/14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(Status Update)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7/14 - 9/14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Draft TMDLs (Internal Review)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3/15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(PN/PC on Drafts)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4/15 – 6/15</a:t>
            </a: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HG B3 TMDL Timeline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Finalization (including EPA approval) 	12/15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Implementation begins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7/16 – NPDES Water Permits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1/17 – NPDES Mining Permits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Goal – to generate robust/ recent data to: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Make accurate impairment assessments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Calibrate watershed models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Quantify the impacts of significant pollutant sources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Today’s presentation is a preliminary plan; to be refined via WVDEP field recon and stakeholder input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Detailed map on DEP webpage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Impairments/potential impairments being evaluated: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Biological Integrity (bug collection for reevaluation of stream status)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Total Iron, Dissolved Aluminum, Total Manganese, pH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Fecal coliform bacteria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336 sites on 227 streams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GIS coverage available upon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44127" y="457250"/>
            <a:ext cx="69254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Legend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796461" y="793324"/>
            <a:ext cx="105388" cy="86218"/>
          </a:xfrm>
          <a:prstGeom prst="ellipse">
            <a:avLst/>
          </a:prstGeom>
          <a:solidFill>
            <a:srgbClr val="A642A2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74749" y="789805"/>
            <a:ext cx="6624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ACID RAIN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796461" y="953443"/>
            <a:ext cx="105388" cy="84458"/>
          </a:xfrm>
          <a:prstGeom prst="ellipse">
            <a:avLst/>
          </a:prstGeom>
          <a:solidFill>
            <a:srgbClr val="47A9C4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974749" y="949923"/>
            <a:ext cx="96354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ACID RAIN/AMD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796461" y="1113561"/>
            <a:ext cx="105388" cy="84458"/>
          </a:xfrm>
          <a:prstGeom prst="ellipse">
            <a:avLst/>
          </a:prstGeom>
          <a:solidFill>
            <a:srgbClr val="3CC92C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974749" y="1093179"/>
            <a:ext cx="138509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ACID RAIN/AMD/FECAL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1796461" y="1271920"/>
            <a:ext cx="105388" cy="86218"/>
          </a:xfrm>
          <a:prstGeom prst="ellipse">
            <a:avLst/>
          </a:prstGeom>
          <a:solidFill>
            <a:srgbClr val="C43A35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974749" y="1257964"/>
            <a:ext cx="1623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ACID RAIN/AMD/FECAL/BIO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796461" y="1432039"/>
            <a:ext cx="105388" cy="86218"/>
          </a:xfrm>
          <a:prstGeom prst="ellipse">
            <a:avLst/>
          </a:prstGeom>
          <a:solidFill>
            <a:srgbClr val="2A2CC7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974749" y="1428519"/>
            <a:ext cx="19848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ACID RAIN/AMD/FECAL/Be/Se/BIO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1796461" y="1619178"/>
            <a:ext cx="105388" cy="84458"/>
          </a:xfrm>
          <a:prstGeom prst="ellipse">
            <a:avLst/>
          </a:prstGeom>
          <a:solidFill>
            <a:srgbClr val="2D61BA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974749" y="1592158"/>
            <a:ext cx="9008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ACID RAIN/BIO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1796461" y="1775696"/>
            <a:ext cx="105388" cy="86218"/>
          </a:xfrm>
          <a:prstGeom prst="ellipse">
            <a:avLst/>
          </a:prstGeom>
          <a:solidFill>
            <a:srgbClr val="259961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974749" y="1758472"/>
            <a:ext cx="132236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ACID RAIN/FECAL/BIO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1785645" y="1934123"/>
            <a:ext cx="105388" cy="84458"/>
          </a:xfrm>
          <a:prstGeom prst="ellipse">
            <a:avLst/>
          </a:prstGeom>
          <a:solidFill>
            <a:srgbClr val="82B027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954428" y="1907117"/>
            <a:ext cx="94347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ACID RAIN/SED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1782119" y="2065401"/>
            <a:ext cx="105388" cy="86218"/>
          </a:xfrm>
          <a:prstGeom prst="ellipse">
            <a:avLst/>
          </a:prstGeom>
          <a:solidFill>
            <a:srgbClr val="99375B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955302" y="2067236"/>
            <a:ext cx="118185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ACID RAIN/SED/BIO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1782119" y="2238292"/>
            <a:ext cx="105388" cy="87977"/>
          </a:xfrm>
          <a:prstGeom prst="ellipse">
            <a:avLst/>
          </a:prstGeom>
          <a:solidFill>
            <a:srgbClr val="BD7A4A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1947065" y="2223823"/>
            <a:ext cx="130480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ACID RAIN/SED/Be/Se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1785645" y="2385714"/>
            <a:ext cx="105388" cy="84458"/>
          </a:xfrm>
          <a:prstGeom prst="ellipse">
            <a:avLst/>
          </a:prstGeom>
          <a:solidFill>
            <a:srgbClr val="4B35A1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927755" y="2385714"/>
            <a:ext cx="13650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ACID RAIN/SED/FECAL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1774425" y="2549351"/>
            <a:ext cx="105388" cy="84458"/>
          </a:xfrm>
          <a:prstGeom prst="ellipse">
            <a:avLst/>
          </a:prstGeom>
          <a:solidFill>
            <a:srgbClr val="30C2AE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1924265" y="2545832"/>
            <a:ext cx="16034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ACID RAIN/SED/FECAL/BIO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1774425" y="2707711"/>
            <a:ext cx="105388" cy="86218"/>
          </a:xfrm>
          <a:prstGeom prst="ellipse">
            <a:avLst/>
          </a:prstGeom>
          <a:solidFill>
            <a:srgbClr val="8A2EBF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928453" y="2694325"/>
            <a:ext cx="196473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ACID RAIN/SED/FECAL/Be/Se/BIO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6077742" y="813334"/>
            <a:ext cx="105388" cy="91440"/>
          </a:xfrm>
          <a:prstGeom prst="ellipse">
            <a:avLst/>
          </a:prstGeom>
          <a:solidFill>
            <a:srgbClr val="2D74A1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6275219" y="789804"/>
            <a:ext cx="32118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AMD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6071368" y="973452"/>
            <a:ext cx="105388" cy="91440"/>
          </a:xfrm>
          <a:prstGeom prst="ellipse">
            <a:avLst/>
          </a:prstGeom>
          <a:solidFill>
            <a:srgbClr val="44AB38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6255928" y="948930"/>
            <a:ext cx="74273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AMD/FECAL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6069196" y="1137090"/>
            <a:ext cx="105388" cy="91440"/>
          </a:xfrm>
          <a:prstGeom prst="ellipse">
            <a:avLst/>
          </a:prstGeom>
          <a:solidFill>
            <a:srgbClr val="AD4E24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6255928" y="1108282"/>
            <a:ext cx="9811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AMD/FECAL/BIO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6075924" y="1281494"/>
            <a:ext cx="105388" cy="91440"/>
          </a:xfrm>
          <a:prstGeom prst="ellipse">
            <a:avLst/>
          </a:prstGeom>
          <a:solidFill>
            <a:srgbClr val="C7325A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239204" y="1257965"/>
            <a:ext cx="134244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AMD/FECAL/Be/Se/BIO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6069196" y="1432039"/>
            <a:ext cx="105388" cy="91440"/>
          </a:xfrm>
          <a:prstGeom prst="ellipse">
            <a:avLst/>
          </a:prstGeom>
          <a:solidFill>
            <a:srgbClr val="BF307F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6248400" y="1405898"/>
            <a:ext cx="122701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AMD/FECAL/ION/BIO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2"/>
          <p:cNvSpPr>
            <a:spLocks noChangeArrowheads="1"/>
          </p:cNvSpPr>
          <p:nvPr/>
        </p:nvSpPr>
        <p:spPr bwMode="auto">
          <a:xfrm>
            <a:off x="6087054" y="1592375"/>
            <a:ext cx="105388" cy="91440"/>
          </a:xfrm>
          <a:prstGeom prst="ellipse">
            <a:avLst/>
          </a:prstGeom>
          <a:solidFill>
            <a:srgbClr val="C730B5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255928" y="1568846"/>
            <a:ext cx="134997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AMD/FECAL/ION/Be/Se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6087054" y="1750517"/>
            <a:ext cx="105388" cy="91440"/>
          </a:xfrm>
          <a:prstGeom prst="ellipse">
            <a:avLst/>
          </a:prstGeom>
          <a:solidFill>
            <a:srgbClr val="2C4EBF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6239204" y="1711142"/>
            <a:ext cx="158834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AMD/FECAL/ION/Be/Se/BIO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6"/>
          <p:cNvSpPr>
            <a:spLocks noChangeArrowheads="1"/>
          </p:cNvSpPr>
          <p:nvPr/>
        </p:nvSpPr>
        <p:spPr bwMode="auto">
          <a:xfrm>
            <a:off x="6087054" y="1927865"/>
            <a:ext cx="105388" cy="91440"/>
          </a:xfrm>
          <a:prstGeom prst="ellipse">
            <a:avLst/>
          </a:prstGeom>
          <a:solidFill>
            <a:srgbClr val="A84045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6239204" y="1883615"/>
            <a:ext cx="17890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AMD/FECAL/ION/Be/Se/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8"/>
          <p:cNvSpPr>
            <a:spLocks noChangeArrowheads="1"/>
          </p:cNvSpPr>
          <p:nvPr/>
        </p:nvSpPr>
        <p:spPr bwMode="auto">
          <a:xfrm>
            <a:off x="6087054" y="2106936"/>
            <a:ext cx="105388" cy="91440"/>
          </a:xfrm>
          <a:prstGeom prst="ellipse">
            <a:avLst/>
          </a:prstGeom>
          <a:solidFill>
            <a:srgbClr val="C27829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6244904" y="2059477"/>
            <a:ext cx="1189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AMD/FECAL/ION/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0"/>
          <p:cNvSpPr>
            <a:spLocks noChangeArrowheads="1"/>
          </p:cNvSpPr>
          <p:nvPr/>
        </p:nvSpPr>
        <p:spPr bwMode="auto">
          <a:xfrm>
            <a:off x="6087054" y="2270882"/>
            <a:ext cx="105388" cy="91440"/>
          </a:xfrm>
          <a:prstGeom prst="ellipse">
            <a:avLst/>
          </a:prstGeom>
          <a:solidFill>
            <a:srgbClr val="629E3C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6239204" y="2218621"/>
            <a:ext cx="14277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AMD/FECAL/ION/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2"/>
          <p:cNvSpPr>
            <a:spLocks noChangeArrowheads="1"/>
          </p:cNvSpPr>
          <p:nvPr/>
        </p:nvSpPr>
        <p:spPr bwMode="auto">
          <a:xfrm>
            <a:off x="6087054" y="2424452"/>
            <a:ext cx="105388" cy="91440"/>
          </a:xfrm>
          <a:prstGeom prst="ellipse">
            <a:avLst/>
          </a:prstGeom>
          <a:solidFill>
            <a:srgbClr val="C2C23C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6252431" y="2404441"/>
            <a:ext cx="118185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AMD/FECAL/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4"/>
          <p:cNvSpPr>
            <a:spLocks noChangeArrowheads="1"/>
          </p:cNvSpPr>
          <p:nvPr/>
        </p:nvSpPr>
        <p:spPr bwMode="auto">
          <a:xfrm>
            <a:off x="6087054" y="2569361"/>
            <a:ext cx="105388" cy="91440"/>
          </a:xfrm>
          <a:prstGeom prst="ellipse">
            <a:avLst/>
          </a:prstGeom>
          <a:solidFill>
            <a:srgbClr val="2CC969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6248400" y="2555567"/>
            <a:ext cx="186938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AMD/FECAL/NUTRIENT/ION/BIO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val 56"/>
          <p:cNvSpPr>
            <a:spLocks noChangeArrowheads="1"/>
          </p:cNvSpPr>
          <p:nvPr/>
        </p:nvSpPr>
        <p:spPr bwMode="auto">
          <a:xfrm>
            <a:off x="6087054" y="2727720"/>
            <a:ext cx="105388" cy="91440"/>
          </a:xfrm>
          <a:prstGeom prst="ellipse">
            <a:avLst/>
          </a:prstGeom>
          <a:solidFill>
            <a:srgbClr val="814ABD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6239204" y="2714089"/>
            <a:ext cx="183174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AMD/FECAL/NUTRIENT/ION/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6087054" y="2897309"/>
            <a:ext cx="105388" cy="91440"/>
          </a:xfrm>
          <a:prstGeom prst="ellipse">
            <a:avLst/>
          </a:prstGeom>
          <a:solidFill>
            <a:srgbClr val="447CC9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0" tIns="45720" rIns="0" bIns="45720" numCol="1" anchor="t" anchorCtr="1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6229915" y="2873779"/>
            <a:ext cx="207012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AMD/FECAL/NUTRIENT/ION/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/BIO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0"/>
          <p:cNvSpPr>
            <a:spLocks noChangeArrowheads="1"/>
          </p:cNvSpPr>
          <p:nvPr/>
        </p:nvSpPr>
        <p:spPr bwMode="auto">
          <a:xfrm>
            <a:off x="6069196" y="3453038"/>
            <a:ext cx="105388" cy="86218"/>
          </a:xfrm>
          <a:prstGeom prst="ellipse">
            <a:avLst/>
          </a:prstGeom>
          <a:solidFill>
            <a:srgbClr val="30BF8B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6281187" y="3448325"/>
            <a:ext cx="88074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CONTROL/BIO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val 62"/>
          <p:cNvSpPr>
            <a:spLocks noChangeArrowheads="1"/>
          </p:cNvSpPr>
          <p:nvPr/>
        </p:nvSpPr>
        <p:spPr bwMode="auto">
          <a:xfrm>
            <a:off x="6069196" y="3592637"/>
            <a:ext cx="105388" cy="86218"/>
          </a:xfrm>
          <a:prstGeom prst="ellipse">
            <a:avLst/>
          </a:prstGeom>
          <a:solidFill>
            <a:srgbClr val="5A219C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6275219" y="3599218"/>
            <a:ext cx="116930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CONTROL/PRS-BIO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64"/>
          <p:cNvSpPr>
            <a:spLocks noChangeArrowheads="1"/>
          </p:cNvSpPr>
          <p:nvPr/>
        </p:nvSpPr>
        <p:spPr bwMode="auto">
          <a:xfrm>
            <a:off x="1750769" y="3406097"/>
            <a:ext cx="105388" cy="84458"/>
          </a:xfrm>
          <a:prstGeom prst="ellipse">
            <a:avLst/>
          </a:prstGeom>
          <a:solidFill>
            <a:srgbClr val="369C89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1927755" y="3386770"/>
            <a:ext cx="7226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SED/FECAL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val 66"/>
          <p:cNvSpPr>
            <a:spLocks noChangeArrowheads="1"/>
          </p:cNvSpPr>
          <p:nvPr/>
        </p:nvSpPr>
        <p:spPr bwMode="auto">
          <a:xfrm>
            <a:off x="1744273" y="3574190"/>
            <a:ext cx="105388" cy="86218"/>
          </a:xfrm>
          <a:prstGeom prst="ellipse">
            <a:avLst/>
          </a:prstGeom>
          <a:solidFill>
            <a:srgbClr val="993328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1923971" y="3555744"/>
            <a:ext cx="9610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SED/FECAL/BIO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68"/>
          <p:cNvSpPr>
            <a:spLocks noChangeArrowheads="1"/>
          </p:cNvSpPr>
          <p:nvPr/>
        </p:nvSpPr>
        <p:spPr bwMode="auto">
          <a:xfrm>
            <a:off x="1744273" y="3736118"/>
            <a:ext cx="105388" cy="84458"/>
          </a:xfrm>
          <a:prstGeom prst="ellipse">
            <a:avLst/>
          </a:prstGeom>
          <a:solidFill>
            <a:srgbClr val="37A14F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1923971" y="3712827"/>
            <a:ext cx="12069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SED/FECAL/ION/BIO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val 70"/>
          <p:cNvSpPr>
            <a:spLocks noChangeArrowheads="1"/>
          </p:cNvSpPr>
          <p:nvPr/>
        </p:nvSpPr>
        <p:spPr bwMode="auto">
          <a:xfrm>
            <a:off x="1744273" y="3905526"/>
            <a:ext cx="105388" cy="84458"/>
          </a:xfrm>
          <a:prstGeom prst="ellipse">
            <a:avLst/>
          </a:prstGeom>
          <a:solidFill>
            <a:srgbClr val="6AC435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1927755" y="3886200"/>
            <a:ext cx="11617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SED/FECAL/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Mn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/BIO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72"/>
          <p:cNvSpPr>
            <a:spLocks noChangeArrowheads="1"/>
          </p:cNvSpPr>
          <p:nvPr/>
        </p:nvSpPr>
        <p:spPr bwMode="auto">
          <a:xfrm>
            <a:off x="1750769" y="4079224"/>
            <a:ext cx="105388" cy="87977"/>
          </a:xfrm>
          <a:prstGeom prst="ellipse">
            <a:avLst/>
          </a:prstGeom>
          <a:solidFill>
            <a:srgbClr val="8BA842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1924265" y="4061658"/>
            <a:ext cx="1365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SED/FECAL/NUTRIENT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val 74"/>
          <p:cNvSpPr>
            <a:spLocks noChangeArrowheads="1"/>
          </p:cNvSpPr>
          <p:nvPr/>
        </p:nvSpPr>
        <p:spPr bwMode="auto">
          <a:xfrm>
            <a:off x="1744273" y="4284656"/>
            <a:ext cx="105388" cy="84458"/>
          </a:xfrm>
          <a:prstGeom prst="ellipse">
            <a:avLst/>
          </a:prstGeom>
          <a:solidFill>
            <a:srgbClr val="9C5D22"/>
          </a:solidFill>
          <a:ln w="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1924265" y="4265330"/>
            <a:ext cx="160340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SED/FECAL/NUTRIENT/BIO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 TMDL?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620000" cy="4876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bg1"/>
                </a:solidFill>
              </a:rPr>
              <a:t>Total Maximum Daily Load” – How much of a pollutant/s a stream can receive and remain healthy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development is required by Clean Water Act for all </a:t>
            </a:r>
            <a:r>
              <a:rPr lang="en-US" b="1" i="1" dirty="0" smtClean="0">
                <a:solidFill>
                  <a:schemeClr val="bg1"/>
                </a:solidFill>
              </a:rPr>
              <a:t>impaired</a:t>
            </a:r>
            <a:r>
              <a:rPr lang="en-US" dirty="0" smtClean="0">
                <a:solidFill>
                  <a:schemeClr val="bg1"/>
                </a:solidFill>
              </a:rPr>
              <a:t>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is a pollutant budget – prescribes reduction in pollutants that result in the restoration of an impaired stream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0"/>
          <p:cNvSpPr txBox="1">
            <a:spLocks noChangeArrowheads="1"/>
          </p:cNvSpPr>
          <p:nvPr/>
        </p:nvSpPr>
        <p:spPr bwMode="auto">
          <a:xfrm>
            <a:off x="0" y="0"/>
            <a:ext cx="31242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0" t="11927" r="26346" b="9011"/>
          <a:stretch/>
        </p:blipFill>
        <p:spPr bwMode="auto">
          <a:xfrm>
            <a:off x="1752599" y="1"/>
            <a:ext cx="5334001" cy="687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7" t="12060" r="26925" b="8418"/>
          <a:stretch/>
        </p:blipFill>
        <p:spPr bwMode="auto">
          <a:xfrm>
            <a:off x="1981201" y="0"/>
            <a:ext cx="5181600" cy="694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800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period = July 2012 – June 2013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Sampling frequency 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Water chemistry (monthly)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Flow measurement (selected locations, monthly)</a:t>
            </a: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Benthic macroinvertebrates (once in WVSCI Index period)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RBP habitat evaluations (once with benthic assessment)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Source Tracking Efforts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Abandoned Mine Lands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Limits of POTW collection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AFOs, Livestock counts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Riparian zone condition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Unmapped road density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Qualitative assessment of sediment sources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Active Mining Point Source 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Stakeholder Input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General comments regarding plan’s adequacy in addressing goals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for monitoring of particularly bad or good streams that you know about?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monitoring sufficient to characterize significant pollutant sources?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 you have water quality data to contribute?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Future Input Opportunities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914400" y="4114800"/>
            <a:ext cx="723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Draft TMDL and formal Public Notice/Public Comment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Spring </a:t>
            </a:r>
            <a:r>
              <a:rPr lang="en-US" sz="3200" dirty="0" smtClean="0">
                <a:solidFill>
                  <a:schemeClr val="bg1"/>
                </a:solidFill>
              </a:rPr>
              <a:t>2015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838200" y="2201863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</a:t>
            </a:r>
            <a:r>
              <a:rPr lang="en-US" sz="3200" dirty="0" smtClean="0">
                <a:solidFill>
                  <a:schemeClr val="bg1"/>
                </a:solidFill>
              </a:rPr>
              <a:t>TMDL status update 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Summer </a:t>
            </a:r>
            <a:r>
              <a:rPr lang="en-US" sz="3200" dirty="0" smtClean="0">
                <a:solidFill>
                  <a:schemeClr val="bg1"/>
                </a:solidFill>
              </a:rPr>
              <a:t>2014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Contact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Contact: Steve Young – </a:t>
            </a:r>
            <a:r>
              <a:rPr lang="en-US" dirty="0" smtClean="0">
                <a:solidFill>
                  <a:srgbClr val="9999FF"/>
                </a:solidFill>
              </a:rPr>
              <a:t>Stephen.A.Young@wv.gov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Tele: (304) 926-0499  Ext 1042;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FAX: (304) 926-0496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601 57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SE, Charleston WV 25304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www.dep.wv.gov</a:t>
            </a:r>
            <a:r>
              <a:rPr lang="en-US" sz="280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Select Water and Waste Home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On left select Watershed Management, click on  “ Total Maximum Daily Load”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36825"/>
            <a:ext cx="7772400" cy="3281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bg1"/>
                </a:solidFill>
              </a:rPr>
              <a:t>Questions???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an impaired stream?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that doesn’t meet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standards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West Virginia Water Quality Standards are codified in 47 CSR 2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Standards include </a:t>
            </a:r>
            <a:r>
              <a:rPr lang="en-US" sz="2800" b="1" i="1" dirty="0" smtClean="0">
                <a:solidFill>
                  <a:schemeClr val="bg1"/>
                </a:solidFill>
              </a:rPr>
              <a:t>designated uses</a:t>
            </a:r>
            <a:r>
              <a:rPr lang="en-US" sz="2800" dirty="0" smtClean="0">
                <a:solidFill>
                  <a:schemeClr val="bg1"/>
                </a:solidFill>
              </a:rPr>
              <a:t> for WV waters and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criteria</a:t>
            </a:r>
            <a:r>
              <a:rPr lang="en-US" sz="2800" dirty="0" smtClean="0">
                <a:solidFill>
                  <a:schemeClr val="bg1"/>
                </a:solidFill>
              </a:rPr>
              <a:t> to protect those uses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Criteria can be numeric or narrative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Impaired streams (streams that are not meeting criteria) are on the </a:t>
            </a:r>
            <a:r>
              <a:rPr lang="en-US" sz="2800" b="1" i="1" dirty="0" smtClean="0">
                <a:solidFill>
                  <a:schemeClr val="bg1"/>
                </a:solidFill>
              </a:rPr>
              <a:t>303(d)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Numeric Criteria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4876800"/>
          </a:xfrm>
        </p:spPr>
        <p:txBody>
          <a:bodyPr/>
          <a:lstStyle/>
          <a:p>
            <a:pPr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Human Health Protection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Fecal Coliform bacteria (Water Contact)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200 counts/100ml as a monthly geometric mean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no more than 10% of samples in a month exceed 400 counts/100ml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sz="2500" dirty="0" smtClean="0">
              <a:solidFill>
                <a:schemeClr val="bg1"/>
              </a:solidFill>
            </a:endParaRPr>
          </a:p>
          <a:p>
            <a:pPr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Human Health/Aquatic Life Protection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Total Iron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1.5 mg/l as a 4 day average concentration (</a:t>
            </a:r>
            <a:r>
              <a:rPr lang="en-US" sz="2500" dirty="0" err="1" smtClean="0">
                <a:solidFill>
                  <a:schemeClr val="bg1"/>
                </a:solidFill>
              </a:rPr>
              <a:t>warmwater</a:t>
            </a:r>
            <a:r>
              <a:rPr lang="en-US" sz="2500" dirty="0" smtClean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1.0 mg/l as a 4 day average concentration (</a:t>
            </a:r>
            <a:r>
              <a:rPr lang="en-US" sz="2500" dirty="0" err="1" smtClean="0">
                <a:solidFill>
                  <a:schemeClr val="bg1"/>
                </a:solidFill>
              </a:rPr>
              <a:t>troutwater</a:t>
            </a:r>
            <a:r>
              <a:rPr lang="en-US" sz="2500" dirty="0" smtClean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Not to be exceeded more than once every 3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Numeric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502920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Human Health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Total Manganese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1.0 mg/l (Human Health) drinking water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Effective within a 5 mile zone above a public intake</a:t>
            </a:r>
          </a:p>
          <a:p>
            <a:pPr marL="1314450" lvl="2" indent="-514350">
              <a:buFont typeface="Wingdings" pitchFamily="2" charset="2"/>
              <a:buChar char="Ø"/>
            </a:pPr>
            <a:endParaRPr lang="en-US" sz="25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Aquatic Life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Dissolved Aluminum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750 </a:t>
            </a:r>
            <a:r>
              <a:rPr lang="en-US" sz="2500" dirty="0" err="1" smtClean="0">
                <a:solidFill>
                  <a:schemeClr val="bg1"/>
                </a:solidFill>
              </a:rPr>
              <a:t>ugl</a:t>
            </a:r>
            <a:r>
              <a:rPr lang="en-US" sz="2500" dirty="0" smtClean="0">
                <a:solidFill>
                  <a:schemeClr val="bg1"/>
                </a:solidFill>
              </a:rPr>
              <a:t>/l as a 4 day avg. concentration (</a:t>
            </a:r>
            <a:r>
              <a:rPr lang="en-US" sz="2500" dirty="0" err="1" smtClean="0">
                <a:solidFill>
                  <a:schemeClr val="bg1"/>
                </a:solidFill>
              </a:rPr>
              <a:t>warmwater</a:t>
            </a:r>
            <a:r>
              <a:rPr lang="en-US" sz="2500" dirty="0" smtClean="0">
                <a:solidFill>
                  <a:schemeClr val="bg1"/>
                </a:solidFill>
              </a:rPr>
              <a:t>) 87 </a:t>
            </a:r>
            <a:r>
              <a:rPr lang="en-US" sz="2500" dirty="0" err="1" smtClean="0">
                <a:solidFill>
                  <a:schemeClr val="bg1"/>
                </a:solidFill>
              </a:rPr>
              <a:t>ug</a:t>
            </a:r>
            <a:r>
              <a:rPr lang="en-US" sz="2500" dirty="0" smtClean="0">
                <a:solidFill>
                  <a:schemeClr val="bg1"/>
                </a:solidFill>
              </a:rPr>
              <a:t>/l as a 4 avg. concentration (</a:t>
            </a:r>
            <a:r>
              <a:rPr lang="en-US" sz="2500" dirty="0" err="1" smtClean="0">
                <a:solidFill>
                  <a:schemeClr val="bg1"/>
                </a:solidFill>
              </a:rPr>
              <a:t>troutwater</a:t>
            </a:r>
            <a:r>
              <a:rPr lang="en-US" sz="2500" dirty="0" smtClean="0">
                <a:solidFill>
                  <a:schemeClr val="bg1"/>
                </a:solidFill>
              </a:rPr>
              <a:t>)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Not to be exceeded more than once every 3 years</a:t>
            </a:r>
          </a:p>
          <a:p>
            <a:pPr marL="914400" lvl="1" indent="-514350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marL="1314450" lvl="2" indent="-514350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Narrative Criteria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Biological Impairment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Conditions Not Allowable in State Waters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(47 CSR 2-3.2i)  “.....no significant adverse impact to the chemical, physical, hydrologic or biological components of aquatic ecosystems shall be allowed.”</a:t>
            </a:r>
          </a:p>
        </p:txBody>
      </p:sp>
      <p:pic>
        <p:nvPicPr>
          <p:cNvPr id="7172" name="Picture 1028" descr="heptageniida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334000"/>
            <a:ext cx="1371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29" descr="Helgrammit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486400"/>
            <a:ext cx="17526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30" descr="pteronarcida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4102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Previous 47 CSR 2 - 3.2.i 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Based on Benthic Macroinvertebrates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West Virginia Stream Condition Index (WVSCI)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Standardized method for assessing benthic </a:t>
            </a:r>
            <a:r>
              <a:rPr lang="en-US" sz="2600" dirty="0" err="1" smtClean="0">
                <a:solidFill>
                  <a:schemeClr val="bg1"/>
                </a:solidFill>
              </a:rPr>
              <a:t>macroinvertebrates</a:t>
            </a:r>
            <a:r>
              <a:rPr lang="en-US" sz="2600" dirty="0" smtClean="0">
                <a:solidFill>
                  <a:schemeClr val="bg1"/>
                </a:solidFill>
              </a:rPr>
              <a:t> (aquatic bugs)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WVSCI stream scores normalized to 0 - 100 range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Streams scoring less than the 60.6 threshold value labeled as “impaired” and placed on the 303(d) list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Streams listed as impaired slated for TMDLs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 “Biologically Impaired” streams evaluated for source/s of impairment during the TMDL development process (Stressor Identification Process)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Recent Legislative Changes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05800" cy="5181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Senate Bill 562 passed by 2012 the West Virginia Legislature amended the WV Water Pollution Control Act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Requires “evaluation of the holistic health of the aquatic ecosystem”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Requires DEP to develop and secure legislative approval of new rules to interpret  47 CSR 2-3.2.i</a:t>
            </a:r>
          </a:p>
          <a:p>
            <a:r>
              <a:rPr lang="en-US" sz="2800" dirty="0">
                <a:hlinkClick r:id="rId3"/>
              </a:rPr>
              <a:t>http://www.legis.state.wv.us/Bill_Text_HTML/2012_SESSIONS/RS/pdf_bills/SB562%20SUB1%20enr%20PRINTED.pdf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7939819611944AF3931CE7E111E35" ma:contentTypeVersion="6" ma:contentTypeDescription="Create a new document." ma:contentTypeScope="" ma:versionID="b383d3ac649f8d0e2f55abb51c3dd35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E5C6BC-6C61-442D-B98E-DC0554FE17A2}"/>
</file>

<file path=customXml/itemProps2.xml><?xml version="1.0" encoding="utf-8"?>
<ds:datastoreItem xmlns:ds="http://schemas.openxmlformats.org/officeDocument/2006/customXml" ds:itemID="{BE0AF84D-C6D7-45AD-B9DB-D84369A4792E}"/>
</file>

<file path=customXml/itemProps3.xml><?xml version="1.0" encoding="utf-8"?>
<ds:datastoreItem xmlns:ds="http://schemas.openxmlformats.org/officeDocument/2006/customXml" ds:itemID="{BD31BA39-CBBD-49D2-944B-EFFAC13C806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8470</TotalTime>
  <Words>1432</Words>
  <Application>Microsoft Office PowerPoint</Application>
  <PresentationFormat>On-screen Show (4:3)</PresentationFormat>
  <Paragraphs>252</Paragraphs>
  <Slides>37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1_Default Design</vt:lpstr>
      <vt:lpstr>PowerPoint Presentation</vt:lpstr>
      <vt:lpstr>Agenda</vt:lpstr>
      <vt:lpstr>What’s a TMDL?</vt:lpstr>
      <vt:lpstr>What’s an impaired stream?</vt:lpstr>
      <vt:lpstr>Numeric Criteria</vt:lpstr>
      <vt:lpstr>Numeric Criteria</vt:lpstr>
      <vt:lpstr>Narrative Criteria</vt:lpstr>
      <vt:lpstr>Previous 47 CSR 2 - 3.2.i  Assessment</vt:lpstr>
      <vt:lpstr>Recent Legislative Changes</vt:lpstr>
      <vt:lpstr>Biological Impairment Path Forward</vt:lpstr>
      <vt:lpstr>West Virginia TMDL History</vt:lpstr>
      <vt:lpstr>WVDEP TMDL Process</vt:lpstr>
      <vt:lpstr>Process Highlights</vt:lpstr>
      <vt:lpstr>TMDL Stream Selection Process</vt:lpstr>
      <vt:lpstr>Watershed Management Framework</vt:lpstr>
      <vt:lpstr>TMDL/WMF Synchronization</vt:lpstr>
      <vt:lpstr>TMDL Development Stream Selection Process</vt:lpstr>
      <vt:lpstr>TMDL Development Stream Selection Process</vt:lpstr>
      <vt:lpstr>TMDL Development Stream  Selection Process</vt:lpstr>
      <vt:lpstr>TMDL Development Stream  Selection Process</vt:lpstr>
      <vt:lpstr>PowerPoint Presentation</vt:lpstr>
      <vt:lpstr>PowerPoint Presentation</vt:lpstr>
      <vt:lpstr>PowerPoint Presentation</vt:lpstr>
      <vt:lpstr>HG B3 TMDL Timeline</vt:lpstr>
      <vt:lpstr>HG B3 TMDL Timeline</vt:lpstr>
      <vt:lpstr>HG B3 TMDL Timeline</vt:lpstr>
      <vt:lpstr>Pre-TMDL Monitoring Plan</vt:lpstr>
      <vt:lpstr>Pre-TMDL Monitoring Plan</vt:lpstr>
      <vt:lpstr>PowerPoint Presentation</vt:lpstr>
      <vt:lpstr>PowerPoint Presentation</vt:lpstr>
      <vt:lpstr>PowerPoint Presentation</vt:lpstr>
      <vt:lpstr>Pre-TMDL Monitoring Plan</vt:lpstr>
      <vt:lpstr>Source Tracking Efforts</vt:lpstr>
      <vt:lpstr>Stakeholder Input</vt:lpstr>
      <vt:lpstr>Future Input Opportunities</vt:lpstr>
      <vt:lpstr>WVDEP Contact Information</vt:lpstr>
      <vt:lpstr>PowerPoint Presentation</vt:lpstr>
    </vt:vector>
  </TitlesOfParts>
  <Company>WVDEP OWR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Impaired waters in Potomac Direct Drains</dc:title>
  <dc:creator>d_monta</dc:creator>
  <cp:lastModifiedBy>Laine, James C</cp:lastModifiedBy>
  <cp:revision>302</cp:revision>
  <dcterms:created xsi:type="dcterms:W3CDTF">2003-03-27T20:54:43Z</dcterms:created>
  <dcterms:modified xsi:type="dcterms:W3CDTF">2012-05-09T23:44:21Z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0x01010063C7939819611944AF3931CE7E111E35</vt:lpwstr>
  </property>
</Properties>
</file>