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307" r:id="rId2"/>
    <p:sldId id="291" r:id="rId3"/>
    <p:sldId id="272" r:id="rId4"/>
    <p:sldId id="273" r:id="rId5"/>
    <p:sldId id="309" r:id="rId6"/>
    <p:sldId id="345" r:id="rId7"/>
    <p:sldId id="322" r:id="rId8"/>
    <p:sldId id="312" r:id="rId9"/>
    <p:sldId id="326" r:id="rId10"/>
    <p:sldId id="332" r:id="rId11"/>
    <p:sldId id="341" r:id="rId12"/>
    <p:sldId id="298" r:id="rId13"/>
    <p:sldId id="308" r:id="rId14"/>
    <p:sldId id="258" r:id="rId15"/>
    <p:sldId id="260" r:id="rId16"/>
    <p:sldId id="278" r:id="rId17"/>
    <p:sldId id="257" r:id="rId18"/>
    <p:sldId id="261" r:id="rId19"/>
    <p:sldId id="313" r:id="rId20"/>
    <p:sldId id="344" r:id="rId21"/>
    <p:sldId id="320" r:id="rId22"/>
    <p:sldId id="300" r:id="rId23"/>
    <p:sldId id="333" r:id="rId24"/>
    <p:sldId id="334" r:id="rId25"/>
    <p:sldId id="347" r:id="rId26"/>
    <p:sldId id="319" r:id="rId27"/>
    <p:sldId id="304" r:id="rId28"/>
    <p:sldId id="306" r:id="rId29"/>
    <p:sldId id="305" r:id="rId30"/>
    <p:sldId id="310" r:id="rId31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CCEC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CC0066"/>
    <a:srgbClr val="FF0066"/>
    <a:srgbClr val="66CCFF"/>
    <a:srgbClr val="FFFFFF"/>
    <a:srgbClr val="DDDDDD"/>
    <a:srgbClr val="6699FF"/>
    <a:srgbClr val="99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87454" autoAdjust="0"/>
  </p:normalViewPr>
  <p:slideViewPr>
    <p:cSldViewPr>
      <p:cViewPr varScale="1">
        <p:scale>
          <a:sx n="132" d="100"/>
          <a:sy n="132" d="100"/>
        </p:scale>
        <p:origin x="76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B0A48-EA4D-465E-B9FD-814CE1599429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81C0A-A2B9-4925-BB45-046E6449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1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2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7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link is cumbersome – may want to have a dozen or</a:t>
            </a:r>
            <a:r>
              <a:rPr lang="en-US" baseline="0" dirty="0" smtClean="0"/>
              <a:t> so copies to hand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52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asked about monthly chemistry parameters answer that it varies with the prescribed</a:t>
            </a:r>
            <a:r>
              <a:rPr lang="en-US" baseline="0" dirty="0" smtClean="0"/>
              <a:t> </a:t>
            </a:r>
            <a:r>
              <a:rPr lang="en-US" dirty="0" smtClean="0"/>
              <a:t>sampling suites (</a:t>
            </a:r>
            <a:r>
              <a:rPr lang="en-US" dirty="0" err="1" smtClean="0"/>
              <a:t>whitman’s</a:t>
            </a:r>
            <a:r>
              <a:rPr lang="en-US" dirty="0" smtClean="0"/>
              <a:t> one pager)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</a:t>
            </a:r>
            <a:r>
              <a:rPr lang="en-US" baseline="0" dirty="0" smtClean="0"/>
              <a:t> asked why do TDS ions – answers are 1) document current conditions and 2)use in stressor ID for </a:t>
            </a:r>
            <a:r>
              <a:rPr lang="en-US" baseline="0" dirty="0" err="1" smtClean="0"/>
              <a:t>benthics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51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81C0A-A2B9-4925-BB45-046E6449D1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02132-4193-4CE9-B7DF-E9CAFA45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6E16-089C-4773-868E-1879F4B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07CE-1469-4F6B-A803-9B4156037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BAC8-9D0F-472A-8654-F3EBF63EA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6FCF5-CE11-4A33-9FB7-2119ED6B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F1CED-19CE-4435-8419-B991DE893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9E924-966B-446C-A181-2C88FC49C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61CC1-1704-4FDF-959F-37F739030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CEB8E-7A6D-4B57-8091-F560E4A43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B4BAA-427A-40E7-A80B-0AC0C937B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C1CB-3DF5-45D9-8681-750FA47DB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2728-1536-44A8-AFA1-893CE4EAE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1A3D-661A-4285-8D77-813162B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E8590-F205-4CEC-8D24-AD86388A1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rgbClr val="D1E2ED"/>
                </a:solidFill>
              </a:defRPr>
            </a:lvl1pPr>
          </a:lstStyle>
          <a:p>
            <a:pPr>
              <a:defRPr/>
            </a:pPr>
            <a:fld id="{3814B6D2-B958-44D7-BB2F-F172073FF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1E2ED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1E2E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1E2E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1E2E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1E2E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1E2E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9144000" cy="6858000"/>
          </a:xfrm>
          <a:prstGeom prst="rect">
            <a:avLst/>
          </a:prstGeom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041525" y="42322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1698625" y="4640263"/>
            <a:ext cx="599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3263" y="2286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TMDL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Big Sandy Tributaries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Twelvepole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Creek Watershed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2743200" y="5390043"/>
            <a:ext cx="3200400" cy="4370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3, 2016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Biological Impairment Path Forward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53400" cy="4038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WV </a:t>
            </a:r>
            <a:r>
              <a:rPr lang="en-US" sz="2800" dirty="0">
                <a:solidFill>
                  <a:srgbClr val="FFFFFF"/>
                </a:solidFill>
              </a:rPr>
              <a:t>Draft 2012 303(d) List contained no new bio listings </a:t>
            </a:r>
            <a:endParaRPr lang="en-US" sz="28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1400" dirty="0" smtClean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FF"/>
                </a:solidFill>
              </a:rPr>
              <a:t>WV Draft 2014 303(d) List added streams scoring less than 68.0 based upon EPA additions to the Final approved 2012 303(d) List</a:t>
            </a:r>
          </a:p>
          <a:p>
            <a:pPr>
              <a:buFont typeface="Wingdings" pitchFamily="2" charset="2"/>
              <a:buChar char="Ø"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FF"/>
                </a:solidFill>
              </a:rPr>
              <a:t>DEP currently working to develop a methodology which meets the legislative requirements set forth in SB562; considering </a:t>
            </a:r>
            <a:r>
              <a:rPr lang="en-US" sz="2800" dirty="0" smtClean="0">
                <a:solidFill>
                  <a:srgbClr val="FFFFFF"/>
                </a:solidFill>
              </a:rPr>
              <a:t>incorporation of  fish assessments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610600" cy="1143000"/>
          </a:xfrm>
        </p:spPr>
        <p:txBody>
          <a:bodyPr/>
          <a:lstStyle/>
          <a:p>
            <a:r>
              <a:rPr lang="en-US" sz="3450" dirty="0">
                <a:solidFill>
                  <a:schemeClr val="bg1"/>
                </a:solidFill>
              </a:rPr>
              <a:t>Biological Impairment Path </a:t>
            </a:r>
            <a:r>
              <a:rPr lang="en-US" sz="3450" dirty="0" smtClean="0">
                <a:solidFill>
                  <a:schemeClr val="bg1"/>
                </a:solidFill>
              </a:rPr>
              <a:t>Forward continued</a:t>
            </a:r>
            <a:endParaRPr lang="en-US" sz="345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No new </a:t>
            </a:r>
            <a:r>
              <a:rPr lang="en-US" dirty="0" smtClean="0">
                <a:solidFill>
                  <a:schemeClr val="bg1"/>
                </a:solidFill>
              </a:rPr>
              <a:t>WV </a:t>
            </a:r>
            <a:r>
              <a:rPr lang="en-US" dirty="0">
                <a:solidFill>
                  <a:schemeClr val="bg1"/>
                </a:solidFill>
              </a:rPr>
              <a:t>developed </a:t>
            </a:r>
            <a:r>
              <a:rPr lang="en-US" dirty="0" smtClean="0">
                <a:solidFill>
                  <a:schemeClr val="bg1"/>
                </a:solidFill>
              </a:rPr>
              <a:t>biological </a:t>
            </a:r>
            <a:r>
              <a:rPr lang="en-US" dirty="0" smtClean="0">
                <a:solidFill>
                  <a:srgbClr val="FFFFFF"/>
                </a:solidFill>
              </a:rPr>
              <a:t>TMDLs </a:t>
            </a:r>
            <a:r>
              <a:rPr lang="en-US" dirty="0">
                <a:solidFill>
                  <a:srgbClr val="FFFFFF"/>
                </a:solidFill>
              </a:rPr>
              <a:t>until new methodology </a:t>
            </a:r>
            <a:r>
              <a:rPr lang="en-US" dirty="0" smtClean="0">
                <a:solidFill>
                  <a:srgbClr val="FFFFFF"/>
                </a:solidFill>
              </a:rPr>
              <a:t>becomes effective</a:t>
            </a:r>
          </a:p>
          <a:p>
            <a:pPr>
              <a:buFont typeface="Wingdings" pitchFamily="2" charset="2"/>
              <a:buChar char="Ø"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Will continue benthic monitoring in interim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Likely to remain a component of new method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FFFFFF"/>
                </a:solidFill>
              </a:rPr>
              <a:t>May be able to address existing 303(d) listings if stream no longer impaired per WVSCI or if WVSCI stressors can be resolved by attainment of numeric criterion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WVDEP TMDL Process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0100" y="1676400"/>
            <a:ext cx="7848600" cy="4419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monitoring, source identification and characterization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Contract to model water quality and hydrology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Allocation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Draft Report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Finalization including EPA approval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76400"/>
            <a:ext cx="74676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Synchronized with WV Watershed Management Framework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48 month process (Stream selection – EPA approval)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Multiple opportunities for public outreach/ stakeholder input 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water quality monitoring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Source identification and characterization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Process Highlights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873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9873" y="1752600"/>
            <a:ext cx="739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Spread development over State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Evaluate list of impaired waters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Consider WMF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Maximize efficiency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 focus geographically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address all known or suspected impairments</a:t>
            </a: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TMDL Development Stream Selection Process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Watershed Management Framework Consideration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/>
          <a:srcRect l="13335" t="16669" r="17502" b="13335"/>
          <a:stretch>
            <a:fillRect/>
          </a:stretch>
        </p:blipFill>
        <p:spPr bwMode="auto">
          <a:xfrm>
            <a:off x="3200400" y="30480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27"/>
          <p:cNvSpPr txBox="1">
            <a:spLocks noChangeArrowheads="1"/>
          </p:cNvSpPr>
          <p:nvPr/>
        </p:nvSpPr>
        <p:spPr bwMode="auto">
          <a:xfrm>
            <a:off x="1143000" y="5562600"/>
            <a:ext cx="7543800" cy="9787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ct val="7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Within HG </a:t>
            </a:r>
            <a:r>
              <a:rPr lang="en-US" dirty="0" smtClean="0">
                <a:solidFill>
                  <a:schemeClr val="bg1"/>
                </a:solidFill>
              </a:rPr>
              <a:t>E </a:t>
            </a:r>
            <a:r>
              <a:rPr lang="en-US" dirty="0">
                <a:solidFill>
                  <a:schemeClr val="bg1"/>
                </a:solidFill>
              </a:rPr>
              <a:t>candidate watersheds = </a:t>
            </a:r>
            <a:r>
              <a:rPr lang="en-US" dirty="0" smtClean="0">
                <a:solidFill>
                  <a:schemeClr val="bg1"/>
                </a:solidFill>
              </a:rPr>
              <a:t>Big Sandy, </a:t>
            </a:r>
            <a:r>
              <a:rPr lang="en-US" dirty="0" err="1" smtClean="0">
                <a:solidFill>
                  <a:schemeClr val="bg1"/>
                </a:solidFill>
              </a:rPr>
              <a:t>Cacapon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Dunkard</a:t>
            </a:r>
            <a:r>
              <a:rPr lang="en-US" dirty="0" smtClean="0">
                <a:solidFill>
                  <a:schemeClr val="bg1"/>
                </a:solidFill>
              </a:rPr>
              <a:t>, Lower Ohio, </a:t>
            </a:r>
            <a:r>
              <a:rPr lang="en-US" dirty="0" err="1" smtClean="0">
                <a:solidFill>
                  <a:schemeClr val="bg1"/>
                </a:solidFill>
              </a:rPr>
              <a:t>Twelvepole</a:t>
            </a:r>
            <a:r>
              <a:rPr lang="en-US" dirty="0" smtClean="0">
                <a:solidFill>
                  <a:schemeClr val="bg1"/>
                </a:solidFill>
              </a:rPr>
              <a:t>, Upper </a:t>
            </a:r>
            <a:r>
              <a:rPr lang="en-US" dirty="0" err="1" smtClean="0">
                <a:solidFill>
                  <a:schemeClr val="bg1"/>
                </a:solidFill>
              </a:rPr>
              <a:t>Guyandotte</a:t>
            </a:r>
            <a:r>
              <a:rPr lang="en-US" dirty="0" smtClean="0">
                <a:solidFill>
                  <a:schemeClr val="bg1"/>
                </a:solidFill>
              </a:rPr>
              <a:t>, Upper Ohio South, West Fork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90" name="Text Box 32"/>
          <p:cNvSpPr txBox="1">
            <a:spLocks noChangeArrowheads="1"/>
          </p:cNvSpPr>
          <p:nvPr/>
        </p:nvSpPr>
        <p:spPr bwMode="auto">
          <a:xfrm>
            <a:off x="2667000" y="2590800"/>
            <a:ext cx="4191000" cy="3139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TMDL</a:t>
            </a:r>
            <a:r>
              <a:rPr lang="en-US" sz="1600" b="1" dirty="0">
                <a:solidFill>
                  <a:schemeClr val="bg1"/>
                </a:solidFill>
              </a:rPr>
              <a:t> Development   Hydrologic Group </a:t>
            </a:r>
            <a:r>
              <a:rPr lang="en-US" sz="1600" b="1" dirty="0" smtClean="0">
                <a:solidFill>
                  <a:schemeClr val="bg1"/>
                </a:solidFill>
              </a:rPr>
              <a:t>E</a:t>
            </a:r>
            <a:endParaRPr lang="en-US" sz="1600" b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TMDL Stream Selection Process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534400" cy="53340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DEP advertised proposal of Big Sandy tributaries, </a:t>
            </a:r>
            <a:r>
              <a:rPr lang="en-US" sz="2600" dirty="0" err="1" smtClean="0">
                <a:solidFill>
                  <a:schemeClr val="bg1"/>
                </a:solidFill>
              </a:rPr>
              <a:t>Twelvepole</a:t>
            </a:r>
            <a:r>
              <a:rPr lang="en-US" sz="2600" dirty="0" smtClean="0">
                <a:solidFill>
                  <a:schemeClr val="bg1"/>
                </a:solidFill>
              </a:rPr>
              <a:t> Creek and Lower Ohio tributaries for TMDL development &amp; provided opportunity for public comment (February 5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 – March 15</a:t>
            </a:r>
            <a:r>
              <a:rPr lang="en-US" sz="2600" baseline="30000" dirty="0" smtClean="0">
                <a:solidFill>
                  <a:schemeClr val="bg1"/>
                </a:solidFill>
              </a:rPr>
              <a:t>th</a:t>
            </a:r>
            <a:r>
              <a:rPr lang="en-US" sz="2600" dirty="0" smtClean="0">
                <a:solidFill>
                  <a:schemeClr val="bg1"/>
                </a:solidFill>
              </a:rPr>
              <a:t>),  No Comments received.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All three watersheds were selected for TMDL development,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Due to resource constraints and jurisdictional issues, a TMDL for the </a:t>
            </a:r>
            <a:r>
              <a:rPr lang="en-US" sz="2600" dirty="0" err="1" smtClean="0">
                <a:solidFill>
                  <a:schemeClr val="bg1"/>
                </a:solidFill>
              </a:rPr>
              <a:t>mainstem</a:t>
            </a:r>
            <a:r>
              <a:rPr lang="en-US" sz="2600" dirty="0" smtClean="0">
                <a:solidFill>
                  <a:schemeClr val="bg1"/>
                </a:solidFill>
              </a:rPr>
              <a:t> Big Sandy Rivers is not proposed as part of this project.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105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TMDLs will be developed for any new impairments identified in pre-TMDL monitoring (with possible exception of Bio Impairment)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7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 TMDL Timeline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selection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 	2/5 – 3/15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plan development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		3/5 - 4/13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Outreach (TMDL process + monitoring plan specifics)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		4/26 – 5/30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Stream Monitoring and Source Tracking</a:t>
            </a:r>
          </a:p>
          <a:p>
            <a:pPr eaLnBrk="1" hangingPunct="1">
              <a:lnSpc>
                <a:spcPct val="90000"/>
              </a:lnSpc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7/2016 – 6/2017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1920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bg1"/>
                </a:solidFill>
              </a:rPr>
              <a:t>HG E3 TMDL Timeline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181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Modeling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10/2017 – 3/2019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(Status Update)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7/2018 - 9/2018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Draft TMDLs (Internal Review)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3/2019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Outreach (PN/PC on Drafts)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5/2019 – 7/2019</a:t>
            </a: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Tx/>
              <a:buNone/>
            </a:pPr>
            <a:endParaRPr lang="en-US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HG E3 TMDL Timeline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Finalization (including EPA approval) 	12/2019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Implementation begins 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7/2020 – NPDES Water Permits</a:t>
            </a:r>
          </a:p>
          <a:p>
            <a:pPr eaLnBrk="1" hangingPunct="1">
              <a:buSzPct val="75000"/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	1/2021 – NPDES Mining Permits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27" y="1295400"/>
            <a:ext cx="7772400" cy="47244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Background information on Water Quality Standards, impaired waters and TMDLs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Brief history of WV TMDL development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Overview of WVDEP’s TMDL process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Discussion of local impaired waters and their TMDL timeline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Pre-TMDL Monitoring Plan for local waters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Discussion – Free form questions and answers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2986"/>
            <a:ext cx="9169400" cy="3785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0"/>
            <a:ext cx="9169400" cy="306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Goal – to generate robust/ recent data to: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Make accurate impairment assessments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Calibrate watershed models</a:t>
            </a:r>
          </a:p>
          <a:p>
            <a:pPr lvl="1" eaLnBrk="1" hangingPunct="1">
              <a:buSzPct val="60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Quantify the impacts of significant pollutant sources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Today’s presentation is a preliminary plan; to be refined via WVDEP field recon and stakeholder input</a:t>
            </a:r>
          </a:p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8006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Monitoring period = July 2016 – June 2017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Sampling frequency 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Water chemistry (monthly) &amp; selected parameters (quarterly)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measurement (selected locations monthly)</a:t>
            </a:r>
            <a:endParaRPr lang="en-US" dirty="0">
              <a:solidFill>
                <a:schemeClr val="bg1"/>
              </a:solidFill>
            </a:endParaRP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Benthic macroinvertebrates (once in WVSCI Index period)</a:t>
            </a:r>
          </a:p>
          <a:p>
            <a:pPr lvl="1" eaLnBrk="1" hangingPunct="1">
              <a:buSzPct val="7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RBP habitat evaluations (once with benthic assessment)</a:t>
            </a:r>
          </a:p>
        </p:txBody>
      </p:sp>
    </p:spTree>
    <p:extLst>
      <p:ext uri="{BB962C8B-B14F-4D97-AF65-F5344CB8AC3E}">
        <p14:creationId xmlns:p14="http://schemas.microsoft.com/office/powerpoint/2010/main" val="222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926" y="609600"/>
            <a:ext cx="8229600" cy="563562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Pre-TMDL Monitoring Plan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982" y="4572275"/>
            <a:ext cx="8382000" cy="1301647"/>
          </a:xfrm>
        </p:spPr>
        <p:txBody>
          <a:bodyPr/>
          <a:lstStyle/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Bio (Bugs &amp;/or Fish) Once during applicable season to evaluate current stream status</a:t>
            </a:r>
          </a:p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914400" lvl="1" indent="-457200" eaLnBrk="1" hangingPunct="1">
              <a:lnSpc>
                <a:spcPct val="90000"/>
              </a:lnSpc>
              <a:buSzPct val="9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283 sites on 212 streams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08538" y="2673247"/>
            <a:ext cx="4040188" cy="1676400"/>
          </a:xfrm>
        </p:spPr>
        <p:txBody>
          <a:bodyPr/>
          <a:lstStyle/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chemeClr val="bg1"/>
                </a:solidFill>
              </a:rPr>
              <a:t>Sed</a:t>
            </a:r>
            <a:r>
              <a:rPr lang="en-US" b="1" dirty="0" smtClean="0">
                <a:solidFill>
                  <a:schemeClr val="bg1"/>
                </a:solidFill>
              </a:rPr>
              <a:t> –  TSS, T. &amp; Dis. Iron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Fecal - fecal coliform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bg1"/>
                </a:solidFill>
              </a:rPr>
              <a:t>Se – T. Selenium (selected sites </a:t>
            </a:r>
            <a:r>
              <a:rPr lang="en-US" b="1" dirty="0" smtClean="0">
                <a:solidFill>
                  <a:schemeClr val="bg1"/>
                </a:solidFill>
              </a:rPr>
              <a:t>&amp; background)</a:t>
            </a:r>
            <a:endParaRPr lang="en-US" sz="800" b="1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5093368" y="2673247"/>
            <a:ext cx="3657600" cy="1676400"/>
          </a:xfrm>
        </p:spPr>
        <p:txBody>
          <a:bodyPr/>
          <a:lstStyle/>
          <a:p>
            <a:pPr marL="342900" lvl="1" indent="-342900">
              <a:buSzPct val="90000"/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chemeClr val="bg1"/>
                </a:solidFill>
              </a:rPr>
              <a:t>Mn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– T. </a:t>
            </a:r>
            <a:r>
              <a:rPr lang="en-US" sz="2400" b="1" dirty="0" smtClean="0">
                <a:solidFill>
                  <a:schemeClr val="bg1"/>
                </a:solidFill>
              </a:rPr>
              <a:t>Manganese upstream of  water intakes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-400050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287000" y="5029200"/>
            <a:ext cx="184731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606447"/>
            <a:ext cx="792480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Sample </a:t>
            </a:r>
            <a:r>
              <a:rPr lang="en-US" sz="2800" dirty="0">
                <a:solidFill>
                  <a:schemeClr val="bg1"/>
                </a:solidFill>
              </a:rPr>
              <a:t>site map on DEP webpage - GIS </a:t>
            </a:r>
            <a:r>
              <a:rPr lang="en-US" sz="2800" dirty="0" smtClean="0">
                <a:solidFill>
                  <a:schemeClr val="bg1"/>
                </a:solidFill>
              </a:rPr>
              <a:t>available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800" dirty="0"/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Impairment/potential </a:t>
            </a:r>
            <a:r>
              <a:rPr lang="en-US" sz="2800" dirty="0">
                <a:solidFill>
                  <a:schemeClr val="bg1"/>
                </a:solidFill>
              </a:rPr>
              <a:t>impairment sampling suites: </a:t>
            </a:r>
          </a:p>
        </p:txBody>
      </p:sp>
    </p:spTree>
    <p:extLst>
      <p:ext uri="{BB962C8B-B14F-4D97-AF65-F5344CB8AC3E}">
        <p14:creationId xmlns:p14="http://schemas.microsoft.com/office/powerpoint/2010/main" val="233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84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Source Tracking Efforts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2782" y="1219200"/>
            <a:ext cx="77724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Abandoned Mine Lands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Limits of POTW collection systems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Assessment of failing onsite systems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AFOs, Livestock counts, livestock stream access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Riparian zone condition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Unmapped road density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Qualitative assessment of sediment sources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Active Mining Point Source Info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Stakeholder Input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436" y="1447800"/>
            <a:ext cx="7772400" cy="4329545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General comments regarding plan’s adequacy in addressing goals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for monitoring of particularly bad or good streams that you know about?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Does the plan provide monitoring sufficient to characterize significant pollutant sources?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Do you have water quality data to contribute?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Future Input Opportunities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914400" y="4114800"/>
            <a:ext cx="72390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Draft TMDL and formal Public Notice/Public Comment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dirty="0" smtClean="0">
                <a:solidFill>
                  <a:schemeClr val="bg1"/>
                </a:solidFill>
              </a:rPr>
              <a:t>Summer 2019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838200" y="2201863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Public meeting to present </a:t>
            </a:r>
            <a:r>
              <a:rPr lang="en-US" sz="3200" dirty="0" smtClean="0">
                <a:solidFill>
                  <a:schemeClr val="bg1"/>
                </a:solidFill>
              </a:rPr>
              <a:t>TMDL status update 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</a:rPr>
              <a:t>– Summer </a:t>
            </a:r>
            <a:r>
              <a:rPr lang="en-US" sz="3200" dirty="0" smtClean="0">
                <a:solidFill>
                  <a:schemeClr val="bg1"/>
                </a:solidFill>
              </a:rPr>
              <a:t>2018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WVDEP Contact Information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Contact: Steve Young – </a:t>
            </a:r>
            <a:r>
              <a:rPr lang="en-US" dirty="0" smtClean="0">
                <a:solidFill>
                  <a:srgbClr val="FFFF00"/>
                </a:solidFill>
              </a:rPr>
              <a:t>Stephen.A.Young@wv.gov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Tele: (304) 926-0499  Ext 1042;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FAX: (304) 926-0496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601 57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Street SE, Charleston WV 25304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75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FF00"/>
                </a:solidFill>
              </a:rPr>
              <a:t>www.dep.wv.gov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Select Water and Waste Home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bg1"/>
                </a:solidFill>
              </a:rPr>
              <a:t>On left select Watershed Management, click on  </a:t>
            </a:r>
          </a:p>
          <a:p>
            <a:pPr marL="457200" lvl="1" indent="0" eaLnBrk="1" hangingPunct="1">
              <a:lnSpc>
                <a:spcPct val="90000"/>
              </a:lnSpc>
              <a:buSzPct val="6000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“ Total Maximum Daily Load”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What’s a TMDL?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876800"/>
          </a:xfrm>
        </p:spPr>
        <p:txBody>
          <a:bodyPr/>
          <a:lstStyle/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/>
              <a:t>“</a:t>
            </a:r>
            <a:r>
              <a:rPr lang="en-US" sz="3000" dirty="0" smtClean="0">
                <a:solidFill>
                  <a:schemeClr val="bg1"/>
                </a:solidFill>
              </a:rPr>
              <a:t>Total Maximum Daily Load” – How much of a pollutant/s a stream can receive and remain healthy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TMDL is a pollutant budget – prescribes reduction in pollutants, where needed, that result in the restoration of an impaired </a:t>
            </a:r>
            <a:r>
              <a:rPr lang="en-US" sz="3000" dirty="0" smtClean="0">
                <a:solidFill>
                  <a:schemeClr val="bg1"/>
                </a:solidFill>
              </a:rPr>
              <a:t>stream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TMDL development is required by Clean Water Act for all </a:t>
            </a:r>
            <a:r>
              <a:rPr lang="en-US" sz="3000" b="1" i="1" dirty="0" smtClean="0">
                <a:solidFill>
                  <a:schemeClr val="bg1"/>
                </a:solidFill>
              </a:rPr>
              <a:t>impaired</a:t>
            </a:r>
            <a:r>
              <a:rPr lang="en-US" sz="3000" dirty="0" smtClean="0">
                <a:solidFill>
                  <a:schemeClr val="bg1"/>
                </a:solidFill>
              </a:rPr>
              <a:t> streams </a:t>
            </a:r>
          </a:p>
          <a:p>
            <a:pPr eaLnBrk="1" hangingPunct="1">
              <a:buSzPct val="75000"/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8000" dirty="0" smtClean="0">
                <a:solidFill>
                  <a:schemeClr val="bg1"/>
                </a:solidFill>
              </a:rPr>
              <a:t>Questions???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What’s an impaired stream?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Stream that doesn’t meet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standards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b="1" i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West Virginia Water Quality Standards are codified in 47 CSR 2 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Standards include </a:t>
            </a:r>
            <a:r>
              <a:rPr lang="en-US" sz="2800" b="1" i="1" dirty="0" smtClean="0">
                <a:solidFill>
                  <a:schemeClr val="bg1"/>
                </a:solidFill>
              </a:rPr>
              <a:t>designated uses</a:t>
            </a:r>
            <a:r>
              <a:rPr lang="en-US" sz="2800" dirty="0" smtClean="0">
                <a:solidFill>
                  <a:schemeClr val="bg1"/>
                </a:solidFill>
              </a:rPr>
              <a:t> for WV waters and </a:t>
            </a:r>
            <a:r>
              <a:rPr lang="en-US" sz="2800" b="1" i="1" dirty="0" smtClean="0">
                <a:solidFill>
                  <a:schemeClr val="bg1"/>
                </a:solidFill>
              </a:rPr>
              <a:t>water quality criteria</a:t>
            </a:r>
            <a:r>
              <a:rPr lang="en-US" sz="2800" dirty="0" smtClean="0">
                <a:solidFill>
                  <a:schemeClr val="bg1"/>
                </a:solidFill>
              </a:rPr>
              <a:t> to protect those uses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Criteria can be numeric or narrative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Impaired streams (streams that are not meeting criteria) are on the </a:t>
            </a:r>
            <a:r>
              <a:rPr lang="en-US" sz="2800" b="1" i="1" dirty="0" smtClean="0">
                <a:solidFill>
                  <a:schemeClr val="bg1"/>
                </a:solidFill>
              </a:rPr>
              <a:t>303(d)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382000" cy="5334000"/>
          </a:xfrm>
        </p:spPr>
        <p:txBody>
          <a:bodyPr/>
          <a:lstStyle/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Fecal Coliform </a:t>
            </a:r>
            <a:r>
              <a:rPr lang="en-US" sz="3200" dirty="0" smtClean="0">
                <a:solidFill>
                  <a:schemeClr val="bg1"/>
                </a:solidFill>
              </a:rPr>
              <a:t>Bacteria </a:t>
            </a:r>
          </a:p>
          <a:p>
            <a:pPr marL="742950" lvl="2" indent="-342900" eaLnBrk="1" hangingPunct="1">
              <a:buSzPct val="85000"/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Human Health </a:t>
            </a:r>
            <a:r>
              <a:rPr lang="en-US" sz="2800" dirty="0">
                <a:solidFill>
                  <a:schemeClr val="bg1"/>
                </a:solidFill>
              </a:rPr>
              <a:t>Protection (Water Contact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200 counts/100ml as a monthly geometric mean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 more than 10% of samples in a month exceed 400 counts/100ml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1200" dirty="0" smtClean="0">
              <a:solidFill>
                <a:schemeClr val="bg1"/>
              </a:solidFill>
            </a:endParaRPr>
          </a:p>
          <a:p>
            <a:pPr marL="342900" lvl="1" indent="-342900" eaLnBrk="1" hangingPunct="1">
              <a:buSzPct val="85000"/>
              <a:buFont typeface="Wingdings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</a:rPr>
              <a:t>Total Iron</a:t>
            </a:r>
          </a:p>
          <a:p>
            <a:pPr lvl="1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Human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Health/Aquatic Life Protection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1.5 mg/l as a 4 day average concentration (</a:t>
            </a:r>
            <a:r>
              <a:rPr lang="en-US" dirty="0" err="1" smtClean="0">
                <a:solidFill>
                  <a:schemeClr val="bg1"/>
                </a:solidFill>
              </a:rPr>
              <a:t>warmwater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Not to be exceeded more than once every 3 years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Not to exceed 1.5 mg/l (Public Water)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626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114800"/>
            <a:ext cx="990600" cy="4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1676400"/>
            <a:ext cx="914400" cy="3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Numeric Criteria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382000" cy="5334000"/>
          </a:xfrm>
        </p:spPr>
        <p:txBody>
          <a:bodyPr/>
          <a:lstStyle/>
          <a:p>
            <a:pPr marL="514350" lvl="1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Total </a:t>
            </a:r>
            <a:r>
              <a:rPr lang="en-US" sz="3200" dirty="0">
                <a:solidFill>
                  <a:schemeClr val="bg1"/>
                </a:solidFill>
              </a:rPr>
              <a:t>Manganese</a:t>
            </a:r>
          </a:p>
          <a:p>
            <a:pPr marL="914400" lvl="1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Human Health</a:t>
            </a:r>
          </a:p>
          <a:p>
            <a:pPr marL="1314450" lvl="2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500" dirty="0">
                <a:solidFill>
                  <a:schemeClr val="bg1"/>
                </a:solidFill>
              </a:rPr>
              <a:t>Public </a:t>
            </a:r>
            <a:r>
              <a:rPr lang="en-US" sz="2500" dirty="0" smtClean="0">
                <a:solidFill>
                  <a:schemeClr val="bg1"/>
                </a:solidFill>
              </a:rPr>
              <a:t>Drinking Water </a:t>
            </a:r>
            <a:r>
              <a:rPr lang="en-US" sz="2500" dirty="0">
                <a:solidFill>
                  <a:schemeClr val="bg1"/>
                </a:solidFill>
              </a:rPr>
              <a:t>- Not to exceed 1.0 mg/l </a:t>
            </a:r>
          </a:p>
          <a:p>
            <a:pPr marL="1314450" lvl="2" indent="-51435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500" dirty="0">
                <a:solidFill>
                  <a:schemeClr val="bg1"/>
                </a:solidFill>
              </a:rPr>
              <a:t>Effective within a 5 mile zone above a public intake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sz="12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Selenium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Aquatic Life/Public Drinking water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Aquatic life criteria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20 </a:t>
            </a:r>
            <a:r>
              <a:rPr lang="en-US" sz="2400" dirty="0" err="1">
                <a:solidFill>
                  <a:schemeClr val="bg1"/>
                </a:solidFill>
              </a:rPr>
              <a:t>ug</a:t>
            </a:r>
            <a:r>
              <a:rPr lang="en-US" sz="2400" dirty="0">
                <a:solidFill>
                  <a:schemeClr val="bg1"/>
                </a:solidFill>
              </a:rPr>
              <a:t>/l as a 1 hour average concentration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5 </a:t>
            </a:r>
            <a:r>
              <a:rPr lang="en-US" sz="2400" dirty="0" err="1">
                <a:solidFill>
                  <a:schemeClr val="bg1"/>
                </a:solidFill>
              </a:rPr>
              <a:t>ug</a:t>
            </a:r>
            <a:r>
              <a:rPr lang="en-US" sz="2400" dirty="0">
                <a:solidFill>
                  <a:schemeClr val="bg1"/>
                </a:solidFill>
              </a:rPr>
              <a:t>/l as a 4 day average concentration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Not to be exceeded more than once in three years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Public Water - Not to exceed 50 </a:t>
            </a:r>
            <a:r>
              <a:rPr lang="en-US" sz="2400" dirty="0" err="1">
                <a:solidFill>
                  <a:schemeClr val="bg1"/>
                </a:solidFill>
              </a:rPr>
              <a:t>ug</a:t>
            </a:r>
            <a:r>
              <a:rPr lang="en-US" sz="2400" dirty="0">
                <a:solidFill>
                  <a:schemeClr val="bg1"/>
                </a:solidFill>
              </a:rPr>
              <a:t>/l </a:t>
            </a:r>
          </a:p>
          <a:p>
            <a:pPr lvl="2" eaLnBrk="1" hangingPunct="1">
              <a:buSzPct val="85000"/>
              <a:buFont typeface="Wingdings" pitchFamily="2" charset="2"/>
              <a:buChar char="Ø"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1341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990600" cy="4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1600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0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Narrative Criteria</a:t>
            </a:r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Biological Impairment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Conditions Not Allowable in State Waters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(47 CSR 2-3.2i)  “.....no significant adverse impact to the chemical, physical, hydrologic or biological components of aquatic ecosystems shall be allowed.”</a:t>
            </a:r>
          </a:p>
        </p:txBody>
      </p:sp>
      <p:pic>
        <p:nvPicPr>
          <p:cNvPr id="7172" name="Picture 1028" descr="heptageniida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953000"/>
            <a:ext cx="13716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029" descr="Helgrammit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969770"/>
            <a:ext cx="17526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30" descr="pteronarcida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969770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Previous 47 CSR 2 - 3.2.i  Assessment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Based on Benthic Macroinvertebrates</a:t>
            </a: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SzPct val="75000"/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bg1"/>
                </a:solidFill>
              </a:rPr>
              <a:t>West Virginia Stream Condition Index (WVSCI)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Standardized method for assessing benthic </a:t>
            </a:r>
            <a:r>
              <a:rPr lang="en-US" sz="2600" dirty="0" err="1" smtClean="0">
                <a:solidFill>
                  <a:schemeClr val="bg1"/>
                </a:solidFill>
              </a:rPr>
              <a:t>macroinvertebrates</a:t>
            </a:r>
            <a:r>
              <a:rPr lang="en-US" sz="2600" dirty="0" smtClean="0">
                <a:solidFill>
                  <a:schemeClr val="bg1"/>
                </a:solidFill>
              </a:rPr>
              <a:t> (aquatic bugs)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WVSCI stream scores normalized to 0 - 100 range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scoring less than the 60.6 threshold value labeled as “impaired” and placed on the 303(d) list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Streams listed as impaired slated for TMDLs</a:t>
            </a:r>
          </a:p>
          <a:p>
            <a:pPr lvl="1" eaLnBrk="1" hangingPunct="1">
              <a:lnSpc>
                <a:spcPct val="90000"/>
              </a:lnSpc>
              <a:buSzPct val="60000"/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bg1"/>
                </a:solidFill>
              </a:rPr>
              <a:t>“Biologically Impaired” streams evaluated for source/s of impairment during the TMDL development process (Stressor Identification Process)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FFFFFF"/>
                </a:solidFill>
              </a:rPr>
              <a:t>2012 Legislative Changes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5181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Senate Bill 562 passed by the 2012 West Virginia Legislature amended the WV Water Pollution Control Act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Requires “evaluation of the holistic health of the aquatic ecosystem”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Requires DEP to develop and secure legislative approval of new rules to interpret  47 CSR 2-3.2.i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FFFF00"/>
                </a:solidFill>
              </a:rPr>
              <a:t>http://www.legis.state.wv.us/wvcode/ChapterEntire.cfm?chap=22&amp;art=11</a:t>
            </a:r>
          </a:p>
        </p:txBody>
      </p:sp>
    </p:spTree>
    <p:extLst>
      <p:ext uri="{BB962C8B-B14F-4D97-AF65-F5344CB8AC3E}">
        <p14:creationId xmlns:p14="http://schemas.microsoft.com/office/powerpoint/2010/main" val="35826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CCEC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8B89D775AA42AEE8331606109E47" ma:contentTypeVersion="6" ma:contentTypeDescription="Create a new document." ma:contentTypeScope="" ma:versionID="2c591845e3cf059c9d638c11dfa115d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63406EB-D142-415C-A32B-ADEAFB6B88E1}"/>
</file>

<file path=customXml/itemProps2.xml><?xml version="1.0" encoding="utf-8"?>
<ds:datastoreItem xmlns:ds="http://schemas.openxmlformats.org/officeDocument/2006/customXml" ds:itemID="{1F496E3E-F9C2-4919-BCF3-315E069455C4}"/>
</file>

<file path=customXml/itemProps3.xml><?xml version="1.0" encoding="utf-8"?>
<ds:datastoreItem xmlns:ds="http://schemas.openxmlformats.org/officeDocument/2006/customXml" ds:itemID="{051EC885-669E-4A03-A052-71D4F7BF0DC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12278</TotalTime>
  <Words>1230</Words>
  <Application>Microsoft Office PowerPoint</Application>
  <PresentationFormat>On-screen Show (4:3)</PresentationFormat>
  <Paragraphs>237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Times New Roman</vt:lpstr>
      <vt:lpstr>Wingdings</vt:lpstr>
      <vt:lpstr>1_Default Design</vt:lpstr>
      <vt:lpstr>PowerPoint Presentation</vt:lpstr>
      <vt:lpstr>Agenda</vt:lpstr>
      <vt:lpstr>What’s a TMDL?</vt:lpstr>
      <vt:lpstr>What’s an impaired stream?</vt:lpstr>
      <vt:lpstr>Numeric Criteria</vt:lpstr>
      <vt:lpstr>Numeric Criteria</vt:lpstr>
      <vt:lpstr>Narrative Criteria</vt:lpstr>
      <vt:lpstr>Previous 47 CSR 2 - 3.2.i  Assessment</vt:lpstr>
      <vt:lpstr>2012 Legislative Changes</vt:lpstr>
      <vt:lpstr>Biological Impairment Path Forward</vt:lpstr>
      <vt:lpstr>Biological Impairment Path Forward continued</vt:lpstr>
      <vt:lpstr>WVDEP TMDL Process</vt:lpstr>
      <vt:lpstr>Process Highlights</vt:lpstr>
      <vt:lpstr>TMDL Stream Selection Process</vt:lpstr>
      <vt:lpstr>TMDL Development Stream Selection Process</vt:lpstr>
      <vt:lpstr>TMDL Stream Selection Process</vt:lpstr>
      <vt:lpstr>HG E TMDL Timeline</vt:lpstr>
      <vt:lpstr>HG E3 TMDL Timeline</vt:lpstr>
      <vt:lpstr>HG E3 TMDL Timeline</vt:lpstr>
      <vt:lpstr>PowerPoint Presentation</vt:lpstr>
      <vt:lpstr>PowerPoint Presentation</vt:lpstr>
      <vt:lpstr>Pre-TMDL Monitoring Plan</vt:lpstr>
      <vt:lpstr>Pre-TMDL Monitoring Plan</vt:lpstr>
      <vt:lpstr>Pre-TMDL Monitoring Plan</vt:lpstr>
      <vt:lpstr>PowerPoint Presentation</vt:lpstr>
      <vt:lpstr>Source Tracking Efforts</vt:lpstr>
      <vt:lpstr>Stakeholder Input</vt:lpstr>
      <vt:lpstr>Future Input Opportunities</vt:lpstr>
      <vt:lpstr>WVDEP Contact Information</vt:lpstr>
      <vt:lpstr>PowerPoint Presentation</vt:lpstr>
    </vt:vector>
  </TitlesOfParts>
  <Company>WVDEP OWR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Impaired waters in Potomac Direct Drains</dc:title>
  <dc:creator>d_monta</dc:creator>
  <cp:lastModifiedBy>Laine, James C</cp:lastModifiedBy>
  <cp:revision>440</cp:revision>
  <dcterms:created xsi:type="dcterms:W3CDTF">2003-03-27T20:54:43Z</dcterms:created>
  <dcterms:modified xsi:type="dcterms:W3CDTF">2016-05-03T15:48:17Z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0x0101005F4D8B89D775AA42AEE8331606109E47</vt:lpwstr>
  </property>
</Properties>
</file>