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60" r:id="rId5"/>
    <p:sldId id="267" r:id="rId6"/>
    <p:sldId id="265" r:id="rId7"/>
    <p:sldId id="266" r:id="rId8"/>
    <p:sldId id="262" r:id="rId9"/>
    <p:sldId id="280" r:id="rId10"/>
    <p:sldId id="269" r:id="rId11"/>
    <p:sldId id="271" r:id="rId12"/>
    <p:sldId id="277" r:id="rId13"/>
    <p:sldId id="268" r:id="rId14"/>
    <p:sldId id="270" r:id="rId15"/>
    <p:sldId id="274" r:id="rId16"/>
    <p:sldId id="279" r:id="rId17"/>
    <p:sldId id="27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64" autoAdjust="0"/>
    <p:restoredTop sz="94660"/>
  </p:normalViewPr>
  <p:slideViewPr>
    <p:cSldViewPr snapToGrid="0">
      <p:cViewPr varScale="1">
        <p:scale>
          <a:sx n="86" d="100"/>
          <a:sy n="86" d="100"/>
        </p:scale>
        <p:origin x="43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EFC39-4D7F-416D-810F-1C5514670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C8DA13-AB50-434A-A3BD-6C45182EE7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6EF39-2B41-45AF-9F93-15F08241D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A58D8-108B-49C3-9622-BA7541A6E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E17BF2-66D0-4A47-B186-A5A00428E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5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2D4CB-F22D-476D-B888-C2E7DDA64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B4DB38-C7B1-47F9-A535-A1E093A9B5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6CEADE-F479-4D9F-8495-424154DB4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49EEF8-8687-4B1D-8984-33DC1CB9C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BBBD3D-AA55-4FA6-99F2-081A0548E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209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A1C216-3D8E-47D0-B17F-A4739B2EC0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BB15ED-89F9-4CAC-A47C-22F8C6B74F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9C1371-BE8A-4CD4-9C25-7714AB830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CACAB6-1C52-4DD6-B998-DBB40ACFE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6439A2-EE93-409D-AB9F-A068DF2CF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26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7F175-5EB2-46E9-92B0-E495AFCEA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4DAAB1-E706-4776-8476-D49EE59B83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5A4F3-AF65-428E-AEB4-86367DD16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FFD247-1E31-405F-BB13-BF93EB485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C4B0F-E3F9-4E6E-B94E-B767D98CF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394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6153C-D701-4B95-818E-DE8E44A6B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B1719C-B584-4388-8FE2-2BFD0C272A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205C9-3778-40DC-ACFF-DD02878A6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50CE2-7CDC-499D-A6C6-8AFCBACC5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8DEE56-1C2D-4E2D-A36C-5DBC69537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607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2D451-1C3C-4C8A-ACB3-EE9A7BD9A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71262-0746-4322-AA61-64B7CC6DC2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30ACAF-711E-44A7-B54E-01C8B099E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C7E3BB-8ECB-47C9-8218-2213F36F7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702F01-C556-4E2B-9CFE-26B1D0C33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EF9186-CCC3-45CA-AB55-D3D7C3324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5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D863D-39BF-4335-AEB9-EF3FFD90A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5F3F64-6ED5-4A0E-A590-A29BADE2E7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6D2719-1B8A-43C0-B5A7-DD594C591E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114029-B9C6-4963-8F73-C17C9782F9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9FED8C-8E48-4242-8DF7-2FD321DC6D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DD48DA-7722-401B-B37E-3B9E6BE25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63098F-F4CD-4E2A-80E0-54F959F5A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2870FE-A652-42C7-B78E-3546220E2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352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7FC40-C445-4C9F-827E-FEC66FB37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0B447E-FFCA-40D5-8102-81ED650AD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84010F-B4B4-4B7B-881C-DE3596418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7B6584-27E0-4D1B-B2BC-F9F24F848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869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0C8D13-7066-4F0C-95D3-4D6976CB8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4FDBD2-E3EA-4F74-A17B-2F6DA3395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0525AB-60E4-4D06-81EE-F647527B4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67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3E9A6-0210-4682-8787-9948A32DB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98800-2F77-43B0-9D1B-081D19328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DB17E7-DCF2-4EAB-864B-6131588A72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C8F834-07D2-4357-B826-256B25FDF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0E2803-92AC-4BFF-92B7-A7AF285FF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AD4499-E08A-41C3-9756-D4C05691B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490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8B2C8-1CE0-4ED3-ADA9-2C26C8221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98B176-44CC-4356-970A-3A1F1F7BB9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B530E4-5720-4327-8F99-65C6FBE9C3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D7454C-2229-4BA4-B088-278EC7D3B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15D32B-6158-4E7D-86E9-A5DB08EAE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CEBB6E-CB96-44F2-B838-6312BD14B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935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77A821-45D0-4124-B3EE-10B9C0321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5B1BA6-8F0D-4FD5-A276-347EC2F835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A832B-D64B-4C19-A68D-395B7FAA29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71ACBF-4CF1-4C0E-A857-CB917C43B0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0E8AAB-EE39-4065-9AF4-ED47FF9A64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2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570D1-5E93-4A3C-A228-6F438AA86F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WV E4 Water Quality Calibration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C1272F-72F7-4236-8538-FC4935F2E9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Fe and TSS</a:t>
            </a:r>
          </a:p>
          <a:p>
            <a:r>
              <a:rPr lang="en-US" dirty="0" err="1"/>
              <a:t>Twelvepole</a:t>
            </a:r>
            <a:r>
              <a:rPr lang="en-US" dirty="0"/>
              <a:t>, Big Sandy, Lower Ohio Watersheds</a:t>
            </a:r>
          </a:p>
        </p:txBody>
      </p:sp>
    </p:spTree>
    <p:extLst>
      <p:ext uri="{BB962C8B-B14F-4D97-AF65-F5344CB8AC3E}">
        <p14:creationId xmlns:p14="http://schemas.microsoft.com/office/powerpoint/2010/main" val="1680451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C775A-2F92-44D1-B6F2-94D13A0BD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SWS 725 (Lower Ohio Watershed)</a:t>
            </a:r>
            <a:br>
              <a:rPr lang="en-US" dirty="0"/>
            </a:br>
            <a:r>
              <a:rPr lang="en-US" dirty="0"/>
              <a:t>11% Pasture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C45DC76-28B3-46D7-B9DC-06DE7DE62A8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118524"/>
            <a:ext cx="5181600" cy="3765539"/>
          </a:xfrm>
          <a:prstGeom prst="rect">
            <a:avLst/>
          </a:prstGeo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2ECB4C6-8CE8-4738-A8E6-00B8CAD31DA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38200" y="2117407"/>
            <a:ext cx="5181600" cy="376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970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7CD20-9592-4DD3-89AD-E70D3AB96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SWS 1414 (Big Sandy Watershed)</a:t>
            </a:r>
            <a:br>
              <a:rPr lang="en-US" dirty="0"/>
            </a:br>
            <a:r>
              <a:rPr lang="en-US" dirty="0"/>
              <a:t>Mixed </a:t>
            </a:r>
            <a:r>
              <a:rPr lang="en-US" dirty="0" err="1"/>
              <a:t>landuses</a:t>
            </a:r>
            <a:r>
              <a:rPr lang="en-US" dirty="0"/>
              <a:t>: 4% Pasture, 9% harvested forest, 2% urban/residential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2E3C9A1-2105-4F74-AD42-080D85D03D0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7407"/>
            <a:ext cx="5181600" cy="3767773"/>
          </a:xfrm>
          <a:prstGeom prst="rect">
            <a:avLst/>
          </a:prstGeom>
        </p:spPr>
      </p:pic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EB2A61C7-6653-4900-9CE2-058C7FD9A2B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18524"/>
            <a:ext cx="5181600" cy="376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589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E2F84-A267-4F18-AC83-734BC539E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SWS 3205 (</a:t>
            </a:r>
            <a:r>
              <a:rPr lang="en-US" dirty="0" err="1"/>
              <a:t>Twelvepole</a:t>
            </a:r>
            <a:r>
              <a:rPr lang="en-US" dirty="0"/>
              <a:t> Watershed)</a:t>
            </a:r>
            <a:br>
              <a:rPr lang="en-US" dirty="0"/>
            </a:br>
            <a:r>
              <a:rPr lang="en-US" dirty="0"/>
              <a:t>3% WQ mining, 3% Tech mining, 3% cropland, 4% urban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3AC8D95-5AD7-42E3-984E-4DA9A88EF04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7407"/>
            <a:ext cx="5181600" cy="3767773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7CE2697-0667-4BE8-88FE-7829CE64F5A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18524"/>
            <a:ext cx="5181600" cy="376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9428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72F63-E2D9-45C0-AC2B-95B1F213F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SWS 3208 (</a:t>
            </a:r>
            <a:r>
              <a:rPr lang="en-US" dirty="0" err="1"/>
              <a:t>Twelvepole</a:t>
            </a:r>
            <a:r>
              <a:rPr lang="en-US" dirty="0"/>
              <a:t> Watershed)</a:t>
            </a:r>
            <a:br>
              <a:rPr lang="en-US" dirty="0"/>
            </a:br>
            <a:r>
              <a:rPr lang="en-US" dirty="0"/>
              <a:t>5% Tech mining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6E3D4A4-BC5A-436F-A8B7-B50DA8153AD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7407"/>
            <a:ext cx="5181600" cy="3767773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2D0C18C-51AC-4549-8DF9-D395082171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18524"/>
            <a:ext cx="5181600" cy="376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157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BB0A6-CE83-470E-A203-B33226094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SWS 3192 (</a:t>
            </a:r>
            <a:r>
              <a:rPr lang="en-US" dirty="0" err="1"/>
              <a:t>Twelvepole</a:t>
            </a:r>
            <a:r>
              <a:rPr lang="en-US" dirty="0"/>
              <a:t> Watershed)</a:t>
            </a:r>
            <a:br>
              <a:rPr lang="en-US" dirty="0"/>
            </a:br>
            <a:r>
              <a:rPr lang="en-US" dirty="0"/>
              <a:t>10% WQ Mining, 1% OOG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245C7E7-CDF2-46A2-91A2-738BB8938DB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7407"/>
            <a:ext cx="5181600" cy="3767773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011DD32-1B62-4A66-9CEB-22F0ECB6C22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18524"/>
            <a:ext cx="5181600" cy="376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789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A9B51-00BC-41D5-9226-B85958B59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SWS 3226 (</a:t>
            </a:r>
            <a:r>
              <a:rPr lang="en-US" dirty="0" err="1"/>
              <a:t>Twelvepole</a:t>
            </a:r>
            <a:r>
              <a:rPr lang="en-US" dirty="0"/>
              <a:t> Watershed)</a:t>
            </a:r>
            <a:br>
              <a:rPr lang="en-US" dirty="0"/>
            </a:br>
            <a:r>
              <a:rPr lang="en-US" dirty="0"/>
              <a:t>1% OOG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A26A5B-1E68-4B58-ACB2-B2F844FE347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7407"/>
            <a:ext cx="5181600" cy="3767773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7050B4B-C9E6-4BB2-B598-A249AE188C5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18524"/>
            <a:ext cx="5181600" cy="376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520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6C253-7F43-479C-A0EC-550ABEF1C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SWS 3237 (</a:t>
            </a:r>
            <a:r>
              <a:rPr lang="en-US" dirty="0" err="1"/>
              <a:t>Twelvepole</a:t>
            </a:r>
            <a:r>
              <a:rPr lang="en-US" dirty="0"/>
              <a:t> Watershed)</a:t>
            </a:r>
            <a:br>
              <a:rPr lang="en-US" dirty="0"/>
            </a:br>
            <a:r>
              <a:rPr lang="en-US" dirty="0"/>
              <a:t>4% urban/residential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98D54A3-C42A-4220-8DCF-7F58D7897C9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7407"/>
            <a:ext cx="5181600" cy="3767773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6ADF11B-D895-4CF0-A2DE-5C46AB21F17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18524"/>
            <a:ext cx="5181600" cy="376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146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50C8C-EC53-42B8-A0BF-A0B3B5F61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SWS 4090 (</a:t>
            </a:r>
            <a:r>
              <a:rPr lang="en-US" dirty="0" err="1"/>
              <a:t>Twelvepole</a:t>
            </a:r>
            <a:r>
              <a:rPr lang="en-US"/>
              <a:t> Watershed)</a:t>
            </a:r>
            <a:br>
              <a:rPr lang="en-US" dirty="0"/>
            </a:br>
            <a:r>
              <a:rPr lang="en-US" dirty="0"/>
              <a:t>99% background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6CC7B9A-D6B8-4EA5-87AE-833F174C4F8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7407"/>
            <a:ext cx="5181600" cy="3767773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5EF0275-8285-4CBE-909C-17B79DB1D4F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18524"/>
            <a:ext cx="5181600" cy="376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749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7DF57-378B-4C9D-82ED-2FF254D28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Calibration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7A65FE-7ADA-4033-B91E-8E99625A1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hourly 2016 - 2017</a:t>
            </a:r>
          </a:p>
          <a:p>
            <a:r>
              <a:rPr lang="en-US" dirty="0"/>
              <a:t>Assigned Calibration Levels</a:t>
            </a:r>
          </a:p>
          <a:p>
            <a:pPr lvl="1"/>
            <a:r>
              <a:rPr lang="en-US" dirty="0"/>
              <a:t>1 – Headwater, impaired</a:t>
            </a:r>
          </a:p>
          <a:p>
            <a:pPr lvl="1"/>
            <a:r>
              <a:rPr lang="en-US" dirty="0"/>
              <a:t>2 – Downstream, impaired</a:t>
            </a:r>
          </a:p>
          <a:p>
            <a:pPr lvl="1"/>
            <a:r>
              <a:rPr lang="en-US" dirty="0"/>
              <a:t>3 – Headwater, unimpaired (basically calibrating background – no WAB hits)</a:t>
            </a:r>
          </a:p>
          <a:p>
            <a:pPr lvl="1"/>
            <a:r>
              <a:rPr lang="en-US" dirty="0"/>
              <a:t>4 – Downstream, unimpaired (not helpful – no WAB hits to calibrate to)</a:t>
            </a:r>
          </a:p>
          <a:p>
            <a:pPr lvl="1"/>
            <a:r>
              <a:rPr lang="en-US" dirty="0"/>
              <a:t>No Data – no calibration data</a:t>
            </a:r>
          </a:p>
          <a:p>
            <a:r>
              <a:rPr lang="en-US" dirty="0"/>
              <a:t>Calculated dominant disturbance for each sub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04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16F18-4550-4041-8F0D-6E024A67B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Landuses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48CD4B-D38F-472A-897C-103D8471B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Lower Ohio</a:t>
            </a:r>
          </a:p>
          <a:p>
            <a:pPr lvl="1"/>
            <a:r>
              <a:rPr lang="en-US" dirty="0"/>
              <a:t>No mining</a:t>
            </a:r>
          </a:p>
          <a:p>
            <a:pPr lvl="1"/>
            <a:r>
              <a:rPr lang="en-US" dirty="0"/>
              <a:t>Agriculture – Pasture dominates frequently (25-45%)</a:t>
            </a:r>
          </a:p>
          <a:p>
            <a:pPr lvl="1"/>
            <a:r>
              <a:rPr lang="en-US" dirty="0"/>
              <a:t>Some big harvested areas</a:t>
            </a:r>
          </a:p>
          <a:p>
            <a:pPr lvl="1"/>
            <a:r>
              <a:rPr lang="en-US" dirty="0"/>
              <a:t>Urban/Residential – low level throughout</a:t>
            </a:r>
          </a:p>
          <a:p>
            <a:pPr lvl="1"/>
            <a:endParaRPr lang="en-US" dirty="0"/>
          </a:p>
          <a:p>
            <a:r>
              <a:rPr lang="en-US" dirty="0"/>
              <a:t>Big Sandy</a:t>
            </a:r>
          </a:p>
          <a:p>
            <a:pPr lvl="1"/>
            <a:r>
              <a:rPr lang="en-US" dirty="0"/>
              <a:t>Only WQ mining – does not dominate anywhere</a:t>
            </a:r>
          </a:p>
          <a:p>
            <a:pPr lvl="1"/>
            <a:r>
              <a:rPr lang="en-US" dirty="0"/>
              <a:t>Urban/Residential – Several subs over 25%</a:t>
            </a:r>
          </a:p>
          <a:p>
            <a:pPr lvl="1"/>
            <a:r>
              <a:rPr lang="en-US" dirty="0"/>
              <a:t>Agriculture – quite a bit</a:t>
            </a:r>
          </a:p>
          <a:p>
            <a:pPr lvl="1"/>
            <a:r>
              <a:rPr lang="en-US" dirty="0"/>
              <a:t>Some big harvested areas</a:t>
            </a:r>
          </a:p>
          <a:p>
            <a:pPr lvl="1"/>
            <a:endParaRPr lang="en-US" dirty="0"/>
          </a:p>
          <a:p>
            <a:r>
              <a:rPr lang="en-US" dirty="0" err="1"/>
              <a:t>Twelvepole</a:t>
            </a:r>
            <a:endParaRPr lang="en-US" dirty="0"/>
          </a:p>
          <a:p>
            <a:pPr lvl="1"/>
            <a:r>
              <a:rPr lang="en-US" dirty="0"/>
              <a:t>TCH and WQ mining</a:t>
            </a:r>
          </a:p>
          <a:p>
            <a:pPr lvl="1"/>
            <a:r>
              <a:rPr lang="en-US" dirty="0"/>
              <a:t>Urban/Residential – substantial – 100% urban/res </a:t>
            </a:r>
            <a:r>
              <a:rPr lang="en-US" dirty="0" err="1"/>
              <a:t>sws</a:t>
            </a:r>
            <a:r>
              <a:rPr lang="en-US" dirty="0"/>
              <a:t> (unimpaired, downstream sub so hard to calibrate)</a:t>
            </a:r>
          </a:p>
          <a:p>
            <a:pPr lvl="1"/>
            <a:r>
              <a:rPr lang="en-US" dirty="0"/>
              <a:t>Lot of undisturbed mining</a:t>
            </a:r>
          </a:p>
          <a:p>
            <a:pPr lvl="1"/>
            <a:r>
              <a:rPr lang="en-US" dirty="0"/>
              <a:t>Big harvest jobs</a:t>
            </a:r>
          </a:p>
          <a:p>
            <a:pPr lvl="1"/>
            <a:r>
              <a:rPr lang="en-US" dirty="0"/>
              <a:t>Agriculture – not a lot, one 20%</a:t>
            </a:r>
          </a:p>
        </p:txBody>
      </p:sp>
    </p:spTree>
    <p:extLst>
      <p:ext uri="{BB962C8B-B14F-4D97-AF65-F5344CB8AC3E}">
        <p14:creationId xmlns:p14="http://schemas.microsoft.com/office/powerpoint/2010/main" val="1313211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44EB6-93EA-46EA-B245-D6AB4D47F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Weather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7898D-98ED-401F-99D6-F23AACE5C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Extreme hourly rainfall events</a:t>
            </a:r>
          </a:p>
          <a:p>
            <a:r>
              <a:rPr lang="en-US" dirty="0"/>
              <a:t>Two events in Lower Ohio  </a:t>
            </a:r>
          </a:p>
          <a:p>
            <a:pPr lvl="1"/>
            <a:r>
              <a:rPr lang="en-US" dirty="0"/>
              <a:t>North in July 2016</a:t>
            </a:r>
          </a:p>
          <a:p>
            <a:pPr lvl="1"/>
            <a:r>
              <a:rPr lang="en-US" dirty="0"/>
              <a:t>South in August 2016</a:t>
            </a:r>
          </a:p>
          <a:p>
            <a:r>
              <a:rPr lang="en-US" dirty="0"/>
              <a:t>Big Sandy</a:t>
            </a:r>
          </a:p>
          <a:p>
            <a:pPr lvl="1"/>
            <a:r>
              <a:rPr lang="en-US" dirty="0"/>
              <a:t>6/24/2017</a:t>
            </a:r>
          </a:p>
          <a:p>
            <a:pPr lvl="1"/>
            <a:r>
              <a:rPr lang="en-US" dirty="0"/>
              <a:t>Most subs had the higher event in April 2015 (outside calibration period)</a:t>
            </a:r>
          </a:p>
          <a:p>
            <a:r>
              <a:rPr lang="en-US" dirty="0" err="1"/>
              <a:t>Twelvepole</a:t>
            </a:r>
            <a:endParaRPr lang="en-US" dirty="0"/>
          </a:p>
          <a:p>
            <a:pPr lvl="1"/>
            <a:r>
              <a:rPr lang="en-US" dirty="0"/>
              <a:t>Does not have the storm spike in the calibration period.</a:t>
            </a:r>
          </a:p>
          <a:p>
            <a:pPr lvl="1"/>
            <a:r>
              <a:rPr lang="en-US" dirty="0"/>
              <a:t>Large event 7/2017 – after calibration</a:t>
            </a:r>
          </a:p>
          <a:p>
            <a:pPr lvl="1"/>
            <a:r>
              <a:rPr lang="en-US" dirty="0"/>
              <a:t>Most April 2015 </a:t>
            </a:r>
          </a:p>
          <a:p>
            <a:pPr lvl="1"/>
            <a:r>
              <a:rPr lang="en-US" dirty="0"/>
              <a:t>6/6/2016</a:t>
            </a:r>
          </a:p>
          <a:p>
            <a:pPr lvl="1"/>
            <a:r>
              <a:rPr lang="en-US" dirty="0"/>
              <a:t>The 17 calibration subs that do have this spike are 3’s and 4’s - unimpaired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513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30D2B3E-A1A8-49CD-95A3-3739F8DD4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Storm response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12790CC-BCBA-4A51-A18C-719BDDCC80C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7556"/>
            <a:ext cx="5181600" cy="3767476"/>
          </a:xfrm>
        </p:spPr>
      </p:pic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3B059B4A-8C0F-4BC7-A604-8F7654C129D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1.86” on 8/18</a:t>
            </a:r>
          </a:p>
          <a:p>
            <a:r>
              <a:rPr lang="en-US" dirty="0"/>
              <a:t>1.44 on 6/24</a:t>
            </a:r>
          </a:p>
          <a:p>
            <a:r>
              <a:rPr lang="en-US" dirty="0"/>
              <a:t>95% background</a:t>
            </a:r>
          </a:p>
          <a:p>
            <a:r>
              <a:rPr lang="en-US" dirty="0"/>
              <a:t>Max 400 mg/L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24EB0490-5D1F-4F73-A20A-40D9CE7F82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2765" y="1825625"/>
            <a:ext cx="2780017" cy="377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52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554CB-F5CB-40DF-8413-0ACCAFD69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CE6750C-AEB8-4061-B7B1-6CAEDAEDB03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9229"/>
            <a:ext cx="5181600" cy="376413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91796AE-358F-4A5B-8344-F200C611834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1.84” on 8/18</a:t>
            </a:r>
          </a:p>
          <a:p>
            <a:r>
              <a:rPr lang="en-US" dirty="0"/>
              <a:t>1.42” on 6/24 </a:t>
            </a:r>
          </a:p>
          <a:p>
            <a:r>
              <a:rPr lang="en-US" dirty="0"/>
              <a:t>50% disturbed</a:t>
            </a:r>
          </a:p>
          <a:p>
            <a:r>
              <a:rPr lang="en-US" dirty="0"/>
              <a:t>1,000 mg/L TSS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838708-8480-4D03-AB3A-239122D2DB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5736" y="1825625"/>
            <a:ext cx="2776632" cy="3769067"/>
          </a:xfrm>
          <a:prstGeom prst="rect">
            <a:avLst/>
          </a:prstGeom>
        </p:spPr>
      </p:pic>
      <p:sp>
        <p:nvSpPr>
          <p:cNvPr id="10" name="Title 18">
            <a:extLst>
              <a:ext uri="{FF2B5EF4-FFF2-40B4-BE49-F238E27FC236}">
                <a16:creationId xmlns:a16="http://schemas.microsoft.com/office/drawing/2014/main" id="{A80DB073-1C64-40D6-A446-67A14C03A258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Storm response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640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FDAE64B-84FB-41E2-890D-D1603CEC3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Storm response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D0D37B-D412-4F76-A707-A006B0D7826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1.58” on 7/29</a:t>
            </a:r>
          </a:p>
          <a:p>
            <a:r>
              <a:rPr lang="en-US" dirty="0"/>
              <a:t>1.12 on 8/18</a:t>
            </a:r>
          </a:p>
          <a:p>
            <a:r>
              <a:rPr lang="en-US" dirty="0"/>
              <a:t>50% disturbed</a:t>
            </a:r>
          </a:p>
          <a:p>
            <a:r>
              <a:rPr lang="en-US" dirty="0"/>
              <a:t>350 mg/L max</a:t>
            </a:r>
          </a:p>
          <a:p>
            <a:r>
              <a:rPr lang="en-US" dirty="0"/>
              <a:t>Looks like we aren’t getting the same response. However, the 1.58” event is much more like the 1.4” event in previous slide. The amount of sediment increases exponentially with rainfall. </a:t>
            </a:r>
          </a:p>
          <a:p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70C454A3-7662-4BE5-A26B-2C1E3D1254B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9229"/>
            <a:ext cx="5181600" cy="37641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4821401-20A7-4E1D-B3A1-079B9A37C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3394" y="223350"/>
            <a:ext cx="2331554" cy="316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97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BDFF5-7E41-47B6-8DC9-FC1488A86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 of note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A7F223-6471-47D1-8D2C-E9F604701B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SWS 4129	</a:t>
            </a:r>
          </a:p>
          <a:p>
            <a:pPr lvl="1"/>
            <a:r>
              <a:rPr lang="en-US" dirty="0"/>
              <a:t>Listed for Fe and pH </a:t>
            </a:r>
          </a:p>
          <a:p>
            <a:pPr lvl="1"/>
            <a:r>
              <a:rPr lang="en-US" dirty="0"/>
              <a:t>WAB data looks odd</a:t>
            </a:r>
          </a:p>
          <a:p>
            <a:pPr lvl="2"/>
            <a:r>
              <a:rPr lang="en-US" dirty="0"/>
              <a:t>4 mg/L TSS, 1.7 mg/L Fe (notes describe water as turbid)</a:t>
            </a:r>
          </a:p>
          <a:p>
            <a:pPr lvl="2"/>
            <a:r>
              <a:rPr lang="en-US" dirty="0"/>
              <a:t>260 mg/L TSS, 6 mg/L Fe</a:t>
            </a:r>
          </a:p>
          <a:p>
            <a:pPr lvl="1"/>
            <a:r>
              <a:rPr lang="en-US" dirty="0"/>
              <a:t>Mostly undisturbed. Little OOG. Good banks. Low POTFC. </a:t>
            </a:r>
          </a:p>
          <a:p>
            <a:pPr lvl="1"/>
            <a:r>
              <a:rPr lang="en-US" dirty="0"/>
              <a:t>Are we missing a source? </a:t>
            </a:r>
          </a:p>
        </p:txBody>
      </p:sp>
    </p:spTree>
    <p:extLst>
      <p:ext uri="{BB962C8B-B14F-4D97-AF65-F5344CB8AC3E}">
        <p14:creationId xmlns:p14="http://schemas.microsoft.com/office/powerpoint/2010/main" val="2683306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4250DCD-7470-4487-9F96-89B850C29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Calibration Plots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1EC4944-4A3C-4B46-8300-7AC4155788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 and TSS</a:t>
            </a:r>
          </a:p>
        </p:txBody>
      </p:sp>
    </p:spTree>
    <p:extLst>
      <p:ext uri="{BB962C8B-B14F-4D97-AF65-F5344CB8AC3E}">
        <p14:creationId xmlns:p14="http://schemas.microsoft.com/office/powerpoint/2010/main" val="1410228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0894B22A442845804EDBFF75D56735" ma:contentTypeVersion="11" ma:contentTypeDescription="Create a new document." ma:contentTypeScope="" ma:versionID="d309308c99dfac03260cb3511b244c99">
  <xsd:schema xmlns:xsd="http://www.w3.org/2001/XMLSchema" xmlns:xs="http://www.w3.org/2001/XMLSchema" xmlns:p="http://schemas.microsoft.com/office/2006/metadata/properties" xmlns:ns2="80727e80-96fa-455f-b16b-6001fb4ba37e" xmlns:ns3="ee950467-0040-4d16-81b2-04928c88f69d" targetNamespace="http://schemas.microsoft.com/office/2006/metadata/properties" ma:root="true" ma:fieldsID="fdae7c5d30320435c373a686d0bf0806" ns2:_="" ns3:_="">
    <xsd:import namespace="80727e80-96fa-455f-b16b-6001fb4ba37e"/>
    <xsd:import namespace="ee950467-0040-4d16-81b2-04928c88f6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27e80-96fa-455f-b16b-6001fb4ba37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50467-0040-4d16-81b2-04928c88f69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DEE4FB9-7CFC-4C87-AE4E-D4CA8FAB7306}"/>
</file>

<file path=customXml/itemProps2.xml><?xml version="1.0" encoding="utf-8"?>
<ds:datastoreItem xmlns:ds="http://schemas.openxmlformats.org/officeDocument/2006/customXml" ds:itemID="{EB8D048D-8A60-454A-BE42-C5B2B5F855FD}"/>
</file>

<file path=customXml/itemProps3.xml><?xml version="1.0" encoding="utf-8"?>
<ds:datastoreItem xmlns:ds="http://schemas.openxmlformats.org/officeDocument/2006/customXml" ds:itemID="{4814BE35-5CD3-49A9-8301-AC4FF3B0B693}"/>
</file>

<file path=docProps/app.xml><?xml version="1.0" encoding="utf-8"?>
<Properties xmlns="http://schemas.openxmlformats.org/officeDocument/2006/extended-properties" xmlns:vt="http://schemas.openxmlformats.org/officeDocument/2006/docPropsVTypes">
  <TotalTime>43065</TotalTime>
  <Words>393</Words>
  <Application>Microsoft Office PowerPoint</Application>
  <PresentationFormat>Widescreen</PresentationFormat>
  <Paragraphs>80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WV E4 Water Quality Calibration</vt:lpstr>
      <vt:lpstr>Calibration </vt:lpstr>
      <vt:lpstr>Landuses</vt:lpstr>
      <vt:lpstr>Weather Events</vt:lpstr>
      <vt:lpstr>Storm response</vt:lpstr>
      <vt:lpstr> </vt:lpstr>
      <vt:lpstr>Storm response</vt:lpstr>
      <vt:lpstr>Subs of note</vt:lpstr>
      <vt:lpstr>Calibration Plots</vt:lpstr>
      <vt:lpstr>SWS 725 (Lower Ohio Watershed) 11% Pasture</vt:lpstr>
      <vt:lpstr>SWS 1414 (Big Sandy Watershed) Mixed landuses: 4% Pasture, 9% harvested forest, 2% urban/residential</vt:lpstr>
      <vt:lpstr>SWS 3205 (Twelvepole Watershed) 3% WQ mining, 3% Tech mining, 3% cropland, 4% urban</vt:lpstr>
      <vt:lpstr>SWS 3208 (Twelvepole Watershed) 5% Tech mining</vt:lpstr>
      <vt:lpstr>SWS 3192 (Twelvepole Watershed) 10% WQ Mining, 1% OOG</vt:lpstr>
      <vt:lpstr>SWS 3226 (Twelvepole Watershed) 1% OOG</vt:lpstr>
      <vt:lpstr>SWS 3237 (Twelvepole Watershed) 4% urban/residential</vt:lpstr>
      <vt:lpstr>SWS 4090 (Twelvepole Watershed) 99% background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Mellors, Christina</dc:creator>
  <cp:lastModifiedBy>Mellors, Christina</cp:lastModifiedBy>
  <cp:revision>31</cp:revision>
  <dcterms:created xsi:type="dcterms:W3CDTF">2019-11-05T18:03:35Z</dcterms:created>
  <dcterms:modified xsi:type="dcterms:W3CDTF">2020-01-28T15:09:57Z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0x0101006D0894B22A442845804EDBFF75D56735</vt:lpwstr>
  </property>
</Properties>
</file>