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07" r:id="rId2"/>
    <p:sldId id="291" r:id="rId3"/>
    <p:sldId id="272" r:id="rId4"/>
    <p:sldId id="273" r:id="rId5"/>
    <p:sldId id="309" r:id="rId6"/>
    <p:sldId id="322" r:id="rId7"/>
    <p:sldId id="312" r:id="rId8"/>
    <p:sldId id="326" r:id="rId9"/>
    <p:sldId id="332" r:id="rId10"/>
    <p:sldId id="341" r:id="rId11"/>
    <p:sldId id="298" r:id="rId12"/>
    <p:sldId id="308" r:id="rId13"/>
    <p:sldId id="258" r:id="rId14"/>
    <p:sldId id="260" r:id="rId15"/>
    <p:sldId id="278" r:id="rId16"/>
    <p:sldId id="257" r:id="rId17"/>
    <p:sldId id="261" r:id="rId18"/>
    <p:sldId id="313" r:id="rId19"/>
    <p:sldId id="320" r:id="rId20"/>
    <p:sldId id="300" r:id="rId21"/>
    <p:sldId id="333" r:id="rId22"/>
    <p:sldId id="334" r:id="rId23"/>
    <p:sldId id="342" r:id="rId24"/>
    <p:sldId id="319" r:id="rId25"/>
    <p:sldId id="304" r:id="rId26"/>
    <p:sldId id="306" r:id="rId27"/>
    <p:sldId id="305" r:id="rId28"/>
    <p:sldId id="310" r:id="rId2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FF"/>
    <a:srgbClr val="CC0066"/>
    <a:srgbClr val="FF0066"/>
    <a:srgbClr val="66CCFF"/>
    <a:srgbClr val="FFFFFF"/>
    <a:srgbClr val="DDDDDD"/>
    <a:srgbClr val="6699FF"/>
    <a:srgbClr val="99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87454" autoAdjust="0"/>
  </p:normalViewPr>
  <p:slideViewPr>
    <p:cSldViewPr>
      <p:cViewPr varScale="1">
        <p:scale>
          <a:sx n="132" d="100"/>
          <a:sy n="132" d="100"/>
        </p:scale>
        <p:origin x="101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0A48-EA4D-465E-B9FD-814CE159942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1C0A-A2B9-4925-BB45-046E6449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link is cumbersome – may want to have a dozen or</a:t>
            </a:r>
            <a:r>
              <a:rPr lang="en-US" baseline="0" dirty="0" smtClean="0"/>
              <a:t> so copies to hand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asked about monthly chemistry parameters answer that it varies with the prescribed</a:t>
            </a:r>
            <a:r>
              <a:rPr lang="en-US" baseline="0" dirty="0" smtClean="0"/>
              <a:t> </a:t>
            </a:r>
            <a:r>
              <a:rPr lang="en-US" dirty="0" smtClean="0"/>
              <a:t>sampling suites (</a:t>
            </a:r>
            <a:r>
              <a:rPr lang="en-US" dirty="0" err="1" smtClean="0"/>
              <a:t>whitman’s</a:t>
            </a:r>
            <a:r>
              <a:rPr lang="en-US" dirty="0" smtClean="0"/>
              <a:t> one pager)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</a:t>
            </a:r>
            <a:r>
              <a:rPr lang="en-US" baseline="0" dirty="0" smtClean="0"/>
              <a:t> asked why do TDS ions – answers are 1) document current conditions and 2)use in stressor ID for </a:t>
            </a:r>
            <a:r>
              <a:rPr lang="en-US" baseline="0" dirty="0" err="1" smtClean="0"/>
              <a:t>benthics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1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2132-4193-4CE9-B7DF-E9CAFA45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6E16-089C-4773-868E-1879F4B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07CE-1469-4F6B-A803-9B415603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BAC8-9D0F-472A-8654-F3EBF63E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FCF5-CE11-4A33-9FB7-2119ED6B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1CED-19CE-4435-8419-B991DE89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E924-966B-446C-A181-2C88FC49C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1CC1-1704-4FDF-959F-37F739030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EB8E-7A6D-4B57-8091-F560E4A4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4BAA-427A-40E7-A80B-0AC0C937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C1CB-3DF5-45D9-8681-750FA47DB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2728-1536-44A8-AFA1-893CE4EA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1A3D-661A-4285-8D77-813162B8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8590-F205-4CEC-8D24-AD86388A1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fld id="{3814B6D2-B958-44D7-BB2F-F172073F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1E2E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1E2E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1E2E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1E2E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041525" y="42322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698625" y="4640263"/>
            <a:ext cx="599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-9832" y="17526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TMDL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Lower Ohio Tributary Watersheds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743200" y="5390043"/>
            <a:ext cx="3200400" cy="437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5, 2016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610600" cy="1143000"/>
          </a:xfrm>
        </p:spPr>
        <p:txBody>
          <a:bodyPr/>
          <a:lstStyle/>
          <a:p>
            <a:r>
              <a:rPr lang="en-US" sz="3450" dirty="0">
                <a:solidFill>
                  <a:schemeClr val="bg1"/>
                </a:solidFill>
              </a:rPr>
              <a:t>Biological Impairment Path </a:t>
            </a:r>
            <a:r>
              <a:rPr lang="en-US" sz="3450" dirty="0" smtClean="0">
                <a:solidFill>
                  <a:schemeClr val="bg1"/>
                </a:solidFill>
              </a:rPr>
              <a:t>Forward continued</a:t>
            </a:r>
            <a:endParaRPr lang="en-US" sz="34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No new </a:t>
            </a:r>
            <a:r>
              <a:rPr lang="en-US" dirty="0" smtClean="0">
                <a:solidFill>
                  <a:schemeClr val="bg1"/>
                </a:solidFill>
              </a:rPr>
              <a:t>WV </a:t>
            </a:r>
            <a:r>
              <a:rPr lang="en-US" dirty="0">
                <a:solidFill>
                  <a:schemeClr val="bg1"/>
                </a:solidFill>
              </a:rPr>
              <a:t>developed </a:t>
            </a:r>
            <a:r>
              <a:rPr lang="en-US" dirty="0" smtClean="0">
                <a:solidFill>
                  <a:schemeClr val="bg1"/>
                </a:solidFill>
              </a:rPr>
              <a:t>biological </a:t>
            </a:r>
            <a:r>
              <a:rPr lang="en-US" dirty="0" smtClean="0">
                <a:solidFill>
                  <a:srgbClr val="FFFFFF"/>
                </a:solidFill>
              </a:rPr>
              <a:t>TMDLs </a:t>
            </a:r>
            <a:r>
              <a:rPr lang="en-US" dirty="0">
                <a:solidFill>
                  <a:srgbClr val="FFFFFF"/>
                </a:solidFill>
              </a:rPr>
              <a:t>until new methodology </a:t>
            </a:r>
            <a:r>
              <a:rPr lang="en-US" dirty="0" smtClean="0">
                <a:solidFill>
                  <a:srgbClr val="FFFFFF"/>
                </a:solidFill>
              </a:rPr>
              <a:t>becomes effective</a:t>
            </a:r>
          </a:p>
          <a:p>
            <a:pPr>
              <a:buFont typeface="Wingdings" pitchFamily="2" charset="2"/>
              <a:buChar char="Ø"/>
            </a:pPr>
            <a:endParaRPr lang="en-US" sz="80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Will continue benthic monitoring in interim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Likely to remain a component of new method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May be able to address existing 303(d) listings if stream no longer impaired per WVSCI or if WVSCI stressors can be resolved by attainment of numeric criterion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WVDEP TMDL Process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524000"/>
            <a:ext cx="7848600" cy="4114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monitoring, source identification and characterization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Contract to model water quality and hydrology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Allocation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Draft Report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Finalization including EPA approval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47800"/>
            <a:ext cx="7467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Synchronized with WV Watershed Management Framework (</a:t>
            </a:r>
            <a:r>
              <a:rPr lang="en-US" sz="2800" dirty="0" smtClean="0">
                <a:solidFill>
                  <a:schemeClr val="bg1"/>
                </a:solidFill>
              </a:rPr>
              <a:t>Extraordinary </a:t>
            </a:r>
            <a:r>
              <a:rPr lang="en-US" sz="2800" dirty="0" smtClean="0">
                <a:solidFill>
                  <a:schemeClr val="bg1"/>
                </a:solidFill>
              </a:rPr>
              <a:t>Load in Group E)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48 month process (Stream selection – EPA approval)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Multiple opportunities for public outreach/ stakeholder input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water quality monitoring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Source identification and characterization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Process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39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Spread development over State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Evaluate list of impaired waters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Consider WMF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Maximize efficiency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 focus geographically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address all known or suspected impairments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Development Stream Selection 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Watershed Management Framework Consideration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 l="13335" t="16669" r="17502" b="13335"/>
          <a:stretch>
            <a:fillRect/>
          </a:stretch>
        </p:blipFill>
        <p:spPr bwMode="auto">
          <a:xfrm>
            <a:off x="3200400" y="3048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7"/>
          <p:cNvSpPr txBox="1">
            <a:spLocks noChangeArrowheads="1"/>
          </p:cNvSpPr>
          <p:nvPr/>
        </p:nvSpPr>
        <p:spPr bwMode="auto">
          <a:xfrm>
            <a:off x="1143000" y="5562600"/>
            <a:ext cx="75438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Within HG </a:t>
            </a:r>
            <a:r>
              <a:rPr lang="en-US" dirty="0" smtClean="0">
                <a:solidFill>
                  <a:schemeClr val="bg1"/>
                </a:solidFill>
              </a:rPr>
              <a:t>E </a:t>
            </a:r>
            <a:r>
              <a:rPr lang="en-US" dirty="0">
                <a:solidFill>
                  <a:schemeClr val="bg1"/>
                </a:solidFill>
              </a:rPr>
              <a:t>candidate watersheds = </a:t>
            </a:r>
            <a:r>
              <a:rPr lang="en-US" dirty="0" smtClean="0">
                <a:solidFill>
                  <a:schemeClr val="bg1"/>
                </a:solidFill>
              </a:rPr>
              <a:t>Big Sandy, </a:t>
            </a:r>
            <a:r>
              <a:rPr lang="en-US" dirty="0" err="1" smtClean="0">
                <a:solidFill>
                  <a:schemeClr val="bg1"/>
                </a:solidFill>
              </a:rPr>
              <a:t>Cacapon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Dunkard</a:t>
            </a:r>
            <a:r>
              <a:rPr lang="en-US" dirty="0" smtClean="0">
                <a:solidFill>
                  <a:schemeClr val="bg1"/>
                </a:solidFill>
              </a:rPr>
              <a:t>, Lower Ohio, </a:t>
            </a:r>
            <a:r>
              <a:rPr lang="en-US" dirty="0" err="1" smtClean="0">
                <a:solidFill>
                  <a:schemeClr val="bg1"/>
                </a:solidFill>
              </a:rPr>
              <a:t>Twelvepole</a:t>
            </a:r>
            <a:r>
              <a:rPr lang="en-US" dirty="0" smtClean="0">
                <a:solidFill>
                  <a:schemeClr val="bg1"/>
                </a:solidFill>
              </a:rPr>
              <a:t>, Upper </a:t>
            </a:r>
            <a:r>
              <a:rPr lang="en-US" dirty="0" err="1" smtClean="0">
                <a:solidFill>
                  <a:schemeClr val="bg1"/>
                </a:solidFill>
              </a:rPr>
              <a:t>Guyandotte</a:t>
            </a:r>
            <a:r>
              <a:rPr lang="en-US" dirty="0" smtClean="0">
                <a:solidFill>
                  <a:schemeClr val="bg1"/>
                </a:solidFill>
              </a:rPr>
              <a:t>, Upper Ohio South, West Fork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0" name="Text Box 32"/>
          <p:cNvSpPr txBox="1">
            <a:spLocks noChangeArrowheads="1"/>
          </p:cNvSpPr>
          <p:nvPr/>
        </p:nvSpPr>
        <p:spPr bwMode="auto">
          <a:xfrm>
            <a:off x="2667000" y="2590800"/>
            <a:ext cx="4191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TMDL</a:t>
            </a:r>
            <a:r>
              <a:rPr lang="en-US" sz="1600" b="1" dirty="0">
                <a:solidFill>
                  <a:schemeClr val="bg1"/>
                </a:solidFill>
              </a:rPr>
              <a:t> Development   Hydrologic Group </a:t>
            </a:r>
            <a:r>
              <a:rPr lang="en-US" sz="1600" b="1" dirty="0" smtClean="0">
                <a:solidFill>
                  <a:schemeClr val="bg1"/>
                </a:solidFill>
              </a:rPr>
              <a:t>E</a:t>
            </a:r>
            <a:endParaRPr lang="en-US" sz="16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058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534400" cy="53340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DEP advertised proposal of Big Sandy tributaries, </a:t>
            </a:r>
            <a:r>
              <a:rPr lang="en-US" sz="2600" dirty="0" err="1" smtClean="0">
                <a:solidFill>
                  <a:schemeClr val="bg1"/>
                </a:solidFill>
              </a:rPr>
              <a:t>Twelvepole</a:t>
            </a:r>
            <a:r>
              <a:rPr lang="en-US" sz="2600" dirty="0" smtClean="0">
                <a:solidFill>
                  <a:schemeClr val="bg1"/>
                </a:solidFill>
              </a:rPr>
              <a:t> Creek and Lower Ohio tributaries for TMDL development &amp; provided opportunity for public comment (February 5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r>
              <a:rPr lang="en-US" sz="2600" dirty="0" smtClean="0">
                <a:solidFill>
                  <a:schemeClr val="bg1"/>
                </a:solidFill>
              </a:rPr>
              <a:t> – March 15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r>
              <a:rPr lang="en-US" sz="2600" dirty="0" smtClean="0">
                <a:solidFill>
                  <a:schemeClr val="bg1"/>
                </a:solidFill>
              </a:rPr>
              <a:t>),  No Comments received.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All three watersheds were selected for TMDL development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Due to resource </a:t>
            </a:r>
            <a:r>
              <a:rPr lang="en-US" sz="2600" dirty="0" smtClean="0">
                <a:solidFill>
                  <a:schemeClr val="bg1"/>
                </a:solidFill>
              </a:rPr>
              <a:t>constraints, jurisdictional considerations  and previous EPA TMDLs, </a:t>
            </a:r>
            <a:r>
              <a:rPr lang="en-US" sz="2600" dirty="0">
                <a:solidFill>
                  <a:schemeClr val="bg1"/>
                </a:solidFill>
              </a:rPr>
              <a:t>the </a:t>
            </a:r>
            <a:r>
              <a:rPr lang="en-US" sz="2600" dirty="0" err="1">
                <a:solidFill>
                  <a:schemeClr val="bg1"/>
                </a:solidFill>
              </a:rPr>
              <a:t>mainstem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Ohio and  </a:t>
            </a:r>
            <a:r>
              <a:rPr lang="en-US" sz="2600" dirty="0" err="1" smtClean="0">
                <a:solidFill>
                  <a:schemeClr val="bg1"/>
                </a:solidFill>
              </a:rPr>
              <a:t>Fourpole</a:t>
            </a:r>
            <a:r>
              <a:rPr lang="en-US" sz="2600" dirty="0" smtClean="0">
                <a:solidFill>
                  <a:schemeClr val="bg1"/>
                </a:solidFill>
              </a:rPr>
              <a:t> Creek are </a:t>
            </a:r>
            <a:r>
              <a:rPr lang="en-US" sz="2600" dirty="0">
                <a:solidFill>
                  <a:schemeClr val="bg1"/>
                </a:solidFill>
              </a:rPr>
              <a:t>not part of this effort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TMDLs will be developed for any new impairments identified in pre-TMDL monitoring (with possible exception of Bio Impairment)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7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E TMDL Timeline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 	2/5 – 3/15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plan development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		3/5 - 4/13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Outreach (TMDL process + monitoring plan specifics)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4/26 – 5/30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Monitoring and Source Tracking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7/2016 – 6/2017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E3 TMDL Timeline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Modeling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10/2017 – 3/2019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(Status Update)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7/2018 - 9/2018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Draft TMDLs (Internal Review)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3/2019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(PN/PC on Drafts)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5/2019 – 7/2019</a:t>
            </a: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HG E3 TMDL Timeline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Finalization (including EPA approval) 	12/2019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Implementation begins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7/2020 – NPDES Water Permits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1/2021 – NPDES Mining Permits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60"/>
          <a:stretch/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25" r="1060"/>
          <a:stretch/>
        </p:blipFill>
        <p:spPr>
          <a:xfrm>
            <a:off x="0" y="4572000"/>
            <a:ext cx="914400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Background information on Water Quality Standards, impaired waters and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Brief history of WV TMDL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Overview of WVDEP’s TMDL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Discussion of local impaired waters and their TMDL timeline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Monitoring Plan for local waters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Discussion – Free form questions and answers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Goal – to generate robust/ recent data to: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Make accurate impairment assessments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Calibrate watershed models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Quantify the impacts of significant pollutant sources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Today’s presentation is a preliminary plan; to be refined via WVDEP field recon and stakeholder input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4800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period = July 2016 – June 2017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Sampling frequency 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Water chemistry (monthly) &amp; selected parameters (quarterly)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Flow measurement (selected locations monthly)</a:t>
            </a: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Benthic macroinvertebrates (once in WVSCI Index period)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RBP habitat evaluations (once with benthic assessment)</a:t>
            </a:r>
          </a:p>
        </p:txBody>
      </p:sp>
    </p:spTree>
    <p:extLst>
      <p:ext uri="{BB962C8B-B14F-4D97-AF65-F5344CB8AC3E}">
        <p14:creationId xmlns:p14="http://schemas.microsoft.com/office/powerpoint/2010/main" val="2229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563562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87000" y="5029200"/>
            <a:ext cx="18473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8305800" cy="488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Sample </a:t>
            </a:r>
            <a:r>
              <a:rPr lang="en-US" sz="3200" dirty="0">
                <a:solidFill>
                  <a:schemeClr val="bg1"/>
                </a:solidFill>
              </a:rPr>
              <a:t>site map on DEP webpage - GIS </a:t>
            </a:r>
            <a:r>
              <a:rPr lang="en-US" sz="3200" dirty="0" smtClean="0">
                <a:solidFill>
                  <a:schemeClr val="bg1"/>
                </a:solidFill>
              </a:rPr>
              <a:t>available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800" dirty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Impairment/potential </a:t>
            </a:r>
            <a:r>
              <a:rPr lang="en-US" sz="3200" dirty="0">
                <a:solidFill>
                  <a:schemeClr val="bg1"/>
                </a:solidFill>
              </a:rPr>
              <a:t>impairment sampling </a:t>
            </a:r>
            <a:r>
              <a:rPr lang="en-US" sz="3200" dirty="0" smtClean="0">
                <a:solidFill>
                  <a:schemeClr val="bg1"/>
                </a:solidFill>
              </a:rPr>
              <a:t>suites: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000" dirty="0" err="1" smtClean="0">
                <a:solidFill>
                  <a:schemeClr val="bg1"/>
                </a:solidFill>
              </a:rPr>
              <a:t>Sed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–  TSS, T. &amp; Dis. Iron</a:t>
            </a:r>
          </a:p>
          <a:p>
            <a:pPr lvl="1">
              <a:buSzPct val="90000"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  Fecal </a:t>
            </a:r>
            <a:r>
              <a:rPr lang="en-US" sz="3000" dirty="0">
                <a:solidFill>
                  <a:schemeClr val="bg1"/>
                </a:solidFill>
              </a:rPr>
              <a:t>- fecal coliform</a:t>
            </a:r>
          </a:p>
          <a:p>
            <a:pPr lvl="1">
              <a:buSzPct val="90000"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  Bio </a:t>
            </a:r>
            <a:r>
              <a:rPr lang="en-US" sz="3000" dirty="0">
                <a:solidFill>
                  <a:schemeClr val="bg1"/>
                </a:solidFill>
              </a:rPr>
              <a:t>(Bugs &amp;/or Fish) Once during applicable </a:t>
            </a:r>
            <a:r>
              <a:rPr lang="en-US" sz="3000" dirty="0" smtClean="0">
                <a:solidFill>
                  <a:schemeClr val="bg1"/>
                </a:solidFill>
              </a:rPr>
              <a:t>   </a:t>
            </a:r>
          </a:p>
          <a:p>
            <a:pPr lvl="1">
              <a:buSzPct val="90000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    season </a:t>
            </a:r>
            <a:r>
              <a:rPr lang="en-US" sz="3000" dirty="0">
                <a:solidFill>
                  <a:schemeClr val="bg1"/>
                </a:solidFill>
              </a:rPr>
              <a:t>to evaluate current stream status</a:t>
            </a:r>
          </a:p>
          <a:p>
            <a:pPr lvl="1">
              <a:buSzPct val="90000"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  91 </a:t>
            </a:r>
            <a:r>
              <a:rPr lang="en-US" sz="3000" dirty="0">
                <a:solidFill>
                  <a:schemeClr val="bg1"/>
                </a:solidFill>
              </a:rPr>
              <a:t>sites on 59 streams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219635"/>
            <a:ext cx="7848600" cy="74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Source Tracking Efforts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Limits of POTW collection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Assessment of failing onsite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AFOs, Livestock counts, livestock stream access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Riparian zone condition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Unmapped road density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Qualitative assessment of sediment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General comments regarding plan’s adequacy in addressing goals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for monitoring of particularly bad or good streams that you know about?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monitoring sufficient to characterize significant pollutant sources?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 you have water quality data to contribute?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Future Input Opportunities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914400" y="4114800"/>
            <a:ext cx="723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Draft TMDL and formal Public Notice/Public Comment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 smtClean="0">
                <a:solidFill>
                  <a:schemeClr val="bg1"/>
                </a:solidFill>
              </a:rPr>
              <a:t>Summer 2019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838200" y="2201863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</a:t>
            </a:r>
            <a:r>
              <a:rPr lang="en-US" sz="3200" dirty="0" smtClean="0">
                <a:solidFill>
                  <a:schemeClr val="bg1"/>
                </a:solidFill>
              </a:rPr>
              <a:t>TMDL status update 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Summer </a:t>
            </a:r>
            <a:r>
              <a:rPr lang="en-US" sz="3200" dirty="0" smtClean="0">
                <a:solidFill>
                  <a:schemeClr val="bg1"/>
                </a:solidFill>
              </a:rPr>
              <a:t>2018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Contact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Contact: Steve Young – </a:t>
            </a:r>
            <a:r>
              <a:rPr lang="en-US" dirty="0" smtClean="0">
                <a:solidFill>
                  <a:srgbClr val="FFFF00"/>
                </a:solidFill>
              </a:rPr>
              <a:t>Stephen.A.Young@wv.gov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Tele: (304) 926-0499  Ext 1042;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FAX: (304) 926-0496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601 57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SE, Charleston WV 25304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www.dep.wv.gov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Select Water and Waste Home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On left select Watershed Management, click on  </a:t>
            </a:r>
          </a:p>
          <a:p>
            <a:pPr marL="457200" lvl="1" indent="0" eaLnBrk="1" hangingPunct="1">
              <a:lnSpc>
                <a:spcPct val="90000"/>
              </a:lnSpc>
              <a:buSzPct val="6000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“ Total Maximum Daily Load”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8000" dirty="0" smtClean="0">
                <a:solidFill>
                  <a:schemeClr val="bg1"/>
                </a:solidFill>
              </a:rPr>
              <a:t>Questions???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What’s a TMDL?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153400" cy="4876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bg1"/>
                </a:solidFill>
              </a:rPr>
              <a:t>Total Maximum Daily Load” – How much of a pollutant/s a stream can receive and remain healthy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TMDL is a pollutant budget – prescribes reduction in pollutants, where needed, that result in the restoration of an impaired stream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development is required by Clean Water Act for all </a:t>
            </a:r>
            <a:r>
              <a:rPr lang="en-US" b="1" i="1" dirty="0" smtClean="0">
                <a:solidFill>
                  <a:schemeClr val="bg1"/>
                </a:solidFill>
              </a:rPr>
              <a:t>impaired</a:t>
            </a:r>
            <a:r>
              <a:rPr lang="en-US" dirty="0" smtClean="0">
                <a:solidFill>
                  <a:schemeClr val="bg1"/>
                </a:solidFill>
              </a:rPr>
              <a:t>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What’s an impaired stream?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that doesn’t meet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standards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b="1" i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West Virginia Water Quality Standards are codified in 47 CSR 2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Standards include </a:t>
            </a:r>
            <a:r>
              <a:rPr lang="en-US" sz="2800" b="1" i="1" dirty="0" smtClean="0">
                <a:solidFill>
                  <a:schemeClr val="bg1"/>
                </a:solidFill>
              </a:rPr>
              <a:t>designated uses</a:t>
            </a:r>
            <a:r>
              <a:rPr lang="en-US" sz="2800" dirty="0" smtClean="0">
                <a:solidFill>
                  <a:schemeClr val="bg1"/>
                </a:solidFill>
              </a:rPr>
              <a:t> for WV waters and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criteria</a:t>
            </a:r>
            <a:r>
              <a:rPr lang="en-US" sz="2800" dirty="0" smtClean="0">
                <a:solidFill>
                  <a:schemeClr val="bg1"/>
                </a:solidFill>
              </a:rPr>
              <a:t> to protect those uses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Criteria can be numeric or narrative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Impaired streams (streams that are not meeting criteria) are on the </a:t>
            </a:r>
            <a:r>
              <a:rPr lang="en-US" sz="2800" b="1" i="1" dirty="0" smtClean="0">
                <a:solidFill>
                  <a:schemeClr val="bg1"/>
                </a:solidFill>
              </a:rPr>
              <a:t>303(d)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Numeric Criteria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382000" cy="5334000"/>
          </a:xfrm>
        </p:spPr>
        <p:txBody>
          <a:bodyPr/>
          <a:lstStyle/>
          <a:p>
            <a:pPr marL="342900" lvl="1" indent="-342900" eaLnBrk="1" hangingPunct="1">
              <a:buSzPct val="85000"/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Fecal Coliform </a:t>
            </a:r>
            <a:r>
              <a:rPr lang="en-US" sz="3200" dirty="0" smtClean="0">
                <a:solidFill>
                  <a:schemeClr val="bg1"/>
                </a:solidFill>
              </a:rPr>
              <a:t>Bacteria </a:t>
            </a:r>
          </a:p>
          <a:p>
            <a:pPr marL="742950" lvl="2" indent="-342900" eaLnBrk="1" hangingPunct="1">
              <a:buSzPct val="8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Human Health </a:t>
            </a:r>
            <a:r>
              <a:rPr lang="en-US" sz="2800" dirty="0">
                <a:solidFill>
                  <a:schemeClr val="bg1"/>
                </a:solidFill>
              </a:rPr>
              <a:t>Protection (Water Contact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200 counts/100ml as a monthly geometric mean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No more than 10% of samples in a month exceed 400 counts/100ml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 eaLnBrk="1" hangingPunct="1">
              <a:buSzPct val="85000"/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Total Iron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Human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Health/Aquatic Life Protection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1.5 mg/l as a 4 day average concentration (</a:t>
            </a:r>
            <a:r>
              <a:rPr lang="en-US" dirty="0" err="1" smtClean="0">
                <a:solidFill>
                  <a:schemeClr val="bg1"/>
                </a:solidFill>
              </a:rPr>
              <a:t>warmwater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Not to be exceeded more than once every 3 years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Not to exceed 1.5 mg/l (Public Water)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5626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114800"/>
            <a:ext cx="990600" cy="4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76400"/>
            <a:ext cx="914400" cy="3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Narrative Criteria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7615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Biological Impairment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Conditions Not Allowable in State Waters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(47 CSR 2-3.2i)  “.....no significant adverse impact to the chemical, physical, hydrologic or biological components of aquatic ecosystems shall be allowed.”</a:t>
            </a:r>
          </a:p>
        </p:txBody>
      </p:sp>
      <p:pic>
        <p:nvPicPr>
          <p:cNvPr id="7172" name="Picture 1028" descr="heptageniida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953000"/>
            <a:ext cx="137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29" descr="Helgrammit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969770"/>
            <a:ext cx="17526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30" descr="pteronarcid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96977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Previous 47 CSR 2 - 3.2.i 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Based on Benthic Macroinvertebrates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West Virginia Stream Condition Index (WVSCI)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Standardized method for assessing benthic </a:t>
            </a:r>
            <a:r>
              <a:rPr lang="en-US" sz="2600" dirty="0" err="1" smtClean="0">
                <a:solidFill>
                  <a:schemeClr val="bg1"/>
                </a:solidFill>
              </a:rPr>
              <a:t>macroinvertebrates</a:t>
            </a:r>
            <a:r>
              <a:rPr lang="en-US" sz="2600" dirty="0" smtClean="0">
                <a:solidFill>
                  <a:schemeClr val="bg1"/>
                </a:solidFill>
              </a:rPr>
              <a:t> (aquatic bugs)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WVSCI stream scores normalized to 0 - 100 range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scoring less than the 60.6 threshold value labeled as “impaired” and placed on the 303(d) list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listed as impaired slated for TMDLs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 “Biologically Impaired” streams evaluated for source/s of impairment during the TMDL development process (Stressor Identification Process)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2012 Legislative Changes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Senate Bill 562 passed by the 2012 West Virginia Legislature amended the WV Water Pollution Control Act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Requires “evaluation of the holistic health of the aquatic ecosystem”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Requires DEP to develop and secure legislative approval of new rules to interpret  47 CSR 2-3.2.i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</a:rPr>
              <a:t>http://www.legis.state.wv.us/wvcode/ChapterEntire.cfm?chap=22&amp;art=11</a:t>
            </a:r>
          </a:p>
        </p:txBody>
      </p:sp>
    </p:spTree>
    <p:extLst>
      <p:ext uri="{BB962C8B-B14F-4D97-AF65-F5344CB8AC3E}">
        <p14:creationId xmlns:p14="http://schemas.microsoft.com/office/powerpoint/2010/main" val="35826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Biological Impairment Path Forward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153400" cy="4038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WV </a:t>
            </a:r>
            <a:r>
              <a:rPr lang="en-US" sz="2800" dirty="0">
                <a:solidFill>
                  <a:srgbClr val="FFFFFF"/>
                </a:solidFill>
              </a:rPr>
              <a:t>Draft 2012 303(d) List contained no new bio listings </a:t>
            </a:r>
            <a:endParaRPr lang="en-US" sz="2800" dirty="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400" dirty="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WV Draft 2014 303(d) List added streams scoring less than 68.0 based upon EPA additions to the Final approved 2012 303(d) List</a:t>
            </a:r>
          </a:p>
          <a:p>
            <a:pPr>
              <a:buFont typeface="Wingdings" pitchFamily="2" charset="2"/>
              <a:buChar char="Ø"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DEP currently working to develop a methodology which meets the legislative requirements set forth in SB562; considering </a:t>
            </a:r>
            <a:r>
              <a:rPr lang="en-US" sz="2800" dirty="0" smtClean="0">
                <a:solidFill>
                  <a:srgbClr val="FFFFFF"/>
                </a:solidFill>
              </a:rPr>
              <a:t>incorporation of  fish assessments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D8B89D775AA42AEE8331606109E47" ma:contentTypeVersion="6" ma:contentTypeDescription="Create a new document." ma:contentTypeScope="" ma:versionID="2c591845e3cf059c9d638c11dfa115d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1ECD665-4181-4147-8855-EE8582CB21FE}"/>
</file>

<file path=customXml/itemProps2.xml><?xml version="1.0" encoding="utf-8"?>
<ds:datastoreItem xmlns:ds="http://schemas.openxmlformats.org/officeDocument/2006/customXml" ds:itemID="{3D1AB2AD-1325-43C7-806C-166FD492DB97}"/>
</file>

<file path=customXml/itemProps3.xml><?xml version="1.0" encoding="utf-8"?>
<ds:datastoreItem xmlns:ds="http://schemas.openxmlformats.org/officeDocument/2006/customXml" ds:itemID="{950160FD-6962-44F2-9D9F-5EDF180EEC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12264</TotalTime>
  <Words>1143</Words>
  <Application>Microsoft Office PowerPoint</Application>
  <PresentationFormat>On-screen Show (4:3)</PresentationFormat>
  <Paragraphs>213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Times New Roman</vt:lpstr>
      <vt:lpstr>Wingdings</vt:lpstr>
      <vt:lpstr>1_Default Design</vt:lpstr>
      <vt:lpstr>PowerPoint Presentation</vt:lpstr>
      <vt:lpstr>Agenda</vt:lpstr>
      <vt:lpstr>What’s a TMDL?</vt:lpstr>
      <vt:lpstr>What’s an impaired stream?</vt:lpstr>
      <vt:lpstr>Numeric Criteria</vt:lpstr>
      <vt:lpstr>Narrative Criteria</vt:lpstr>
      <vt:lpstr>Previous 47 CSR 2 - 3.2.i  Assessment</vt:lpstr>
      <vt:lpstr>2012 Legislative Changes</vt:lpstr>
      <vt:lpstr>Biological Impairment Path Forward</vt:lpstr>
      <vt:lpstr>Biological Impairment Path Forward continued</vt:lpstr>
      <vt:lpstr>WVDEP TMDL Process</vt:lpstr>
      <vt:lpstr>Process Highlights</vt:lpstr>
      <vt:lpstr>TMDL Stream Selection Process</vt:lpstr>
      <vt:lpstr>TMDL Development Stream Selection Process</vt:lpstr>
      <vt:lpstr>TMDL Stream Selection Process</vt:lpstr>
      <vt:lpstr>HG E TMDL Timeline</vt:lpstr>
      <vt:lpstr>HG E3 TMDL Timeline</vt:lpstr>
      <vt:lpstr>HG E3 TMDL Timeline</vt:lpstr>
      <vt:lpstr>PowerPoint Presentation</vt:lpstr>
      <vt:lpstr>Pre-TMDL Monitoring Plan</vt:lpstr>
      <vt:lpstr>Pre-TMDL Monitoring Plan</vt:lpstr>
      <vt:lpstr>Pre-TMDL Monitoring Plan</vt:lpstr>
      <vt:lpstr>PowerPoint Presentation</vt:lpstr>
      <vt:lpstr>Source Tracking Efforts</vt:lpstr>
      <vt:lpstr>Stakeholder Input</vt:lpstr>
      <vt:lpstr>Future Input Opportunities</vt:lpstr>
      <vt:lpstr>WVDEP Contact Information</vt:lpstr>
      <vt:lpstr>PowerPoint Presentation</vt:lpstr>
    </vt:vector>
  </TitlesOfParts>
  <Company>WVDEP OWR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Impaired waters in Potomac Direct Drains</dc:title>
  <dc:creator>d_monta</dc:creator>
  <cp:lastModifiedBy>Laine, James C</cp:lastModifiedBy>
  <cp:revision>425</cp:revision>
  <dcterms:created xsi:type="dcterms:W3CDTF">2003-03-27T20:54:43Z</dcterms:created>
  <dcterms:modified xsi:type="dcterms:W3CDTF">2016-05-03T15:53:43Z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0x0101005F4D8B89D775AA42AEE8331606109E47</vt:lpwstr>
  </property>
</Properties>
</file>