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6" r:id="rId2"/>
    <p:sldId id="326" r:id="rId3"/>
    <p:sldId id="287" r:id="rId4"/>
    <p:sldId id="256" r:id="rId5"/>
    <p:sldId id="320" r:id="rId6"/>
    <p:sldId id="315" r:id="rId7"/>
    <p:sldId id="321" r:id="rId8"/>
    <p:sldId id="300" r:id="rId9"/>
    <p:sldId id="299" r:id="rId10"/>
    <p:sldId id="317" r:id="rId11"/>
    <p:sldId id="346" r:id="rId12"/>
    <p:sldId id="297" r:id="rId13"/>
    <p:sldId id="296" r:id="rId14"/>
    <p:sldId id="318" r:id="rId15"/>
    <p:sldId id="295" r:id="rId16"/>
    <p:sldId id="294" r:id="rId17"/>
    <p:sldId id="322" r:id="rId18"/>
    <p:sldId id="292" r:id="rId19"/>
    <p:sldId id="313" r:id="rId20"/>
    <p:sldId id="291" r:id="rId21"/>
    <p:sldId id="312" r:id="rId22"/>
    <p:sldId id="323" r:id="rId23"/>
    <p:sldId id="311" r:id="rId24"/>
    <p:sldId id="324" r:id="rId25"/>
    <p:sldId id="325" r:id="rId26"/>
    <p:sldId id="327" r:id="rId27"/>
    <p:sldId id="328" r:id="rId28"/>
    <p:sldId id="345" r:id="rId29"/>
    <p:sldId id="344" r:id="rId30"/>
    <p:sldId id="32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0" autoAdjust="0"/>
    <p:restoredTop sz="94660"/>
  </p:normalViewPr>
  <p:slideViewPr>
    <p:cSldViewPr>
      <p:cViewPr varScale="1">
        <p:scale>
          <a:sx n="95" d="100"/>
          <a:sy n="95" d="100"/>
        </p:scale>
        <p:origin x="187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E65FD-1ACD-4396-ABE0-5FDD13D29CAF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DAF59-4588-4FB1-B1BD-7F5232353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5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DAF59-4588-4FB1-B1BD-7F523235337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09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DAF59-4588-4FB1-B1BD-7F52323533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844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19200"/>
            <a:ext cx="80010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Group E5</a:t>
            </a:r>
          </a:p>
          <a:p>
            <a:pPr algn="ctr"/>
            <a:r>
              <a:rPr lang="en-US" sz="2800" dirty="0"/>
              <a:t>Cacapon River Watershed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Fecal Coliform Water Quality Calibration Plots</a:t>
            </a:r>
          </a:p>
          <a:p>
            <a:pPr algn="ctr"/>
            <a:r>
              <a:rPr lang="en-US" sz="2800" dirty="0"/>
              <a:t>December 29, 2023</a:t>
            </a:r>
          </a:p>
          <a:p>
            <a:pPr algn="ctr"/>
            <a:r>
              <a:rPr lang="en-US" sz="2800" dirty="0"/>
              <a:t>(Revised October 2, 2024)</a:t>
            </a:r>
          </a:p>
          <a:p>
            <a:pPr algn="ctr"/>
            <a:endParaRPr lang="en-US" sz="2800" dirty="0"/>
          </a:p>
          <a:p>
            <a:r>
              <a:rPr lang="en-US" sz="2000" dirty="0"/>
              <a:t>The TMDL model was run under baseline conditions with nonpoint sources, NPDES permitted point sources, and failing septic systems represented at 100% of loading rates. October 2024 revisions reflect model updates to upland pasture and low runoff potential pasture landuses. Also, WAB samples missing from draft deliverable have been added.</a:t>
            </a:r>
          </a:p>
          <a:p>
            <a:pPr algn="ctr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C7B8F5-D70A-204C-DD6C-AED9BBE0F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94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C74C75-9C74-9027-E539-09E433EBF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42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273FB7-A971-75AB-261F-F2CC27577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6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6A67C7-B657-DE5F-E889-752FFE94A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6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2C2818-1FB4-034A-135B-6D24FECF9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4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61A57A-AFB5-3DE1-8170-C5D673E2C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32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5009C8-EDE5-5AC7-5BAB-D9C174EC8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237E9D-A7F4-BB19-8564-92F8F3927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19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519AD8-2119-79FA-C10A-7189855A5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71C4F2-F172-AD56-DC17-FAD09D592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78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525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Watershed Characteristics for Calibration Plot Streams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575715"/>
              </p:ext>
            </p:extLst>
          </p:nvPr>
        </p:nvGraphicFramePr>
        <p:xfrm>
          <a:off x="381000" y="1066800"/>
          <a:ext cx="8382000" cy="4937760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Very 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POTW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Stony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Ivy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Background Dominant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Bloomery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 Dominant,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HAUs, Package Plant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Loman Branch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2076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Capon Springs Run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2091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Moores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Run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2109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Trout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 Branch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 Dominant,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3057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Lost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Package Plant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3061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Lower Cove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 Dominant,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3086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Cullers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Large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Crooked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 Dominant, Pasture,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4026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HAU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Tear Coat Creek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0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4074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HAU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4080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UNT/North River RM 32.10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Dominant, Residential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797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EE1ADF-5DA9-23E4-64C1-93B4A8E0A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146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4D0D23-437B-3064-3A1B-9052E4714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97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248494-8722-6A12-1107-C615EC39C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6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25A6EF-53F9-FFFE-53FF-102B7831E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34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95FE18-934D-F9CB-0795-ED4A14DDE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53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BBCC42-91ED-BC91-D8B0-B57AB27F4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722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7FCF8C-2ECE-C8D8-892D-BB6C79BD0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9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31ACFD-0229-B60D-C33A-F9BFF9A8D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532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1426DC-E391-7260-4ACB-2CC11E4E0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196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50CA18-B3A2-72B9-CE19-EB5A6D0D9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09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6395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Watershed Characteristics for Calibration Plot Streams (continued)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94599"/>
              </p:ext>
            </p:extLst>
          </p:nvPr>
        </p:nvGraphicFramePr>
        <p:xfrm>
          <a:off x="381000" y="914408"/>
          <a:ext cx="8382000" cy="1978706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5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5001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Long Hollow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5502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Big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5601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Dawson Run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POTW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6002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Johnson Hollow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829094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6021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Little 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6057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 Fork/Little 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6068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South Fork/Little Cacapon River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Small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Pasture, Residential, Failing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Septics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872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D9340F-EDFE-98F9-B0D3-ADDF32B63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4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F8073E-15F3-87E8-FB36-18EB75F6E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9FB6EA-9F47-ADEA-BD1F-C5BEE71C7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0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E662AC-8639-4DAE-19CF-DCDDB8A60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C9E2E3-22D4-7945-5633-95EB8AD7B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60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1E8479-5626-6637-A6BF-C41F403CA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6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1E2C2E-B276-7B65-91C6-36A1F2C14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44" y="508763"/>
            <a:ext cx="8583912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4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4210</TotalTime>
  <Words>426</Words>
  <Application>Microsoft Office PowerPoint</Application>
  <PresentationFormat>On-screen Show (4:3)</PresentationFormat>
  <Paragraphs>157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Beckman, John</cp:lastModifiedBy>
  <cp:revision>172</cp:revision>
  <dcterms:created xsi:type="dcterms:W3CDTF">2013-09-26T18:11:59Z</dcterms:created>
  <dcterms:modified xsi:type="dcterms:W3CDTF">2024-11-26T14:59:46Z</dcterms:modified>
</cp:coreProperties>
</file>