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07" r:id="rId2"/>
    <p:sldId id="291" r:id="rId3"/>
    <p:sldId id="272" r:id="rId4"/>
    <p:sldId id="273" r:id="rId5"/>
    <p:sldId id="309" r:id="rId6"/>
    <p:sldId id="337" r:id="rId7"/>
    <p:sldId id="336" r:id="rId8"/>
    <p:sldId id="322" r:id="rId9"/>
    <p:sldId id="312" r:id="rId10"/>
    <p:sldId id="326" r:id="rId11"/>
    <p:sldId id="332" r:id="rId12"/>
    <p:sldId id="341" r:id="rId13"/>
    <p:sldId id="298" r:id="rId14"/>
    <p:sldId id="308" r:id="rId15"/>
    <p:sldId id="258" r:id="rId16"/>
    <p:sldId id="260" r:id="rId17"/>
    <p:sldId id="278" r:id="rId18"/>
    <p:sldId id="320" r:id="rId19"/>
    <p:sldId id="342" r:id="rId20"/>
    <p:sldId id="343" r:id="rId21"/>
    <p:sldId id="257" r:id="rId22"/>
    <p:sldId id="261" r:id="rId23"/>
    <p:sldId id="313" r:id="rId24"/>
    <p:sldId id="300" r:id="rId25"/>
    <p:sldId id="333" r:id="rId26"/>
    <p:sldId id="334" r:id="rId27"/>
    <p:sldId id="335" r:id="rId28"/>
    <p:sldId id="319" r:id="rId29"/>
    <p:sldId id="304" r:id="rId30"/>
    <p:sldId id="306" r:id="rId31"/>
    <p:sldId id="305" r:id="rId32"/>
    <p:sldId id="310" r:id="rId33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66"/>
    <a:srgbClr val="FF0066"/>
    <a:srgbClr val="66CCFF"/>
    <a:srgbClr val="FF3300"/>
    <a:srgbClr val="FFFFFF"/>
    <a:srgbClr val="DDDDDD"/>
    <a:srgbClr val="6699FF"/>
    <a:srgbClr val="99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87454" autoAdjust="0"/>
  </p:normalViewPr>
  <p:slideViewPr>
    <p:cSldViewPr>
      <p:cViewPr>
        <p:scale>
          <a:sx n="100" d="100"/>
          <a:sy n="100" d="100"/>
        </p:scale>
        <p:origin x="-194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9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link is cumbersome – may want to have a dozen or</a:t>
            </a:r>
            <a:r>
              <a:rPr lang="en-US" baseline="0" dirty="0" smtClean="0"/>
              <a:t> so copies to hand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asked about monthly chemistry parameters answer that it varies with the prescribed</a:t>
            </a:r>
            <a:r>
              <a:rPr lang="en-US" baseline="0" dirty="0" smtClean="0"/>
              <a:t> </a:t>
            </a:r>
            <a:r>
              <a:rPr lang="en-US" dirty="0" smtClean="0"/>
              <a:t>sampling suites (</a:t>
            </a:r>
            <a:r>
              <a:rPr lang="en-US" dirty="0" err="1" smtClean="0"/>
              <a:t>whitman’s</a:t>
            </a:r>
            <a:r>
              <a:rPr lang="en-US" dirty="0" smtClean="0"/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asked why do TDS ions – answers are 1) document current conditions and 2)use in stressor ID for </a:t>
            </a:r>
            <a:r>
              <a:rPr lang="en-US" baseline="0" dirty="0" err="1" smtClean="0"/>
              <a:t>benthics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WATER RESOURCES\WAB\PHOTOS\Coded Photos\42000\42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89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3263" y="2286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Guyandotte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River Watershed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743200" y="5390043"/>
            <a:ext cx="3200400" cy="437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4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5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2015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2012 Legislative Changes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5181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Senate Bill 562 passed by the 2012 West Virginia Legislature amended the WV Water Pollution Control Act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Requires “evaluation of the holistic health of the aquatic ecosystem”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Requires DEP to develop and secure legislative approval of new rules to interpret  47 CSR 2-3.2.i</a:t>
            </a:r>
          </a:p>
          <a:p>
            <a:r>
              <a:rPr lang="en-US" sz="2800" dirty="0">
                <a:solidFill>
                  <a:srgbClr val="FFFF00"/>
                </a:solidFill>
              </a:rPr>
              <a:t>http://www.legis.state.wv.us/wvcode/ChapterEntire.cfm?chap=22&amp;art=11</a:t>
            </a:r>
          </a:p>
        </p:txBody>
      </p:sp>
    </p:spTree>
    <p:extLst>
      <p:ext uri="{BB962C8B-B14F-4D97-AF65-F5344CB8AC3E}">
        <p14:creationId xmlns:p14="http://schemas.microsoft.com/office/powerpoint/2010/main" val="35826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Biological Impairment Path Forward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153400" cy="4038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WV </a:t>
            </a:r>
            <a:r>
              <a:rPr lang="en-US" sz="2800" dirty="0">
                <a:solidFill>
                  <a:srgbClr val="FFFFFF"/>
                </a:solidFill>
              </a:rPr>
              <a:t>Draft 2012 303(d) List contained no new bio listings </a:t>
            </a:r>
            <a:endParaRPr lang="en-US" sz="2800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400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WV Draft 2014 303(d) List added streams scoring less than 68.0 based upon EPA additions to the Final approved 2012 303(d) List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DEP currently working to develop a methodology which meets the legislative requirements set forth in SB562; considering </a:t>
            </a:r>
            <a:r>
              <a:rPr lang="en-US" sz="2800" dirty="0" smtClean="0">
                <a:solidFill>
                  <a:srgbClr val="FFFFFF"/>
                </a:solidFill>
              </a:rPr>
              <a:t>incorporation of  fish assessments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610600" cy="1143000"/>
          </a:xfrm>
        </p:spPr>
        <p:txBody>
          <a:bodyPr/>
          <a:lstStyle/>
          <a:p>
            <a:r>
              <a:rPr lang="en-US" sz="3450" dirty="0">
                <a:solidFill>
                  <a:schemeClr val="bg1"/>
                </a:solidFill>
              </a:rPr>
              <a:t>Biological Impairment Path </a:t>
            </a:r>
            <a:r>
              <a:rPr lang="en-US" sz="3450" dirty="0" smtClean="0">
                <a:solidFill>
                  <a:schemeClr val="bg1"/>
                </a:solidFill>
              </a:rPr>
              <a:t>Forward continued</a:t>
            </a:r>
            <a:endParaRPr lang="en-US" sz="34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No new </a:t>
            </a:r>
            <a:r>
              <a:rPr lang="en-US" dirty="0">
                <a:solidFill>
                  <a:schemeClr val="bg1"/>
                </a:solidFill>
              </a:rPr>
              <a:t>WV developed </a:t>
            </a:r>
            <a:r>
              <a:rPr lang="en-US" dirty="0">
                <a:solidFill>
                  <a:srgbClr val="FFFFFF"/>
                </a:solidFill>
              </a:rPr>
              <a:t>TMDLs until new methodology </a:t>
            </a:r>
            <a:r>
              <a:rPr lang="en-US" dirty="0" smtClean="0">
                <a:solidFill>
                  <a:srgbClr val="FFFFFF"/>
                </a:solidFill>
              </a:rPr>
              <a:t>becomes effective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Will continue benthic monitoring in interim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Likely to remain a component of new method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May be able to address existing 303(d) listings if stream no longer impaired per WVSCI or if WVSCI stressors can be resolved by attainment of numeric criterion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Contract to model water quality and hydrology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Allocation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Draft 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Finalization including EPA approval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E3 </a:t>
            </a:r>
            <a:r>
              <a:rPr lang="en-US" dirty="0">
                <a:solidFill>
                  <a:schemeClr val="bg1"/>
                </a:solidFill>
              </a:rPr>
              <a:t>candidate watersheds = </a:t>
            </a:r>
            <a:r>
              <a:rPr lang="en-US" dirty="0" smtClean="0">
                <a:solidFill>
                  <a:schemeClr val="bg1"/>
                </a:solidFill>
              </a:rPr>
              <a:t>Big Sandy, </a:t>
            </a:r>
            <a:r>
              <a:rPr lang="en-US" dirty="0" err="1" smtClean="0">
                <a:solidFill>
                  <a:schemeClr val="bg1"/>
                </a:solidFill>
              </a:rPr>
              <a:t>Cacapon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Dunkard</a:t>
            </a:r>
            <a:r>
              <a:rPr lang="en-US" dirty="0" smtClean="0">
                <a:solidFill>
                  <a:schemeClr val="bg1"/>
                </a:solidFill>
              </a:rPr>
              <a:t>, Lower Ohio, </a:t>
            </a:r>
            <a:r>
              <a:rPr lang="en-US" dirty="0" err="1" smtClean="0">
                <a:solidFill>
                  <a:schemeClr val="bg1"/>
                </a:solidFill>
              </a:rPr>
              <a:t>Twelvepole</a:t>
            </a:r>
            <a:r>
              <a:rPr lang="en-US" dirty="0" smtClean="0">
                <a:solidFill>
                  <a:schemeClr val="bg1"/>
                </a:solidFill>
              </a:rPr>
              <a:t>, Upper </a:t>
            </a:r>
            <a:r>
              <a:rPr lang="en-US" dirty="0" err="1" smtClean="0">
                <a:solidFill>
                  <a:schemeClr val="bg1"/>
                </a:solidFill>
              </a:rPr>
              <a:t>Guyandotte</a:t>
            </a:r>
            <a:r>
              <a:rPr lang="en-US" dirty="0" smtClean="0">
                <a:solidFill>
                  <a:schemeClr val="bg1"/>
                </a:solidFill>
              </a:rPr>
              <a:t>, Upper Ohio South, West Fork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E3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534400" cy="53340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DEP advertised proposal of Upper </a:t>
            </a:r>
            <a:r>
              <a:rPr lang="en-US" sz="2600" dirty="0" err="1" smtClean="0">
                <a:solidFill>
                  <a:schemeClr val="bg1"/>
                </a:solidFill>
              </a:rPr>
              <a:t>Guyandotte</a:t>
            </a:r>
            <a:r>
              <a:rPr lang="en-US" sz="2600" dirty="0" smtClean="0">
                <a:solidFill>
                  <a:schemeClr val="bg1"/>
                </a:solidFill>
              </a:rPr>
              <a:t> River TMDL development &amp; provided opportunity for public comment (March 5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 - April 6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),  No Comments received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Upper </a:t>
            </a:r>
            <a:r>
              <a:rPr lang="en-US" sz="2600" dirty="0" err="1" smtClean="0">
                <a:solidFill>
                  <a:schemeClr val="bg1"/>
                </a:solidFill>
              </a:rPr>
              <a:t>Guyandotte</a:t>
            </a:r>
            <a:r>
              <a:rPr lang="en-US" sz="2600" dirty="0" smtClean="0">
                <a:solidFill>
                  <a:schemeClr val="bg1"/>
                </a:solidFill>
              </a:rPr>
              <a:t> River watershed </a:t>
            </a:r>
            <a:r>
              <a:rPr lang="en-US" sz="2600" dirty="0" smtClean="0">
                <a:solidFill>
                  <a:schemeClr val="bg1"/>
                </a:solidFill>
              </a:rPr>
              <a:t>(above Logan) selected </a:t>
            </a:r>
            <a:r>
              <a:rPr lang="en-US" sz="2600" dirty="0" smtClean="0">
                <a:solidFill>
                  <a:schemeClr val="bg1"/>
                </a:solidFill>
              </a:rPr>
              <a:t>for TMDL development, effort includes re-evaluation of previous EPA TMDLs [standards changes – Fe (</a:t>
            </a:r>
            <a:r>
              <a:rPr lang="en-US" sz="2600" dirty="0" err="1" smtClean="0">
                <a:solidFill>
                  <a:schemeClr val="bg1"/>
                </a:solidFill>
              </a:rPr>
              <a:t>tr</a:t>
            </a:r>
            <a:r>
              <a:rPr lang="en-US" sz="2600" dirty="0" smtClean="0">
                <a:solidFill>
                  <a:schemeClr val="bg1"/>
                </a:solidFill>
              </a:rPr>
              <a:t>), Al (</a:t>
            </a:r>
            <a:r>
              <a:rPr lang="en-US" sz="2600" dirty="0" err="1" smtClean="0">
                <a:solidFill>
                  <a:schemeClr val="bg1"/>
                </a:solidFill>
              </a:rPr>
              <a:t>wm</a:t>
            </a:r>
            <a:r>
              <a:rPr lang="en-US" sz="2600" dirty="0" smtClean="0">
                <a:solidFill>
                  <a:schemeClr val="bg1"/>
                </a:solidFill>
              </a:rPr>
              <a:t>), </a:t>
            </a:r>
            <a:r>
              <a:rPr lang="en-US" sz="2600" dirty="0" err="1" smtClean="0">
                <a:solidFill>
                  <a:schemeClr val="bg1"/>
                </a:solidFill>
              </a:rPr>
              <a:t>Mn</a:t>
            </a:r>
            <a:r>
              <a:rPr lang="en-US" sz="2600" dirty="0" smtClean="0">
                <a:solidFill>
                  <a:schemeClr val="bg1"/>
                </a:solidFill>
              </a:rPr>
              <a:t>].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Due to resource constraints, a PCB TMDL for  R.D. Bailey Lake is not proposed as part of this project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TMDLs will be developed for any new impairments identified in pre-TMDL monitoring (with possible exception of Bio Impairment)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7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7" t="9474" r="6843"/>
          <a:stretch/>
        </p:blipFill>
        <p:spPr bwMode="auto">
          <a:xfrm>
            <a:off x="1" y="-44432"/>
            <a:ext cx="9242882" cy="69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2" t="10759" r="7027" b="11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7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343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7" t="11310" r="6983"/>
          <a:stretch/>
        </p:blipFill>
        <p:spPr bwMode="auto">
          <a:xfrm>
            <a:off x="0" y="0"/>
            <a:ext cx="917815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479" y="5410198"/>
            <a:ext cx="8839199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Previous EPA TMDLs are listed in Appendix B of 303d List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E3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	3/5 – 4/6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		3/5 - 4/13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4/20 – 5/20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7/2015 – 6/2016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E3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10/2016 – 3/2018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(Status Update)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7/2017 - 9/2017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3/2018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4/2018 – 6/2018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E3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Finalization (including EPA approval) 	12/2018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7/2019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1/2020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2015 – June 2016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Water chemistry (monthly) &amp; selected parameters (quarterly)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measurement (selected locations, monthly)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Benthic macroinvertebrates (once in WVSCI Index period)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RBP habitat evaluations (once with benthic assessment)</a:t>
            </a:r>
          </a:p>
        </p:txBody>
      </p:sp>
    </p:spTree>
    <p:extLst>
      <p:ext uri="{BB962C8B-B14F-4D97-AF65-F5344CB8AC3E}">
        <p14:creationId xmlns:p14="http://schemas.microsoft.com/office/powerpoint/2010/main" val="222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563562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52800"/>
            <a:ext cx="8382000" cy="2743200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AMD – </a:t>
            </a:r>
            <a:r>
              <a:rPr lang="en-US" sz="2400" dirty="0">
                <a:solidFill>
                  <a:srgbClr val="FFFF00"/>
                </a:solidFill>
              </a:rPr>
              <a:t>Hot Acidity, Alkalinity, TDS, TSS, </a:t>
            </a:r>
            <a:r>
              <a:rPr lang="en-US" sz="2400" dirty="0" smtClean="0">
                <a:solidFill>
                  <a:srgbClr val="FFFF00"/>
                </a:solidFill>
              </a:rPr>
              <a:t>Ammonia</a:t>
            </a:r>
            <a:r>
              <a:rPr lang="en-US" sz="2400" dirty="0">
                <a:solidFill>
                  <a:srgbClr val="FFFF00"/>
                </a:solidFill>
              </a:rPr>
              <a:t>*, T. &amp; Dis. Al, T &amp; Dis. Iron, Mg, </a:t>
            </a:r>
            <a:r>
              <a:rPr lang="en-US" sz="2400" dirty="0" smtClean="0">
                <a:solidFill>
                  <a:srgbClr val="FFFF00"/>
                </a:solidFill>
              </a:rPr>
              <a:t>Ca</a:t>
            </a:r>
            <a:r>
              <a:rPr lang="en-US" sz="2400" dirty="0">
                <a:solidFill>
                  <a:srgbClr val="FFFF00"/>
                </a:solidFill>
              </a:rPr>
              <a:t>, (</a:t>
            </a:r>
            <a:r>
              <a:rPr lang="en-US" sz="2400" dirty="0" smtClean="0">
                <a:solidFill>
                  <a:srgbClr val="FFFF00"/>
                </a:solidFill>
              </a:rPr>
              <a:t>Sulfate, Chloride</a:t>
            </a:r>
            <a:r>
              <a:rPr lang="en-US" sz="2400" dirty="0">
                <a:solidFill>
                  <a:srgbClr val="FFFF00"/>
                </a:solidFill>
              </a:rPr>
              <a:t>, K and Na – quarterly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SzPct val="90000"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Bio (Bugs &amp;/or Fish) Once during applicable season to evaluate current stream status</a:t>
            </a:r>
          </a:p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311 sites on 199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2286000"/>
            <a:ext cx="4040188" cy="1143000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FFFF00"/>
                </a:solidFill>
              </a:rPr>
              <a:t>Sed</a:t>
            </a:r>
            <a:r>
              <a:rPr lang="en-US" b="1" dirty="0">
                <a:solidFill>
                  <a:srgbClr val="FFFF00"/>
                </a:solidFill>
              </a:rPr>
              <a:t> –  TSS, T. &amp; Dis. </a:t>
            </a:r>
            <a:r>
              <a:rPr lang="en-US" b="1" dirty="0" smtClean="0">
                <a:solidFill>
                  <a:srgbClr val="FFFF00"/>
                </a:solidFill>
              </a:rPr>
              <a:t>Iron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Fecal - fecal </a:t>
            </a:r>
            <a:r>
              <a:rPr lang="en-US" b="1" dirty="0" smtClean="0">
                <a:solidFill>
                  <a:srgbClr val="FFFF00"/>
                </a:solidFill>
              </a:rPr>
              <a:t>coliform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105400" y="2286000"/>
            <a:ext cx="3657600" cy="990600"/>
          </a:xfrm>
        </p:spPr>
        <p:txBody>
          <a:bodyPr/>
          <a:lstStyle/>
          <a:p>
            <a:pPr marL="342900" lvl="1" indent="-342900">
              <a:buSzPct val="90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FF00"/>
                </a:solidFill>
              </a:rPr>
              <a:t>Se – T. Selenium</a:t>
            </a:r>
          </a:p>
          <a:p>
            <a:pPr marL="342900" lvl="1" indent="-342900">
              <a:buSzPct val="90000"/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FFFF00"/>
                </a:solidFill>
              </a:rPr>
              <a:t>Mn</a:t>
            </a:r>
            <a:r>
              <a:rPr lang="en-US" sz="2400" b="1" dirty="0">
                <a:solidFill>
                  <a:srgbClr val="FFFF00"/>
                </a:solidFill>
              </a:rPr>
              <a:t> – T. Manganese</a:t>
            </a:r>
          </a:p>
          <a:p>
            <a:pPr marL="0" indent="-4000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287000" y="5029200"/>
            <a:ext cx="18473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924800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Sample </a:t>
            </a:r>
            <a:r>
              <a:rPr lang="en-US" sz="2800" dirty="0">
                <a:solidFill>
                  <a:schemeClr val="bg1"/>
                </a:solidFill>
              </a:rPr>
              <a:t>site map on DEP webpage - GIS </a:t>
            </a:r>
            <a:r>
              <a:rPr lang="en-US" sz="2800" dirty="0" smtClean="0">
                <a:solidFill>
                  <a:schemeClr val="bg1"/>
                </a:solidFill>
              </a:rPr>
              <a:t>available</a:t>
            </a:r>
            <a:endParaRPr lang="en-US" sz="28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Impairment/potential </a:t>
            </a:r>
            <a:r>
              <a:rPr lang="en-US" sz="2800" dirty="0">
                <a:solidFill>
                  <a:schemeClr val="bg1"/>
                </a:solidFill>
              </a:rPr>
              <a:t>impairment sampling suites: </a:t>
            </a:r>
          </a:p>
        </p:txBody>
      </p:sp>
    </p:spTree>
    <p:extLst>
      <p:ext uri="{BB962C8B-B14F-4D97-AF65-F5344CB8AC3E}">
        <p14:creationId xmlns:p14="http://schemas.microsoft.com/office/powerpoint/2010/main" val="23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11567" r="25107" b="13575"/>
          <a:stretch/>
        </p:blipFill>
        <p:spPr bwMode="auto">
          <a:xfrm>
            <a:off x="0" y="0"/>
            <a:ext cx="9144000" cy="69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5486400"/>
            <a:ext cx="41148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600" b="1" dirty="0">
                <a:solidFill>
                  <a:srgbClr val="0066FF"/>
                </a:solidFill>
              </a:rPr>
              <a:t>311 sites </a:t>
            </a:r>
            <a:r>
              <a:rPr lang="en-US" sz="2600" b="1" dirty="0" smtClean="0">
                <a:solidFill>
                  <a:srgbClr val="0066FF"/>
                </a:solidFill>
              </a:rPr>
              <a:t>on 199 streams</a:t>
            </a:r>
            <a:endParaRPr lang="en-US" sz="2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Abandoned Mine Lands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Assessment of failing onsite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AFOs, Livestock counts, livestock stream access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Riparian zone condition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Qualitative assessment of sediment sources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Active Mining Point Source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streams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534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b="1" i="1" dirty="0" smtClean="0">
                <a:solidFill>
                  <a:schemeClr val="bg1"/>
                </a:solidFill>
              </a:rPr>
              <a:t>impaired</a:t>
            </a:r>
            <a:r>
              <a:rPr lang="en-US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is a pollutant budget – prescribes reduction in pollutants, where needed, that result in the restoration of an impaired stream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 smtClean="0">
                <a:solidFill>
                  <a:schemeClr val="bg1"/>
                </a:solidFill>
              </a:rPr>
              <a:t>Summer 2018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</a:t>
            </a:r>
            <a:r>
              <a:rPr lang="en-US" sz="3200" dirty="0" smtClean="0">
                <a:solidFill>
                  <a:schemeClr val="bg1"/>
                </a:solidFill>
              </a:rPr>
              <a:t>TMDL status update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2017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FFFF00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www.dep.wv.gov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</a:t>
            </a:r>
          </a:p>
          <a:p>
            <a:pPr marL="457200" lvl="1" indent="0" eaLnBrk="1" hangingPunct="1">
              <a:lnSpc>
                <a:spcPct val="90000"/>
              </a:lnSpc>
              <a:buSzPct val="6000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dirty="0" smtClean="0">
                <a:solidFill>
                  <a:schemeClr val="bg1"/>
                </a:solidFill>
              </a:rPr>
              <a:t>designated uses</a:t>
            </a:r>
            <a:r>
              <a:rPr lang="en-US" sz="2800" dirty="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criteria</a:t>
            </a:r>
            <a:r>
              <a:rPr lang="en-US" sz="2800" dirty="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dirty="0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382000" cy="5334000"/>
          </a:xfrm>
        </p:spPr>
        <p:txBody>
          <a:bodyPr/>
          <a:lstStyle/>
          <a:p>
            <a:pPr marL="342900" lvl="1" indent="-342900" eaLnBrk="1" hangingPunct="1">
              <a:buSzPct val="85000"/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Fecal Coliform </a:t>
            </a:r>
            <a:r>
              <a:rPr lang="en-US" sz="3200" dirty="0" smtClean="0">
                <a:solidFill>
                  <a:schemeClr val="bg1"/>
                </a:solidFill>
              </a:rPr>
              <a:t>Bacteria </a:t>
            </a:r>
          </a:p>
          <a:p>
            <a:pPr marL="742950" lvl="2" indent="-342900" eaLnBrk="1" hangingPunct="1">
              <a:buSzPct val="8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Human Health </a:t>
            </a:r>
            <a:r>
              <a:rPr lang="en-US" sz="2800" dirty="0">
                <a:solidFill>
                  <a:schemeClr val="bg1"/>
                </a:solidFill>
              </a:rPr>
              <a:t>Protection (Water Contact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 counts/100ml as a monthly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 eaLnBrk="1" hangingPunct="1">
              <a:buSzPct val="85000"/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Total Iron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Human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Health/Aquatic Life Protection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1.5 mg/l as a 4 day average concentration (</a:t>
            </a:r>
            <a:r>
              <a:rPr lang="en-US" dirty="0" err="1" smtClean="0">
                <a:solidFill>
                  <a:schemeClr val="bg1"/>
                </a:solidFill>
              </a:rPr>
              <a:t>warmwater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1.0 mg/l as a 4 day average concentration (</a:t>
            </a:r>
            <a:r>
              <a:rPr lang="en-US" dirty="0" err="1" smtClean="0">
                <a:solidFill>
                  <a:schemeClr val="bg1"/>
                </a:solidFill>
              </a:rPr>
              <a:t>troutwater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Not to be exceeded more than once every 3 years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Not to exceed 1.5 mg/l (Public Water)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1345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114800"/>
            <a:ext cx="990600" cy="4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76400"/>
            <a:ext cx="914400" cy="3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Numeric Criteria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153400" cy="5296113"/>
          </a:xfrm>
        </p:spPr>
        <p:txBody>
          <a:bodyPr/>
          <a:lstStyle/>
          <a:p>
            <a:pPr marL="514350" lvl="1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Total Manganese</a:t>
            </a:r>
          </a:p>
          <a:p>
            <a:pPr marL="914400" lvl="1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Human Health</a:t>
            </a:r>
          </a:p>
          <a:p>
            <a:pPr marL="1314450" lvl="2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Public Water - Not to exceed 1.0 mg/l </a:t>
            </a:r>
          </a:p>
          <a:p>
            <a:pPr marL="1314450" lvl="2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Effective within a 5 mile zone above a public intake</a:t>
            </a:r>
          </a:p>
          <a:p>
            <a:pPr marL="800100" lvl="2" indent="0">
              <a:buClr>
                <a:schemeClr val="bg1"/>
              </a:buCl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14350" lvl="1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Dissolved Aluminum</a:t>
            </a:r>
          </a:p>
          <a:p>
            <a:pPr marL="914400" lvl="1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Aquatic Life</a:t>
            </a:r>
          </a:p>
          <a:p>
            <a:pPr marL="1314450" lvl="2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750 </a:t>
            </a:r>
            <a:r>
              <a:rPr lang="en-US" sz="2500" dirty="0" err="1" smtClean="0">
                <a:solidFill>
                  <a:schemeClr val="bg1"/>
                </a:solidFill>
              </a:rPr>
              <a:t>ugl</a:t>
            </a:r>
            <a:r>
              <a:rPr lang="en-US" sz="2500" dirty="0" smtClean="0">
                <a:solidFill>
                  <a:schemeClr val="bg1"/>
                </a:solidFill>
              </a:rPr>
              <a:t>/l as a 1 hour or 4 day avg.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warmwater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marL="1314450" lvl="2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 750 mg/l as a 1 hour avg. </a:t>
            </a:r>
            <a:r>
              <a:rPr lang="en-US" sz="2500" dirty="0" err="1" smtClean="0">
                <a:solidFill>
                  <a:schemeClr val="bg1"/>
                </a:solidFill>
              </a:rPr>
              <a:t>conenctration</a:t>
            </a:r>
            <a:r>
              <a:rPr lang="en-US" sz="2500" dirty="0" smtClean="0">
                <a:solidFill>
                  <a:schemeClr val="bg1"/>
                </a:solidFill>
              </a:rPr>
              <a:t> or 87 </a:t>
            </a:r>
            <a:r>
              <a:rPr lang="en-US" sz="2500" dirty="0" err="1" smtClean="0">
                <a:solidFill>
                  <a:schemeClr val="bg1"/>
                </a:solidFill>
              </a:rPr>
              <a:t>ug</a:t>
            </a:r>
            <a:r>
              <a:rPr lang="en-US" sz="2500" dirty="0" smtClean="0">
                <a:solidFill>
                  <a:schemeClr val="bg1"/>
                </a:solidFill>
              </a:rPr>
              <a:t>/l as a 4 day avg.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troutwater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marL="1314450" lvl="2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Not to be exceeded more than once every 3 years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1314450" lvl="2" indent="-5143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733800"/>
            <a:ext cx="1066800" cy="5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7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Numeric Criteria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638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Selenium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Aquatic Life/Public Drinking water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Aquatic life criteria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20 </a:t>
            </a:r>
            <a:r>
              <a:rPr lang="en-US" sz="2400" dirty="0" err="1" smtClean="0">
                <a:solidFill>
                  <a:schemeClr val="bg1"/>
                </a:solidFill>
              </a:rPr>
              <a:t>ug</a:t>
            </a:r>
            <a:r>
              <a:rPr lang="en-US" sz="2400" dirty="0" smtClean="0">
                <a:solidFill>
                  <a:schemeClr val="bg1"/>
                </a:solidFill>
              </a:rPr>
              <a:t>/l as a 1 hour average concentration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5 </a:t>
            </a:r>
            <a:r>
              <a:rPr lang="en-US" sz="2400" dirty="0" err="1" smtClean="0">
                <a:solidFill>
                  <a:schemeClr val="bg1"/>
                </a:solidFill>
              </a:rPr>
              <a:t>ug</a:t>
            </a:r>
            <a:r>
              <a:rPr lang="en-US" sz="2400" dirty="0" smtClean="0">
                <a:solidFill>
                  <a:schemeClr val="bg1"/>
                </a:solidFill>
              </a:rPr>
              <a:t>/l as a 4 day average concentration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Not to be exceeded more than once in three years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Public Water - Not </a:t>
            </a:r>
            <a:r>
              <a:rPr lang="en-US" sz="2400" dirty="0">
                <a:solidFill>
                  <a:schemeClr val="bg1"/>
                </a:solidFill>
              </a:rPr>
              <a:t>to exceed 50 </a:t>
            </a:r>
            <a:r>
              <a:rPr lang="en-US" sz="2400" dirty="0" err="1" smtClean="0">
                <a:solidFill>
                  <a:schemeClr val="bg1"/>
                </a:solidFill>
              </a:rPr>
              <a:t>ug</a:t>
            </a:r>
            <a:r>
              <a:rPr lang="en-US" sz="2400" dirty="0" smtClean="0">
                <a:solidFill>
                  <a:schemeClr val="bg1"/>
                </a:solidFill>
              </a:rPr>
              <a:t>/l 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pH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Aquatic Life/Water Contact Recreation/Public Water Supply (All </a:t>
            </a:r>
            <a:r>
              <a:rPr lang="en-US" sz="2600" dirty="0" smtClean="0">
                <a:solidFill>
                  <a:schemeClr val="bg1"/>
                </a:solidFill>
              </a:rPr>
              <a:t>Uses)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>
                <a:solidFill>
                  <a:schemeClr val="bg1"/>
                </a:solidFill>
              </a:rPr>
              <a:t>values below 6.0 nor above </a:t>
            </a:r>
            <a:r>
              <a:rPr lang="en-US" sz="2400" dirty="0" smtClean="0">
                <a:solidFill>
                  <a:schemeClr val="bg1"/>
                </a:solidFill>
              </a:rPr>
              <a:t>9.0.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5025"/>
            <a:ext cx="582626" cy="58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89" y="2057400"/>
            <a:ext cx="1032711" cy="5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04" y="4645025"/>
            <a:ext cx="1024896" cy="5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67" y="4645025"/>
            <a:ext cx="1160044" cy="4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5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Narrative Criteria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</p:txBody>
      </p:sp>
      <p:pic>
        <p:nvPicPr>
          <p:cNvPr id="7172" name="Picture 1028" descr="heptageniida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9530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29" descr="Helgrammi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969770"/>
            <a:ext cx="1752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pteronarcid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96977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Previous 47 CSR 2 - 3.2.i 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Based on Benthic Macroinvertebrates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West Virginia Stream Condition Index (WVSCI)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Standardized method for assessing benthic </a:t>
            </a:r>
            <a:r>
              <a:rPr lang="en-US" sz="2600" dirty="0" err="1" smtClean="0">
                <a:solidFill>
                  <a:schemeClr val="bg1"/>
                </a:solidFill>
              </a:rPr>
              <a:t>macroinvertebrates</a:t>
            </a:r>
            <a:r>
              <a:rPr lang="en-US" sz="2600" dirty="0" smtClean="0">
                <a:solidFill>
                  <a:schemeClr val="bg1"/>
                </a:solidFill>
              </a:rPr>
              <a:t> (aquatic bugs)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WVSCI stream scores normalized to 0 - 100 range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scoring less than the 60.6 threshold value labeled as “impaired” and placed on the 303(d) list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listed as impaired slated for TMDLs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 “Biologically Impaired” streams evaluated for source/s of impairment during the TMDL development process (Stressor Identification Process)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D8B89D775AA42AEE8331606109E47" ma:contentTypeVersion="6" ma:contentTypeDescription="Create a new document." ma:contentTypeScope="" ma:versionID="2c591845e3cf059c9d638c11dfa115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261FA8-28B4-49B6-8537-94A5FCDDD6C8}"/>
</file>

<file path=customXml/itemProps2.xml><?xml version="1.0" encoding="utf-8"?>
<ds:datastoreItem xmlns:ds="http://schemas.openxmlformats.org/officeDocument/2006/customXml" ds:itemID="{2082DD98-00FA-4A8E-9E76-15170EF72775}"/>
</file>

<file path=customXml/itemProps3.xml><?xml version="1.0" encoding="utf-8"?>
<ds:datastoreItem xmlns:ds="http://schemas.openxmlformats.org/officeDocument/2006/customXml" ds:itemID="{3A5B8A41-1F78-4EC3-B518-955132047C1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11266</TotalTime>
  <Words>1377</Words>
  <Application>Microsoft Office PowerPoint</Application>
  <PresentationFormat>On-screen Show (4:3)</PresentationFormat>
  <Paragraphs>213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Numeric Criteria continued</vt:lpstr>
      <vt:lpstr>Numeric Criteria continued</vt:lpstr>
      <vt:lpstr>Narrative Criteria</vt:lpstr>
      <vt:lpstr>Previous 47 CSR 2 - 3.2.i  Assessment</vt:lpstr>
      <vt:lpstr>2012 Legislative Changes</vt:lpstr>
      <vt:lpstr>Biological Impairment Path Forward</vt:lpstr>
      <vt:lpstr>Biological Impairment Path Forward continued</vt:lpstr>
      <vt:lpstr>WVDEP TMDL Process</vt:lpstr>
      <vt:lpstr>Process Highlights</vt:lpstr>
      <vt:lpstr>TMDL Stream Selection Process</vt:lpstr>
      <vt:lpstr>TMDL Development Stream Selection Process</vt:lpstr>
      <vt:lpstr>TMDL Stream Selection Process</vt:lpstr>
      <vt:lpstr>PowerPoint Presentation</vt:lpstr>
      <vt:lpstr>PowerPoint Presentation</vt:lpstr>
      <vt:lpstr>PowerPoint Presentation</vt:lpstr>
      <vt:lpstr>HG E3 TMDL Timeline</vt:lpstr>
      <vt:lpstr>HG E3 TMDL Timeline</vt:lpstr>
      <vt:lpstr>HG E3 TMDL Timeline</vt:lpstr>
      <vt:lpstr>Pre-TMDL Monitoring Plan</vt:lpstr>
      <vt:lpstr>Pre-TMDL Monitoring Plan</vt:lpstr>
      <vt:lpstr>Pre-TMDL Monitoring Plan</vt:lpstr>
      <vt:lpstr>PowerPoint Presentation</vt:lpstr>
      <vt:lpstr>Source Tracking Efforts</vt:lpstr>
      <vt:lpstr>Stakeholder Input</vt:lpstr>
      <vt:lpstr>Future Input Opportunities</vt:lpstr>
      <vt:lpstr>WVDEP Contact Information</vt:lpstr>
      <vt:lpstr>PowerPoint Presentation</vt:lpstr>
    </vt:vector>
  </TitlesOfParts>
  <Company>WVDEP OWR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Laine, James C</cp:lastModifiedBy>
  <cp:revision>393</cp:revision>
  <dcterms:created xsi:type="dcterms:W3CDTF">2003-03-27T20:54:43Z</dcterms:created>
  <dcterms:modified xsi:type="dcterms:W3CDTF">2015-05-04T17:58:12Z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0x0101005F4D8B89D775AA42AEE8331606109E47</vt:lpwstr>
  </property>
</Properties>
</file>