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07" r:id="rId2"/>
    <p:sldId id="291" r:id="rId3"/>
    <p:sldId id="272" r:id="rId4"/>
    <p:sldId id="273" r:id="rId5"/>
    <p:sldId id="309" r:id="rId6"/>
    <p:sldId id="323" r:id="rId7"/>
    <p:sldId id="322" r:id="rId8"/>
    <p:sldId id="312" r:id="rId9"/>
    <p:sldId id="293" r:id="rId10"/>
    <p:sldId id="298" r:id="rId11"/>
    <p:sldId id="308" r:id="rId12"/>
    <p:sldId id="258" r:id="rId13"/>
    <p:sldId id="296" r:id="rId14"/>
    <p:sldId id="297" r:id="rId15"/>
    <p:sldId id="260" r:id="rId16"/>
    <p:sldId id="315" r:id="rId17"/>
    <p:sldId id="278" r:id="rId18"/>
    <p:sldId id="325" r:id="rId19"/>
    <p:sldId id="320" r:id="rId20"/>
    <p:sldId id="257" r:id="rId21"/>
    <p:sldId id="261" r:id="rId22"/>
    <p:sldId id="313" r:id="rId23"/>
    <p:sldId id="300" r:id="rId24"/>
    <p:sldId id="256" r:id="rId25"/>
    <p:sldId id="303" r:id="rId26"/>
    <p:sldId id="324" r:id="rId27"/>
    <p:sldId id="302" r:id="rId28"/>
    <p:sldId id="314" r:id="rId29"/>
    <p:sldId id="319" r:id="rId30"/>
    <p:sldId id="304" r:id="rId31"/>
    <p:sldId id="306" r:id="rId32"/>
    <p:sldId id="305" r:id="rId33"/>
    <p:sldId id="310" r:id="rId34"/>
  </p:sldIdLst>
  <p:sldSz cx="9144000" cy="6858000" type="screen4x3"/>
  <p:notesSz cx="6858000" cy="9144000"/>
  <p:defaultTextStyle>
    <a:defPPr>
      <a:defRPr lang="en-US"/>
    </a:defPPr>
    <a:lvl1pPr algn="l" rtl="0" fontAlgn="base">
      <a:lnSpc>
        <a:spcPct val="80000"/>
      </a:lnSpc>
      <a:spcBef>
        <a:spcPct val="20000"/>
      </a:spcBef>
      <a:spcAft>
        <a:spcPct val="0"/>
      </a:spcAft>
      <a:defRPr sz="2400" kern="1200">
        <a:solidFill>
          <a:srgbClr val="CCECFF"/>
        </a:solidFill>
        <a:latin typeface="Times New Roman" pitchFamily="18" charset="0"/>
        <a:ea typeface="+mn-ea"/>
        <a:cs typeface="+mn-cs"/>
      </a:defRPr>
    </a:lvl1pPr>
    <a:lvl2pPr marL="457200" algn="l" rtl="0" fontAlgn="base">
      <a:lnSpc>
        <a:spcPct val="80000"/>
      </a:lnSpc>
      <a:spcBef>
        <a:spcPct val="20000"/>
      </a:spcBef>
      <a:spcAft>
        <a:spcPct val="0"/>
      </a:spcAft>
      <a:defRPr sz="2400" kern="1200">
        <a:solidFill>
          <a:srgbClr val="CCECFF"/>
        </a:solidFill>
        <a:latin typeface="Times New Roman" pitchFamily="18" charset="0"/>
        <a:ea typeface="+mn-ea"/>
        <a:cs typeface="+mn-cs"/>
      </a:defRPr>
    </a:lvl2pPr>
    <a:lvl3pPr marL="914400" algn="l" rtl="0" fontAlgn="base">
      <a:lnSpc>
        <a:spcPct val="80000"/>
      </a:lnSpc>
      <a:spcBef>
        <a:spcPct val="20000"/>
      </a:spcBef>
      <a:spcAft>
        <a:spcPct val="0"/>
      </a:spcAft>
      <a:defRPr sz="2400" kern="1200">
        <a:solidFill>
          <a:srgbClr val="CCECFF"/>
        </a:solidFill>
        <a:latin typeface="Times New Roman" pitchFamily="18" charset="0"/>
        <a:ea typeface="+mn-ea"/>
        <a:cs typeface="+mn-cs"/>
      </a:defRPr>
    </a:lvl3pPr>
    <a:lvl4pPr marL="1371600" algn="l" rtl="0" fontAlgn="base">
      <a:lnSpc>
        <a:spcPct val="80000"/>
      </a:lnSpc>
      <a:spcBef>
        <a:spcPct val="20000"/>
      </a:spcBef>
      <a:spcAft>
        <a:spcPct val="0"/>
      </a:spcAft>
      <a:defRPr sz="2400" kern="1200">
        <a:solidFill>
          <a:srgbClr val="CCECFF"/>
        </a:solidFill>
        <a:latin typeface="Times New Roman" pitchFamily="18" charset="0"/>
        <a:ea typeface="+mn-ea"/>
        <a:cs typeface="+mn-cs"/>
      </a:defRPr>
    </a:lvl4pPr>
    <a:lvl5pPr marL="1828800" algn="l" rtl="0" fontAlgn="base">
      <a:lnSpc>
        <a:spcPct val="80000"/>
      </a:lnSpc>
      <a:spcBef>
        <a:spcPct val="20000"/>
      </a:spcBef>
      <a:spcAft>
        <a:spcPct val="0"/>
      </a:spcAft>
      <a:defRPr sz="2400" kern="1200">
        <a:solidFill>
          <a:srgbClr val="CCECFF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CCECFF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CCECFF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CCECFF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CCECFF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6699FF"/>
    <a:srgbClr val="9999FF"/>
    <a:srgbClr val="0066FF"/>
    <a:srgbClr val="0033CC"/>
    <a:srgbClr val="FF3300"/>
    <a:srgbClr val="006699"/>
    <a:srgbClr val="33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0" autoAdjust="0"/>
    <p:restoredTop sz="94684" autoAdjust="0"/>
  </p:normalViewPr>
  <p:slideViewPr>
    <p:cSldViewPr>
      <p:cViewPr varScale="1">
        <p:scale>
          <a:sx n="80" d="100"/>
          <a:sy n="80" d="100"/>
        </p:scale>
        <p:origin x="-230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9" d="100"/>
        <a:sy n="69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02132-4193-4CE9-B7DF-E9CAFA458A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36E16-089C-4773-868E-1879F4BDC3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307CE-1469-4F6B-A803-9B41560377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ABAC8-9D0F-472A-8654-F3EBF63EAF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6FCF5-CE11-4A33-9FB7-2119ED6BF4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F1CED-19CE-4435-8419-B991DE893A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9E924-966B-446C-A181-2C88FC49CA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561CC1-1704-4FDF-959F-37F7390308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CEB8E-7A6D-4B57-8091-F560E4A43E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B4BAA-427A-40E7-A80B-0AC0C937BD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4C1CB-3DF5-45D9-8681-750FA47DB5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82728-1536-44A8-AFA1-893CE4EAE3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E1A3D-661A-4285-8D77-813162B8B0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E8590-F205-4CEC-8D24-AD86388A1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98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400">
                <a:solidFill>
                  <a:srgbClr val="D1E2ED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>
                <a:solidFill>
                  <a:srgbClr val="D1E2ED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400">
                <a:solidFill>
                  <a:srgbClr val="D1E2ED"/>
                </a:solidFill>
              </a:defRPr>
            </a:lvl1pPr>
          </a:lstStyle>
          <a:p>
            <a:pPr>
              <a:defRPr/>
            </a:pPr>
            <a:fld id="{3814B6D2-B958-44D7-BB2F-F172073FF5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D1E2ED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D1E2ED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D1E2ED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D1E2ED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D1E2ED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D1E2ED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D1E2ED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D1E2ED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D1E2ED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D1E2ED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D1E2ED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D1E2ED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D1E2ED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D1E2ED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D1E2ED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D1E2ED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D1E2ED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D1E2ED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vdep.org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2041525" y="4232275"/>
            <a:ext cx="4892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1698625" y="4640263"/>
            <a:ext cx="5997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152400" y="533400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TMDL Development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West Fork River Watershed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9407" name="Text Box 15"/>
          <p:cNvSpPr txBox="1">
            <a:spLocks noChangeArrowheads="1"/>
          </p:cNvSpPr>
          <p:nvPr/>
        </p:nvSpPr>
        <p:spPr bwMode="auto">
          <a:xfrm>
            <a:off x="4267200" y="4419600"/>
            <a:ext cx="2133600" cy="3139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defRPr/>
            </a:pPr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July 27</a:t>
            </a:r>
            <a:r>
              <a:rPr lang="en-US" sz="18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</a:t>
            </a:r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2010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9408" name="Text Box 16"/>
          <p:cNvSpPr txBox="1">
            <a:spLocks noChangeArrowheads="1"/>
          </p:cNvSpPr>
          <p:nvPr/>
        </p:nvSpPr>
        <p:spPr bwMode="auto">
          <a:xfrm>
            <a:off x="4572000" y="4800600"/>
            <a:ext cx="1466850" cy="585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>
              <a:defRPr/>
            </a:pPr>
            <a:r>
              <a:rPr lang="en-US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WV DEP  </a:t>
            </a:r>
          </a:p>
          <a:p>
            <a:pPr marL="342900" indent="-342900" algn="ctr">
              <a:defRPr/>
            </a:pPr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James Laine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WVDEP TMDL Process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7848600" cy="4114800"/>
          </a:xfrm>
        </p:spPr>
        <p:txBody>
          <a:bodyPr/>
          <a:lstStyle/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smtClean="0">
                <a:solidFill>
                  <a:schemeClr val="bg1"/>
                </a:solidFill>
              </a:rPr>
              <a:t>Stream Selection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smtClean="0">
                <a:solidFill>
                  <a:schemeClr val="bg1"/>
                </a:solidFill>
              </a:rPr>
              <a:t>Pre-TMDL monitoring, source identification and characterization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smtClean="0">
                <a:solidFill>
                  <a:schemeClr val="bg1"/>
                </a:solidFill>
              </a:rPr>
              <a:t>Contract to model water quality and hydrology 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smtClean="0">
                <a:solidFill>
                  <a:schemeClr val="bg1"/>
                </a:solidFill>
              </a:rPr>
              <a:t>Allocation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smtClean="0">
                <a:solidFill>
                  <a:schemeClr val="bg1"/>
                </a:solidFill>
              </a:rPr>
              <a:t>Report development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smtClean="0">
                <a:solidFill>
                  <a:schemeClr val="bg1"/>
                </a:solidFill>
              </a:rPr>
              <a:t>Finalization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676400"/>
            <a:ext cx="7162800" cy="48768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Synchronized with WV Watershed Management Framework </a:t>
            </a: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48 month process (Stream selection– EPA approval)</a:t>
            </a: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Multiple opportunities for public outreach/stakeholder input </a:t>
            </a: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Pre-TMDL water quality monitoring</a:t>
            </a: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Source identification and characterization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Process Highlights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TMDL Stream Selection Process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sz="3600" dirty="0" smtClean="0">
                <a:solidFill>
                  <a:schemeClr val="bg1"/>
                </a:solidFill>
              </a:rPr>
              <a:t>Spread development over State 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sz="3600" dirty="0" smtClean="0">
                <a:solidFill>
                  <a:schemeClr val="bg1"/>
                </a:solidFill>
              </a:rPr>
              <a:t>Evaluate list of impaired waters 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sz="3600" dirty="0" smtClean="0">
                <a:solidFill>
                  <a:schemeClr val="bg1"/>
                </a:solidFill>
              </a:rPr>
              <a:t>Consider WMF 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sz="3600" dirty="0" smtClean="0">
                <a:solidFill>
                  <a:schemeClr val="bg1"/>
                </a:solidFill>
              </a:rPr>
              <a:t>Maximize efficiency </a:t>
            </a:r>
          </a:p>
          <a:p>
            <a:pPr lvl="1" eaLnBrk="1" hangingPunct="1">
              <a:lnSpc>
                <a:spcPct val="90000"/>
              </a:lnSpc>
              <a:buSzPct val="60000"/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bg1"/>
                </a:solidFill>
              </a:rPr>
              <a:t> focus geographically</a:t>
            </a:r>
          </a:p>
          <a:p>
            <a:pPr lvl="1" eaLnBrk="1" hangingPunct="1">
              <a:lnSpc>
                <a:spcPct val="90000"/>
              </a:lnSpc>
              <a:buSzPct val="60000"/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bg1"/>
                </a:solidFill>
              </a:rPr>
              <a:t>address all known or suspected impairments</a:t>
            </a:r>
          </a:p>
          <a:p>
            <a:pPr eaLnBrk="1" hangingPunct="1">
              <a:lnSpc>
                <a:spcPct val="90000"/>
              </a:lnSpc>
              <a:buSzPct val="60000"/>
              <a:buFont typeface="Wingdings" pitchFamily="2" charset="2"/>
              <a:buChar char="Ø"/>
            </a:pPr>
            <a:r>
              <a:rPr lang="en-US" sz="3600" dirty="0" smtClean="0">
                <a:solidFill>
                  <a:schemeClr val="bg1"/>
                </a:solidFill>
              </a:rPr>
              <a:t>Resources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Watershed Management Framework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76200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sz="2800" smtClean="0">
                <a:solidFill>
                  <a:schemeClr val="bg1"/>
                </a:solidFill>
              </a:rPr>
              <a:t>32 watersheds (8-digit HUC)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endParaRPr lang="en-US" sz="28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sz="2800" smtClean="0">
                <a:solidFill>
                  <a:schemeClr val="bg1"/>
                </a:solidFill>
              </a:rPr>
              <a:t>5 Hydrologic Groups (A – E)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endParaRPr lang="en-US" sz="28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sz="2800" smtClean="0">
                <a:solidFill>
                  <a:schemeClr val="bg1"/>
                </a:solidFill>
              </a:rPr>
              <a:t>Geographical way to organize water resource management – Within DEP, watershed assessment, NPDES Permit reissuance and nonpoint source project funding synchronized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None/>
            </a:pPr>
            <a:r>
              <a:rPr lang="en-US" sz="2800" smtClean="0">
                <a:solidFill>
                  <a:schemeClr val="bg1"/>
                </a:solidFill>
              </a:rPr>
              <a:t>                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sz="2800" smtClean="0">
                <a:solidFill>
                  <a:schemeClr val="bg1"/>
                </a:solidFill>
              </a:rPr>
              <a:t>WVDEP TMDL development synchronized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/>
          <a:srcRect l="12502" t="12224" r="12502" b="8890"/>
          <a:stretch>
            <a:fillRect/>
          </a:stretch>
        </p:blipFill>
        <p:spPr bwMode="auto">
          <a:xfrm>
            <a:off x="6400800" y="1828800"/>
            <a:ext cx="20955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TMDL/WMF Synchronization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524000"/>
            <a:ext cx="46482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sz="2800" smtClean="0">
                <a:solidFill>
                  <a:schemeClr val="bg1"/>
                </a:solidFill>
              </a:rPr>
              <a:t>Pre-TMDL monitoring occurs concurrently with WMF assessment year 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endParaRPr lang="en-US" sz="28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sz="2800" smtClean="0">
                <a:solidFill>
                  <a:schemeClr val="bg1"/>
                </a:solidFill>
              </a:rPr>
              <a:t>TMDL completion six months prior to start of WMF implementation year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endParaRPr lang="en-US" sz="28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sz="2800" smtClean="0">
                <a:solidFill>
                  <a:schemeClr val="bg1"/>
                </a:solidFill>
              </a:rPr>
              <a:t>5yr WMF cycle/15 year plan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None/>
            </a:pPr>
            <a:r>
              <a:rPr lang="en-US" sz="2800" smtClean="0">
                <a:solidFill>
                  <a:schemeClr val="bg1"/>
                </a:solidFill>
              </a:rPr>
              <a:t>	3 bites at each HG apple</a:t>
            </a:r>
          </a:p>
        </p:txBody>
      </p:sp>
      <p:pic>
        <p:nvPicPr>
          <p:cNvPr id="15364" name="Picture 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 l="-833" t="7779" r="-833" b="6668"/>
          <a:stretch>
            <a:fillRect/>
          </a:stretch>
        </p:blipFill>
        <p:spPr>
          <a:xfrm>
            <a:off x="5943600" y="4572000"/>
            <a:ext cx="2711450" cy="1712913"/>
          </a:xfrm>
          <a:noFill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/>
          <a:srcRect l="13335" t="16669" r="17502" b="13335"/>
          <a:stretch>
            <a:fillRect/>
          </a:stretch>
        </p:blipFill>
        <p:spPr bwMode="auto">
          <a:xfrm>
            <a:off x="6096000" y="1981200"/>
            <a:ext cx="2354263" cy="178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Line 6"/>
          <p:cNvSpPr>
            <a:spLocks noChangeShapeType="1"/>
          </p:cNvSpPr>
          <p:nvPr/>
        </p:nvSpPr>
        <p:spPr bwMode="auto">
          <a:xfrm flipV="1">
            <a:off x="5791200" y="4876800"/>
            <a:ext cx="990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>
            <a:off x="5791200" y="5638800"/>
            <a:ext cx="1676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TMDL Development Stream Selection Process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7924800" cy="4114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Watershed Management Framework Consideration</a:t>
            </a:r>
            <a:endParaRPr lang="en-US" sz="2400" dirty="0" smtClean="0">
              <a:solidFill>
                <a:schemeClr val="bg1"/>
              </a:solidFill>
            </a:endParaRPr>
          </a:p>
          <a:p>
            <a:pPr eaLnBrk="1" hangingPunct="1"/>
            <a:endParaRPr lang="en-US" sz="2400" dirty="0" smtClean="0">
              <a:solidFill>
                <a:schemeClr val="bg1"/>
              </a:solidFill>
            </a:endParaRPr>
          </a:p>
        </p:txBody>
      </p:sp>
      <p:pic>
        <p:nvPicPr>
          <p:cNvPr id="16388" name="Picture 6"/>
          <p:cNvPicPr>
            <a:picLocks noChangeAspect="1" noChangeArrowheads="1"/>
          </p:cNvPicPr>
          <p:nvPr/>
        </p:nvPicPr>
        <p:blipFill>
          <a:blip r:embed="rId2"/>
          <a:srcRect l="13335" t="16669" r="17502" b="13335"/>
          <a:stretch>
            <a:fillRect/>
          </a:stretch>
        </p:blipFill>
        <p:spPr bwMode="auto">
          <a:xfrm>
            <a:off x="3200400" y="3048000"/>
            <a:ext cx="3048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 Box 27"/>
          <p:cNvSpPr txBox="1">
            <a:spLocks noChangeArrowheads="1"/>
          </p:cNvSpPr>
          <p:nvPr/>
        </p:nvSpPr>
        <p:spPr bwMode="auto">
          <a:xfrm>
            <a:off x="1143000" y="5562600"/>
            <a:ext cx="7543800" cy="9787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SzPct val="75000"/>
              <a:buFont typeface="Wingdings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Within HG </a:t>
            </a:r>
            <a:r>
              <a:rPr lang="en-US" dirty="0" smtClean="0">
                <a:solidFill>
                  <a:schemeClr val="bg1"/>
                </a:solidFill>
              </a:rPr>
              <a:t>E</a:t>
            </a:r>
            <a:r>
              <a:rPr lang="en-US" baseline="-25000" dirty="0" smtClean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, candidate watersheds = </a:t>
            </a:r>
            <a:r>
              <a:rPr lang="en-US" dirty="0" smtClean="0">
                <a:solidFill>
                  <a:schemeClr val="bg1"/>
                </a:solidFill>
              </a:rPr>
              <a:t>Big Sandy, </a:t>
            </a:r>
            <a:r>
              <a:rPr lang="en-US" dirty="0" err="1" smtClean="0">
                <a:solidFill>
                  <a:schemeClr val="bg1"/>
                </a:solidFill>
              </a:rPr>
              <a:t>Cacapon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Dunkard</a:t>
            </a:r>
            <a:r>
              <a:rPr lang="en-US" dirty="0" smtClean="0">
                <a:solidFill>
                  <a:schemeClr val="bg1"/>
                </a:solidFill>
              </a:rPr>
              <a:t>, Lower Ohio, </a:t>
            </a:r>
            <a:r>
              <a:rPr lang="en-US" dirty="0" err="1" smtClean="0">
                <a:solidFill>
                  <a:schemeClr val="bg1"/>
                </a:solidFill>
              </a:rPr>
              <a:t>Twelvepole</a:t>
            </a:r>
            <a:r>
              <a:rPr lang="en-US" dirty="0" smtClean="0">
                <a:solidFill>
                  <a:schemeClr val="bg1"/>
                </a:solidFill>
              </a:rPr>
              <a:t>, Upper </a:t>
            </a:r>
            <a:r>
              <a:rPr lang="en-US" dirty="0" err="1" smtClean="0">
                <a:solidFill>
                  <a:schemeClr val="bg1"/>
                </a:solidFill>
              </a:rPr>
              <a:t>Guyandotte</a:t>
            </a:r>
            <a:r>
              <a:rPr lang="en-US" dirty="0" smtClean="0">
                <a:solidFill>
                  <a:schemeClr val="bg1"/>
                </a:solidFill>
              </a:rPr>
              <a:t>, Upper Ohio South and West Fork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390" name="Text Box 32"/>
          <p:cNvSpPr txBox="1">
            <a:spLocks noChangeArrowheads="1"/>
          </p:cNvSpPr>
          <p:nvPr/>
        </p:nvSpPr>
        <p:spPr bwMode="auto">
          <a:xfrm>
            <a:off x="2667000" y="2590800"/>
            <a:ext cx="4191000" cy="314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800" b="1" dirty="0">
                <a:solidFill>
                  <a:schemeClr val="bg1"/>
                </a:solidFill>
              </a:rPr>
              <a:t>TMDL</a:t>
            </a:r>
            <a:r>
              <a:rPr lang="en-US" sz="1600" b="1" dirty="0">
                <a:solidFill>
                  <a:schemeClr val="bg1"/>
                </a:solidFill>
              </a:rPr>
              <a:t> Development   Hydrologic Group </a:t>
            </a:r>
            <a:r>
              <a:rPr lang="en-US" sz="1600" b="1" dirty="0" smtClean="0">
                <a:solidFill>
                  <a:schemeClr val="bg1"/>
                </a:solidFill>
              </a:rPr>
              <a:t>E2</a:t>
            </a:r>
            <a:endParaRPr lang="en-US" sz="1600" b="1" baseline="-25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5"/>
          <p:cNvSpPr>
            <a:spLocks noGrp="1"/>
          </p:cNvSpPr>
          <p:nvPr>
            <p:ph idx="1"/>
          </p:nvPr>
        </p:nvSpPr>
        <p:spPr>
          <a:xfrm>
            <a:off x="685800" y="1752600"/>
            <a:ext cx="8305800" cy="48768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Statewide Coverage Considerations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TMDL development has occurred in </a:t>
            </a:r>
            <a:r>
              <a:rPr lang="en-US" dirty="0" err="1" smtClean="0">
                <a:solidFill>
                  <a:schemeClr val="bg1"/>
                </a:solidFill>
              </a:rPr>
              <a:t>Cacapon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Dunkard</a:t>
            </a:r>
            <a:r>
              <a:rPr lang="en-US" dirty="0" smtClean="0">
                <a:solidFill>
                  <a:schemeClr val="bg1"/>
                </a:solidFill>
              </a:rPr>
              <a:t>, Lower Ohio, </a:t>
            </a:r>
            <a:r>
              <a:rPr lang="en-US" dirty="0" err="1" smtClean="0">
                <a:solidFill>
                  <a:schemeClr val="bg1"/>
                </a:solidFill>
              </a:rPr>
              <a:t>Twelvepole</a:t>
            </a:r>
            <a:r>
              <a:rPr lang="en-US" dirty="0" smtClean="0">
                <a:solidFill>
                  <a:schemeClr val="bg1"/>
                </a:solidFill>
              </a:rPr>
              <a:t>, Upper </a:t>
            </a:r>
            <a:r>
              <a:rPr lang="en-US" dirty="0" err="1" smtClean="0">
                <a:solidFill>
                  <a:schemeClr val="bg1"/>
                </a:solidFill>
              </a:rPr>
              <a:t>Guyandotte</a:t>
            </a:r>
            <a:r>
              <a:rPr lang="en-US" dirty="0" smtClean="0">
                <a:solidFill>
                  <a:schemeClr val="bg1"/>
                </a:solidFill>
              </a:rPr>
              <a:t> and Upper Ohio South watersheds.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Older, EPA-developed TMDLs exist for the West Fork watershed; revision required due to significant changes in aluminum and manganese water quality standards</a:t>
            </a:r>
          </a:p>
          <a:p>
            <a:pPr lvl="1"/>
            <a:endParaRPr lang="en-US" dirty="0" smtClean="0">
              <a:solidFill>
                <a:schemeClr val="bg1"/>
              </a:solidFill>
            </a:endParaRPr>
          </a:p>
          <a:p>
            <a:pPr lvl="1"/>
            <a:endParaRPr lang="en-US" dirty="0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TMDL Development Stream Selection Process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TMDL Development Stream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Selection Process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534400" cy="5105400"/>
          </a:xfrm>
        </p:spPr>
        <p:txBody>
          <a:bodyPr/>
          <a:lstStyle/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3000" dirty="0" smtClean="0">
                <a:solidFill>
                  <a:schemeClr val="bg1"/>
                </a:solidFill>
              </a:rPr>
              <a:t>DEP proposed TMDLs for dissolved aluminum, total iron, total manganese, fecal coliform bacteria, pH and biological impairments of the West Fork River and tributaries 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3000" dirty="0" smtClean="0">
                <a:solidFill>
                  <a:schemeClr val="bg1"/>
                </a:solidFill>
              </a:rPr>
              <a:t>DEP advertised proposal and provided opportunity for comment (March 23 – April 30, 2010) - No Comments received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3000" dirty="0" smtClean="0">
                <a:solidFill>
                  <a:schemeClr val="bg1"/>
                </a:solidFill>
              </a:rPr>
              <a:t>Final selection – West Fork River and tributaries from headwaters to its confluence with the Tygart River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endParaRPr lang="en-US" sz="30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TMDL Development Stream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Selection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Due to the technical knowledge required and current resource constraints, TMDLs for PCBs and Hg are not proposed as part of this effort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Draft 2010 Integrated Report proposes delisting of West Fork River for Zn based on the </a:t>
            </a:r>
            <a:r>
              <a:rPr lang="en-US" dirty="0" err="1" smtClean="0">
                <a:solidFill>
                  <a:schemeClr val="bg1"/>
                </a:solidFill>
              </a:rPr>
              <a:t>Spelter</a:t>
            </a:r>
            <a:r>
              <a:rPr lang="en-US" dirty="0" smtClean="0">
                <a:solidFill>
                  <a:schemeClr val="bg1"/>
                </a:solidFill>
              </a:rPr>
              <a:t> remediation project and recent water quality data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0625" t="20703" r="8750" b="10157"/>
          <a:stretch>
            <a:fillRect/>
          </a:stretch>
        </p:blipFill>
        <p:spPr bwMode="auto">
          <a:xfrm>
            <a:off x="1295400" y="152400"/>
            <a:ext cx="7184754" cy="4929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10625" t="38281" r="8750" b="38281"/>
          <a:stretch>
            <a:fillRect/>
          </a:stretch>
        </p:blipFill>
        <p:spPr bwMode="auto">
          <a:xfrm>
            <a:off x="1295400" y="5029200"/>
            <a:ext cx="720852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752600"/>
            <a:ext cx="7772400" cy="4343400"/>
          </a:xfrm>
        </p:spPr>
        <p:txBody>
          <a:bodyPr/>
          <a:lstStyle/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smtClean="0">
                <a:solidFill>
                  <a:schemeClr val="bg1"/>
                </a:solidFill>
              </a:rPr>
              <a:t>Background information on Water Quality Standards, impaired waters and TMDLs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smtClean="0">
                <a:solidFill>
                  <a:schemeClr val="bg1"/>
                </a:solidFill>
              </a:rPr>
              <a:t>Brief history of WV TMDL development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smtClean="0">
                <a:solidFill>
                  <a:schemeClr val="bg1"/>
                </a:solidFill>
              </a:rPr>
              <a:t>Overview of WVDEP’s TMDL process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smtClean="0">
                <a:solidFill>
                  <a:schemeClr val="bg1"/>
                </a:solidFill>
              </a:rPr>
              <a:t>Discussion of local impaired waters and their TMDL timeline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smtClean="0">
                <a:solidFill>
                  <a:schemeClr val="bg1"/>
                </a:solidFill>
              </a:rPr>
              <a:t>Pre-TMDL Monitoring Plan for local waters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smtClean="0">
                <a:solidFill>
                  <a:schemeClr val="bg1"/>
                </a:solidFill>
              </a:rPr>
              <a:t>Discussion – Free form questions and answers 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endParaRPr lang="en-US" sz="28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z="4800" dirty="0" smtClean="0">
                <a:solidFill>
                  <a:schemeClr val="bg1"/>
                </a:solidFill>
              </a:rPr>
              <a:t>HG E2 TMDL Timeline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2296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sz="3600" dirty="0" smtClean="0">
                <a:solidFill>
                  <a:schemeClr val="bg1"/>
                </a:solidFill>
              </a:rPr>
              <a:t>Stream selection</a:t>
            </a:r>
          </a:p>
          <a:p>
            <a:pPr eaLnBrk="1" hangingPunct="1">
              <a:lnSpc>
                <a:spcPct val="90000"/>
              </a:lnSpc>
              <a:buSzPct val="75000"/>
              <a:buFontTx/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	 	3/10 – 4/10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sz="3600" dirty="0" smtClean="0">
                <a:solidFill>
                  <a:schemeClr val="bg1"/>
                </a:solidFill>
              </a:rPr>
              <a:t>Monitoring plan development 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		3/10 - 6/10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sz="3600" b="1" dirty="0" smtClean="0">
                <a:solidFill>
                  <a:schemeClr val="bg1"/>
                </a:solidFill>
              </a:rPr>
              <a:t>Outreach (TMDL process + monitoring plan specifics) 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		7/10 – 8/10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sz="3600" dirty="0" smtClean="0">
                <a:solidFill>
                  <a:schemeClr val="bg1"/>
                </a:solidFill>
              </a:rPr>
              <a:t>Stream Monitoring and Source Tracking</a:t>
            </a:r>
          </a:p>
          <a:p>
            <a:pPr eaLnBrk="1" hangingPunct="1">
              <a:lnSpc>
                <a:spcPct val="90000"/>
              </a:lnSpc>
              <a:buSzPct val="75000"/>
              <a:buFontTx/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		7/10 – 6/11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endParaRPr lang="en-US" sz="36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219200"/>
          </a:xfrm>
        </p:spPr>
        <p:txBody>
          <a:bodyPr/>
          <a:lstStyle/>
          <a:p>
            <a:pPr eaLnBrk="1" hangingPunct="1"/>
            <a:r>
              <a:rPr lang="en-US" sz="4800" dirty="0" smtClean="0">
                <a:solidFill>
                  <a:schemeClr val="bg1"/>
                </a:solidFill>
              </a:rPr>
              <a:t>HG E2 TMDL Timeline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8229600" cy="5181600"/>
          </a:xfrm>
        </p:spPr>
        <p:txBody>
          <a:bodyPr/>
          <a:lstStyle/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3600" dirty="0" smtClean="0">
                <a:solidFill>
                  <a:schemeClr val="bg1"/>
                </a:solidFill>
              </a:rPr>
              <a:t>Modeling </a:t>
            </a:r>
          </a:p>
          <a:p>
            <a:pPr eaLnBrk="1" hangingPunct="1">
              <a:buSzPct val="75000"/>
              <a:buFontTx/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		10/11 – 6/12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3600" dirty="0" smtClean="0">
                <a:solidFill>
                  <a:schemeClr val="bg1"/>
                </a:solidFill>
              </a:rPr>
              <a:t>Outreach (Allocation scenarios) </a:t>
            </a:r>
          </a:p>
          <a:p>
            <a:pPr eaLnBrk="1" hangingPunct="1">
              <a:buSzPct val="75000"/>
              <a:buFontTx/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		7/12 - 9/12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3600" dirty="0" smtClean="0">
                <a:solidFill>
                  <a:schemeClr val="bg1"/>
                </a:solidFill>
              </a:rPr>
              <a:t>Draft TMDLs (Internal Review) </a:t>
            </a:r>
          </a:p>
          <a:p>
            <a:pPr eaLnBrk="1" hangingPunct="1">
              <a:buSzPct val="75000"/>
              <a:buFontTx/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		3/13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3600" dirty="0" smtClean="0">
                <a:solidFill>
                  <a:schemeClr val="bg1"/>
                </a:solidFill>
              </a:rPr>
              <a:t>Outreach (PN/PC on Drafts) </a:t>
            </a:r>
          </a:p>
          <a:p>
            <a:pPr eaLnBrk="1" hangingPunct="1">
              <a:buSzPct val="75000"/>
              <a:buFontTx/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		4/13 – 6/13</a:t>
            </a:r>
          </a:p>
          <a:p>
            <a:pPr eaLnBrk="1" hangingPunct="1">
              <a:buSzPct val="75000"/>
              <a:buFontTx/>
              <a:buNone/>
            </a:pPr>
            <a:endParaRPr lang="en-US" sz="3600" dirty="0" smtClean="0">
              <a:solidFill>
                <a:schemeClr val="bg1"/>
              </a:solidFill>
            </a:endParaRPr>
          </a:p>
          <a:p>
            <a:pPr eaLnBrk="1" hangingPunct="1">
              <a:buSzPct val="75000"/>
              <a:buFontTx/>
              <a:buNone/>
            </a:pPr>
            <a:endParaRPr lang="en-US" sz="3600" dirty="0" smtClean="0">
              <a:solidFill>
                <a:schemeClr val="bg1"/>
              </a:solidFill>
            </a:endParaRPr>
          </a:p>
          <a:p>
            <a:pPr eaLnBrk="1" hangingPunct="1">
              <a:buSzPct val="75000"/>
              <a:buFontTx/>
              <a:buNone/>
            </a:pPr>
            <a:endParaRPr lang="en-US" sz="36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HG E2 TMDL Timeline</a:t>
            </a:r>
            <a:endParaRPr lang="en-US" dirty="0" smtClean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3600" dirty="0" smtClean="0">
                <a:solidFill>
                  <a:schemeClr val="bg1"/>
                </a:solidFill>
              </a:rPr>
              <a:t>Finalization (including EPA approval) 	12/13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3600" dirty="0" smtClean="0">
                <a:solidFill>
                  <a:schemeClr val="bg1"/>
                </a:solidFill>
              </a:rPr>
              <a:t>Implementation begins </a:t>
            </a:r>
          </a:p>
          <a:p>
            <a:pPr eaLnBrk="1" hangingPunct="1">
              <a:buSzPct val="75000"/>
              <a:buFontTx/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		7/14 – NPDES Water Permits</a:t>
            </a:r>
          </a:p>
          <a:p>
            <a:pPr eaLnBrk="1" hangingPunct="1">
              <a:buSzPct val="75000"/>
              <a:buFontTx/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		1/15 – NPDES Mining Permits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Pre-TMDL Monitoring Plan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SzPct val="75000"/>
              <a:buFont typeface="Wingdings" pitchFamily="2" charset="2"/>
              <a:buNone/>
            </a:pPr>
            <a:r>
              <a:rPr lang="en-US" dirty="0" smtClean="0">
                <a:solidFill>
                  <a:schemeClr val="bg1"/>
                </a:solidFill>
              </a:rPr>
              <a:t>Goal – to generate robust/ recent data to:</a:t>
            </a:r>
          </a:p>
          <a:p>
            <a:pPr lvl="1" eaLnBrk="1" hangingPunct="1">
              <a:buSzPct val="60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Make accurate impairment assessments</a:t>
            </a:r>
          </a:p>
          <a:p>
            <a:pPr lvl="1" eaLnBrk="1" hangingPunct="1">
              <a:buSzPct val="60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Calibrate watershed models</a:t>
            </a:r>
          </a:p>
          <a:p>
            <a:pPr lvl="1" eaLnBrk="1" hangingPunct="1">
              <a:buSzPct val="60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Quantify the impacts of significant pollutant sources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</a:rPr>
              <a:t>Today’s presentation is a preliminary plan; to be refined via WVDEP field recon and stakeholder input</a:t>
            </a:r>
          </a:p>
          <a:p>
            <a:pPr lvl="1" eaLnBrk="1" hangingPunct="1"/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Pre-TMDL Monitoring Plan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76400"/>
            <a:ext cx="81534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See handouts – detailed map on DEP webpage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Impairments/potential impairments being evaluated: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Biological Integrity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Total Iron, Dissolved Aluminum, Total Manganese, pH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Fecal coliform bacteria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301 sites on 244 streams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GIS coverage available upon request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30"/>
          <p:cNvSpPr txBox="1">
            <a:spLocks noChangeArrowheads="1"/>
          </p:cNvSpPr>
          <p:nvPr/>
        </p:nvSpPr>
        <p:spPr bwMode="auto">
          <a:xfrm>
            <a:off x="0" y="0"/>
            <a:ext cx="3124200" cy="384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25625" t="11196" r="24688" b="7681"/>
          <a:stretch>
            <a:fillRect/>
          </a:stretch>
        </p:blipFill>
        <p:spPr bwMode="auto">
          <a:xfrm>
            <a:off x="1600200" y="0"/>
            <a:ext cx="6019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t="7813" r="1250" b="6641"/>
          <a:stretch>
            <a:fillRect/>
          </a:stretch>
        </p:blipFill>
        <p:spPr bwMode="auto">
          <a:xfrm>
            <a:off x="18093" y="0"/>
            <a:ext cx="912590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Pre-TMDL Monitoring Plan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828800"/>
            <a:ext cx="7772400" cy="4800600"/>
          </a:xfrm>
        </p:spPr>
        <p:txBody>
          <a:bodyPr/>
          <a:lstStyle/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Monitoring period = July 10 – June 11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Sampling frequency </a:t>
            </a:r>
          </a:p>
          <a:p>
            <a:pPr lvl="1" eaLnBrk="1" hangingPunct="1"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Benthic </a:t>
            </a:r>
            <a:r>
              <a:rPr lang="en-US" dirty="0" err="1" smtClean="0">
                <a:solidFill>
                  <a:schemeClr val="bg1"/>
                </a:solidFill>
              </a:rPr>
              <a:t>macroinvertebrates</a:t>
            </a:r>
            <a:r>
              <a:rPr lang="en-US" dirty="0" smtClean="0">
                <a:solidFill>
                  <a:schemeClr val="bg1"/>
                </a:solidFill>
              </a:rPr>
              <a:t> - during index period (Apr – Oct)</a:t>
            </a:r>
          </a:p>
          <a:p>
            <a:pPr lvl="1" eaLnBrk="1" hangingPunct="1"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 Habitat evaluations (RBP)</a:t>
            </a:r>
          </a:p>
          <a:p>
            <a:pPr lvl="1" eaLnBrk="1" hangingPunct="1"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1/Month for water chemistry parameters</a:t>
            </a:r>
          </a:p>
          <a:p>
            <a:pPr lvl="1" eaLnBrk="1" hangingPunct="1"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pH, D.O., Specific Conductance, Temp.</a:t>
            </a:r>
          </a:p>
          <a:p>
            <a:pPr lvl="1" eaLnBrk="1" hangingPunct="1"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Sampling will include flow measurement at select locations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8153400" cy="1143000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Total Dissolved Solids &amp; constituent ions </a:t>
            </a:r>
          </a:p>
        </p:txBody>
      </p:sp>
      <p:sp>
        <p:nvSpPr>
          <p:cNvPr id="27651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71600"/>
            <a:ext cx="8305800" cy="54864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900" dirty="0" smtClean="0">
                <a:solidFill>
                  <a:schemeClr val="bg1"/>
                </a:solidFill>
              </a:rPr>
              <a:t>Recent concern of elevated levels in Monongahela River watershed</a:t>
            </a:r>
          </a:p>
          <a:p>
            <a:pPr>
              <a:buFont typeface="Wingdings" pitchFamily="2" charset="2"/>
              <a:buChar char="Ø"/>
            </a:pPr>
            <a:r>
              <a:rPr lang="en-US" sz="2900" dirty="0" smtClean="0">
                <a:solidFill>
                  <a:schemeClr val="bg1"/>
                </a:solidFill>
              </a:rPr>
              <a:t>Efficiencies gained by sampling as part of an ongoing effort rather than separate effort </a:t>
            </a:r>
          </a:p>
          <a:p>
            <a:pPr>
              <a:buFont typeface="Wingdings" pitchFamily="2" charset="2"/>
              <a:buChar char="Ø"/>
            </a:pPr>
            <a:r>
              <a:rPr lang="en-US" sz="2900" dirty="0" smtClean="0">
                <a:solidFill>
                  <a:schemeClr val="bg1"/>
                </a:solidFill>
              </a:rPr>
              <a:t>Data collected could be useful to Pennsylvania’s efforts on TDS and stressor identification process for biologically impaired streams</a:t>
            </a:r>
          </a:p>
          <a:p>
            <a:pPr>
              <a:buFont typeface="Wingdings" pitchFamily="2" charset="2"/>
              <a:buChar char="Ø"/>
            </a:pPr>
            <a:r>
              <a:rPr lang="en-US" sz="2900" dirty="0" smtClean="0">
                <a:solidFill>
                  <a:schemeClr val="bg1"/>
                </a:solidFill>
              </a:rPr>
              <a:t>Primary Goal is collection of data to document current conditions</a:t>
            </a:r>
          </a:p>
          <a:p>
            <a:pPr>
              <a:buFont typeface="Wingdings" pitchFamily="2" charset="2"/>
              <a:buChar char="Ø"/>
            </a:pPr>
            <a:r>
              <a:rPr lang="en-US" sz="2900" dirty="0" smtClean="0">
                <a:solidFill>
                  <a:schemeClr val="bg1"/>
                </a:solidFill>
              </a:rPr>
              <a:t>Continuous monitors for pH and conductivity to be placed at select locations within the watershed</a:t>
            </a:r>
          </a:p>
          <a:p>
            <a:pPr>
              <a:buFont typeface="Wingdings" pitchFamily="2" charset="2"/>
              <a:buChar char="Ø"/>
            </a:pPr>
            <a:endParaRPr lang="en-US" sz="29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400" dirty="0" smtClean="0">
                <a:solidFill>
                  <a:schemeClr val="bg1"/>
                </a:solidFill>
              </a:rPr>
              <a:t>Source Tracking Efforts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Abandoned Mine Lands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Limits of POTW collection systems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AFOs, Livestock counts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Riparian zone condition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Unmapped road density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Qualitative assessment of sediment sources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Active Mining Point Source Info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What’s a TMDL?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676400"/>
            <a:ext cx="7620000" cy="4876800"/>
          </a:xfrm>
        </p:spPr>
        <p:txBody>
          <a:bodyPr/>
          <a:lstStyle/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dirty="0" smtClean="0"/>
              <a:t>“</a:t>
            </a:r>
            <a:r>
              <a:rPr lang="en-US" dirty="0" smtClean="0">
                <a:solidFill>
                  <a:schemeClr val="bg1"/>
                </a:solidFill>
              </a:rPr>
              <a:t>Total Maximum Daily Load” – How much pollutant a stream can receive and remain healthy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TMDL development is required by Clean Water Act for all </a:t>
            </a:r>
            <a:r>
              <a:rPr lang="en-US" b="1" i="1" dirty="0" smtClean="0">
                <a:solidFill>
                  <a:schemeClr val="bg1"/>
                </a:solidFill>
              </a:rPr>
              <a:t>impaired</a:t>
            </a:r>
            <a:r>
              <a:rPr lang="en-US" dirty="0" smtClean="0">
                <a:solidFill>
                  <a:schemeClr val="bg1"/>
                </a:solidFill>
              </a:rPr>
              <a:t> streams 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TMDL is a pollution budget – prescribes reduction of pollutants that result in the restoration of an impaired stream 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endParaRPr lang="en-US" dirty="0" smtClean="0">
              <a:solidFill>
                <a:schemeClr val="bg1"/>
              </a:solidFill>
            </a:endParaRPr>
          </a:p>
          <a:p>
            <a:pPr eaLnBrk="1" hangingPunct="1">
              <a:buSzPct val="75000"/>
              <a:buFont typeface="Wingdings" pitchFamily="2" charset="2"/>
              <a:buChar char="Ø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Stakeholder Input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General comments regarding plan’s adequacy in addressing goals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Does the plan provide for monitoring of particularly bad or good streams that you know about?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Does the plan provide monitoring sufficient to characterize significant pollutant sources? 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Do you have water quality data to contribute?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Future Input Opportunities</a:t>
            </a:r>
          </a:p>
        </p:txBody>
      </p:sp>
      <p:sp>
        <p:nvSpPr>
          <p:cNvPr id="31747" name="Text Box 8"/>
          <p:cNvSpPr txBox="1">
            <a:spLocks noChangeArrowheads="1"/>
          </p:cNvSpPr>
          <p:nvPr/>
        </p:nvSpPr>
        <p:spPr bwMode="auto">
          <a:xfrm>
            <a:off x="914400" y="4114800"/>
            <a:ext cx="7239000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3200" dirty="0">
                <a:solidFill>
                  <a:schemeClr val="bg1"/>
                </a:solidFill>
              </a:rPr>
              <a:t>Public Meeting to present Draft TMDL and formal Public Notice/Public Comment 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3200" dirty="0">
                <a:solidFill>
                  <a:schemeClr val="bg1"/>
                </a:solidFill>
              </a:rPr>
              <a:t>– Spring </a:t>
            </a:r>
            <a:r>
              <a:rPr lang="en-US" sz="3200" dirty="0" smtClean="0">
                <a:solidFill>
                  <a:schemeClr val="bg1"/>
                </a:solidFill>
              </a:rPr>
              <a:t>2013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1748" name="Text Box 10"/>
          <p:cNvSpPr txBox="1">
            <a:spLocks noChangeArrowheads="1"/>
          </p:cNvSpPr>
          <p:nvPr/>
        </p:nvSpPr>
        <p:spPr bwMode="auto">
          <a:xfrm>
            <a:off x="838200" y="2201863"/>
            <a:ext cx="7772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3200" dirty="0">
                <a:solidFill>
                  <a:schemeClr val="bg1"/>
                </a:solidFill>
              </a:rPr>
              <a:t>Public meeting to present allocation scenarios 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3200" dirty="0">
                <a:solidFill>
                  <a:schemeClr val="bg1"/>
                </a:solidFill>
              </a:rPr>
              <a:t>– Summer </a:t>
            </a:r>
            <a:r>
              <a:rPr lang="en-US" sz="3200" dirty="0" smtClean="0">
                <a:solidFill>
                  <a:schemeClr val="bg1"/>
                </a:solidFill>
              </a:rPr>
              <a:t>2012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WVDEP Contact Information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1534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bg1"/>
                </a:solidFill>
              </a:rPr>
              <a:t>Contact: Steve Young – </a:t>
            </a:r>
            <a:r>
              <a:rPr lang="en-US" dirty="0" smtClean="0">
                <a:solidFill>
                  <a:srgbClr val="9999FF"/>
                </a:solidFill>
              </a:rPr>
              <a:t>Stephen.A.Young@wv.gov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bg1"/>
                </a:solidFill>
              </a:rPr>
              <a:t>Tele: (304) 926-0499  Ext 1042; 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bg1"/>
                </a:solidFill>
              </a:rPr>
              <a:t>FAX: (304) 926-0496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bg1"/>
                </a:solidFill>
              </a:rPr>
              <a:t>601 57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 Street SE, Charleston WV 25304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hlinkClick r:id="rId2"/>
              </a:rPr>
              <a:t>www.wvdep.org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</a:p>
          <a:p>
            <a:pPr lvl="1" eaLnBrk="1" hangingPunct="1">
              <a:lnSpc>
                <a:spcPct val="90000"/>
              </a:lnSpc>
              <a:buSzPct val="60000"/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bg1"/>
                </a:solidFill>
              </a:rPr>
              <a:t>Select Water and Waste Home</a:t>
            </a:r>
          </a:p>
          <a:p>
            <a:pPr lvl="1" eaLnBrk="1" hangingPunct="1">
              <a:lnSpc>
                <a:spcPct val="90000"/>
              </a:lnSpc>
              <a:buSzPct val="60000"/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bg1"/>
                </a:solidFill>
              </a:rPr>
              <a:t>On left select Watershed Management, click on  “ Total Maximum Daily Load”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36825"/>
            <a:ext cx="7772400" cy="32813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4800" smtClean="0">
                <a:solidFill>
                  <a:schemeClr val="bg1"/>
                </a:solidFill>
              </a:rPr>
              <a:t>Questions???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What’s an impaired stream?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sz="2800" smtClean="0">
                <a:solidFill>
                  <a:schemeClr val="bg1"/>
                </a:solidFill>
              </a:rPr>
              <a:t>Stream that doesn’t meet </a:t>
            </a:r>
            <a:r>
              <a:rPr lang="en-US" sz="2800" b="1" i="1" smtClean="0">
                <a:solidFill>
                  <a:schemeClr val="bg1"/>
                </a:solidFill>
              </a:rPr>
              <a:t>water quality standards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sz="2800" smtClean="0">
                <a:solidFill>
                  <a:schemeClr val="bg1"/>
                </a:solidFill>
              </a:rPr>
              <a:t>West Virginia Water Quality Standards are codified at 47 CSR 2 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sz="2800" smtClean="0">
                <a:solidFill>
                  <a:schemeClr val="bg1"/>
                </a:solidFill>
              </a:rPr>
              <a:t>Standards include </a:t>
            </a:r>
            <a:r>
              <a:rPr lang="en-US" sz="2800" b="1" i="1" smtClean="0">
                <a:solidFill>
                  <a:schemeClr val="bg1"/>
                </a:solidFill>
              </a:rPr>
              <a:t>designated uses</a:t>
            </a:r>
            <a:r>
              <a:rPr lang="en-US" sz="2800" smtClean="0">
                <a:solidFill>
                  <a:schemeClr val="bg1"/>
                </a:solidFill>
              </a:rPr>
              <a:t> for WV waters and </a:t>
            </a:r>
            <a:r>
              <a:rPr lang="en-US" sz="2800" b="1" i="1" smtClean="0">
                <a:solidFill>
                  <a:schemeClr val="bg1"/>
                </a:solidFill>
              </a:rPr>
              <a:t>water quality criteria</a:t>
            </a:r>
            <a:r>
              <a:rPr lang="en-US" sz="2800" smtClean="0">
                <a:solidFill>
                  <a:schemeClr val="bg1"/>
                </a:solidFill>
              </a:rPr>
              <a:t> to protect those uses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sz="2800" smtClean="0">
                <a:solidFill>
                  <a:schemeClr val="bg1"/>
                </a:solidFill>
              </a:rPr>
              <a:t>Criteria can be numeric or narrative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sz="2800" smtClean="0">
                <a:solidFill>
                  <a:schemeClr val="bg1"/>
                </a:solidFill>
              </a:rPr>
              <a:t>Impaired streams (streams that are not meeting criteria) are on the </a:t>
            </a:r>
            <a:r>
              <a:rPr lang="en-US" sz="2800" b="1" i="1" smtClean="0">
                <a:solidFill>
                  <a:schemeClr val="bg1"/>
                </a:solidFill>
              </a:rPr>
              <a:t>303(d) List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Criteria Examples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8382000" cy="4876800"/>
          </a:xfrm>
        </p:spPr>
        <p:txBody>
          <a:bodyPr/>
          <a:lstStyle/>
          <a:p>
            <a:pPr eaLnBrk="1" hangingPunct="1">
              <a:buSzPct val="85000"/>
              <a:buFont typeface="Wingdings" pitchFamily="2" charset="2"/>
              <a:buChar char="Ø"/>
            </a:pPr>
            <a:r>
              <a:rPr lang="en-US" sz="2500" dirty="0" smtClean="0">
                <a:solidFill>
                  <a:schemeClr val="bg1"/>
                </a:solidFill>
              </a:rPr>
              <a:t>Human Health Protection</a:t>
            </a:r>
          </a:p>
          <a:p>
            <a:pPr lvl="1" eaLnBrk="1" hangingPunct="1">
              <a:buSzPct val="85000"/>
              <a:buFont typeface="Wingdings" pitchFamily="2" charset="2"/>
              <a:buChar char="Ø"/>
            </a:pPr>
            <a:r>
              <a:rPr lang="en-US" sz="2500" dirty="0" smtClean="0">
                <a:solidFill>
                  <a:schemeClr val="bg1"/>
                </a:solidFill>
              </a:rPr>
              <a:t>Fecal Coliform bacteria (Water Contact)</a:t>
            </a:r>
          </a:p>
          <a:p>
            <a:pPr lvl="2" eaLnBrk="1" hangingPunct="1">
              <a:buSzPct val="85000"/>
              <a:buFont typeface="Wingdings" pitchFamily="2" charset="2"/>
              <a:buChar char="Ø"/>
            </a:pPr>
            <a:r>
              <a:rPr lang="en-US" sz="2500" dirty="0" smtClean="0">
                <a:solidFill>
                  <a:schemeClr val="bg1"/>
                </a:solidFill>
              </a:rPr>
              <a:t>200 counts/100ml as a monthly geometric mean</a:t>
            </a:r>
          </a:p>
          <a:p>
            <a:pPr lvl="2" eaLnBrk="1" hangingPunct="1">
              <a:buSzPct val="85000"/>
              <a:buFont typeface="Wingdings" pitchFamily="2" charset="2"/>
              <a:buChar char="Ø"/>
            </a:pPr>
            <a:r>
              <a:rPr lang="en-US" sz="2500" dirty="0" smtClean="0">
                <a:solidFill>
                  <a:schemeClr val="bg1"/>
                </a:solidFill>
              </a:rPr>
              <a:t>no more than 10% of samples in a month exceed 400 counts/100ml</a:t>
            </a:r>
          </a:p>
          <a:p>
            <a:pPr lvl="2" eaLnBrk="1" hangingPunct="1">
              <a:buSzPct val="85000"/>
              <a:buFont typeface="Wingdings" pitchFamily="2" charset="2"/>
              <a:buChar char="Ø"/>
            </a:pPr>
            <a:endParaRPr lang="en-US" sz="2500" dirty="0" smtClean="0">
              <a:solidFill>
                <a:schemeClr val="bg1"/>
              </a:solidFill>
            </a:endParaRPr>
          </a:p>
          <a:p>
            <a:pPr eaLnBrk="1" hangingPunct="1">
              <a:buSzPct val="85000"/>
              <a:buFont typeface="Wingdings" pitchFamily="2" charset="2"/>
              <a:buChar char="Ø"/>
            </a:pPr>
            <a:r>
              <a:rPr lang="en-US" sz="2500" dirty="0" smtClean="0">
                <a:solidFill>
                  <a:schemeClr val="bg1"/>
                </a:solidFill>
              </a:rPr>
              <a:t>Human Health/Aquatic Life Protection</a:t>
            </a:r>
          </a:p>
          <a:p>
            <a:pPr lvl="1" eaLnBrk="1" hangingPunct="1">
              <a:buSzPct val="85000"/>
              <a:buFont typeface="Wingdings" pitchFamily="2" charset="2"/>
              <a:buChar char="Ø"/>
            </a:pPr>
            <a:r>
              <a:rPr lang="en-US" sz="2500" dirty="0" smtClean="0">
                <a:solidFill>
                  <a:schemeClr val="bg1"/>
                </a:solidFill>
              </a:rPr>
              <a:t>Total Iron</a:t>
            </a:r>
          </a:p>
          <a:p>
            <a:pPr lvl="2" eaLnBrk="1" hangingPunct="1">
              <a:buSzPct val="85000"/>
              <a:buFont typeface="Wingdings" pitchFamily="2" charset="2"/>
              <a:buChar char="Ø"/>
            </a:pPr>
            <a:r>
              <a:rPr lang="en-US" sz="2500" dirty="0" smtClean="0">
                <a:solidFill>
                  <a:schemeClr val="bg1"/>
                </a:solidFill>
              </a:rPr>
              <a:t>1.5 mg/l as a 4 day average concentration</a:t>
            </a:r>
          </a:p>
          <a:p>
            <a:pPr lvl="2" eaLnBrk="1" hangingPunct="1">
              <a:buSzPct val="85000"/>
              <a:buFont typeface="Wingdings" pitchFamily="2" charset="2"/>
              <a:buChar char="Ø"/>
            </a:pPr>
            <a:r>
              <a:rPr lang="en-US" sz="2500" dirty="0" smtClean="0">
                <a:solidFill>
                  <a:schemeClr val="bg1"/>
                </a:solidFill>
              </a:rPr>
              <a:t>Not to be exceeded more than once every 3 years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Criteria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153400" cy="5029200"/>
          </a:xfrm>
        </p:spPr>
        <p:txBody>
          <a:bodyPr/>
          <a:lstStyle/>
          <a:p>
            <a:pPr marL="514350" indent="-514350">
              <a:buFont typeface="Wingdings" pitchFamily="2" charset="2"/>
              <a:buChar char="Ø"/>
            </a:pPr>
            <a:r>
              <a:rPr lang="en-US" sz="2500" dirty="0" smtClean="0">
                <a:solidFill>
                  <a:schemeClr val="bg1"/>
                </a:solidFill>
              </a:rPr>
              <a:t>Human Health/Aquatic Life Protection</a:t>
            </a:r>
          </a:p>
          <a:p>
            <a:pPr marL="914400" lvl="1" indent="-514350">
              <a:buFont typeface="Wingdings" pitchFamily="2" charset="2"/>
              <a:buChar char="Ø"/>
            </a:pPr>
            <a:r>
              <a:rPr lang="en-US" sz="2500" dirty="0" smtClean="0">
                <a:solidFill>
                  <a:schemeClr val="bg1"/>
                </a:solidFill>
              </a:rPr>
              <a:t>Chlorides</a:t>
            </a:r>
          </a:p>
          <a:p>
            <a:pPr marL="1314450" lvl="2" indent="-514350">
              <a:buFont typeface="Wingdings" pitchFamily="2" charset="2"/>
              <a:buChar char="Ø"/>
            </a:pPr>
            <a:r>
              <a:rPr lang="en-US" sz="2500" dirty="0" smtClean="0">
                <a:solidFill>
                  <a:schemeClr val="bg1"/>
                </a:solidFill>
              </a:rPr>
              <a:t>230 mg/l (Aquatic Life)</a:t>
            </a:r>
          </a:p>
          <a:p>
            <a:pPr marL="1314450" lvl="2" indent="-514350">
              <a:buFont typeface="Wingdings" pitchFamily="2" charset="2"/>
              <a:buChar char="Ø"/>
            </a:pPr>
            <a:r>
              <a:rPr lang="en-US" sz="2500" dirty="0" smtClean="0">
                <a:solidFill>
                  <a:schemeClr val="bg1"/>
                </a:solidFill>
              </a:rPr>
              <a:t>250 mg/l (Human Health) salty taste</a:t>
            </a:r>
          </a:p>
          <a:p>
            <a:pPr marL="1314450" lvl="2" indent="-514350">
              <a:buFont typeface="Wingdings" pitchFamily="2" charset="2"/>
              <a:buChar char="Ø"/>
            </a:pPr>
            <a:endParaRPr lang="en-US" sz="2500" dirty="0" smtClean="0">
              <a:solidFill>
                <a:schemeClr val="bg1"/>
              </a:solidFill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en-US" sz="2500" dirty="0" smtClean="0">
                <a:solidFill>
                  <a:schemeClr val="bg1"/>
                </a:solidFill>
              </a:rPr>
              <a:t>Aquatic Life</a:t>
            </a:r>
          </a:p>
          <a:p>
            <a:pPr marL="914400" lvl="1" indent="-514350">
              <a:buFont typeface="Wingdings" pitchFamily="2" charset="2"/>
              <a:buChar char="Ø"/>
            </a:pPr>
            <a:r>
              <a:rPr lang="en-US" sz="2500" dirty="0" smtClean="0">
                <a:solidFill>
                  <a:schemeClr val="bg1"/>
                </a:solidFill>
              </a:rPr>
              <a:t>Dissolved Aluminum</a:t>
            </a:r>
          </a:p>
          <a:p>
            <a:pPr marL="1314450" lvl="2" indent="-514350">
              <a:buFont typeface="Wingdings" pitchFamily="2" charset="2"/>
              <a:buChar char="Ø"/>
            </a:pPr>
            <a:r>
              <a:rPr lang="en-US" sz="2500" dirty="0" smtClean="0">
                <a:solidFill>
                  <a:schemeClr val="bg1"/>
                </a:solidFill>
              </a:rPr>
              <a:t>750 </a:t>
            </a:r>
            <a:r>
              <a:rPr lang="en-US" sz="2500" dirty="0" err="1" smtClean="0">
                <a:solidFill>
                  <a:schemeClr val="bg1"/>
                </a:solidFill>
              </a:rPr>
              <a:t>ugl</a:t>
            </a:r>
            <a:r>
              <a:rPr lang="en-US" sz="2500" dirty="0" smtClean="0">
                <a:solidFill>
                  <a:schemeClr val="bg1"/>
                </a:solidFill>
              </a:rPr>
              <a:t>/l as a 4 day average concentration</a:t>
            </a:r>
          </a:p>
          <a:p>
            <a:pPr marL="1314450" lvl="2" indent="-514350">
              <a:buFont typeface="Wingdings" pitchFamily="2" charset="2"/>
              <a:buChar char="Ø"/>
            </a:pPr>
            <a:r>
              <a:rPr lang="en-US" sz="2500" dirty="0" smtClean="0">
                <a:solidFill>
                  <a:schemeClr val="bg1"/>
                </a:solidFill>
              </a:rPr>
              <a:t>Not to be exceeded more than once every 3 years</a:t>
            </a:r>
          </a:p>
          <a:p>
            <a:pPr marL="914400" lvl="1" indent="-514350">
              <a:buFont typeface="Wingdings" pitchFamily="2" charset="2"/>
              <a:buChar char="Ø"/>
            </a:pPr>
            <a:endParaRPr lang="en-US" dirty="0" smtClean="0">
              <a:solidFill>
                <a:schemeClr val="bg1"/>
              </a:solidFill>
            </a:endParaRPr>
          </a:p>
          <a:p>
            <a:pPr marL="1314450" lvl="2" indent="-514350">
              <a:buFont typeface="Wingdings" pitchFamily="2" charset="2"/>
              <a:buChar char="Ø"/>
            </a:pPr>
            <a:endParaRPr lang="en-US" dirty="0" smtClean="0">
              <a:solidFill>
                <a:schemeClr val="bg1"/>
              </a:solidFill>
            </a:endParaRPr>
          </a:p>
          <a:p>
            <a:pPr marL="514350" indent="-51435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3820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Criteria Examples</a:t>
            </a:r>
          </a:p>
        </p:txBody>
      </p:sp>
      <p:sp>
        <p:nvSpPr>
          <p:cNvPr id="717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Biological Impairment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Conditions Not Allowable in State Waters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(47 CSR 2-3.2i)  “.....no significant adverse impact to the chemical, physical, hydrologic or biological components of aquatic ecosystems shall be allowed.”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Benthic macroinvertebrate assessment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West Virginia Stream Condition Index (WVSCI)</a:t>
            </a:r>
          </a:p>
        </p:txBody>
      </p:sp>
      <p:pic>
        <p:nvPicPr>
          <p:cNvPr id="7172" name="Picture 1028" descr="heptageniidae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5334000"/>
            <a:ext cx="1371600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1029" descr="Helgrammit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5486400"/>
            <a:ext cx="1752600" cy="105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1030" descr="pteronarcida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5410200"/>
            <a:ext cx="1981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Criteria Examples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83820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sz="3000" dirty="0" smtClean="0">
                <a:solidFill>
                  <a:schemeClr val="bg1"/>
                </a:solidFill>
              </a:rPr>
              <a:t>West Virginia Stream Condition Index (WVSCI)</a:t>
            </a:r>
          </a:p>
          <a:p>
            <a:pPr lvl="1" eaLnBrk="1" hangingPunct="1">
              <a:lnSpc>
                <a:spcPct val="90000"/>
              </a:lnSpc>
              <a:buSzPct val="60000"/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bg1"/>
                </a:solidFill>
              </a:rPr>
              <a:t>Standardized method for assessing benthic </a:t>
            </a:r>
            <a:r>
              <a:rPr lang="en-US" sz="2600" dirty="0" err="1" smtClean="0">
                <a:solidFill>
                  <a:schemeClr val="bg1"/>
                </a:solidFill>
              </a:rPr>
              <a:t>macroinvertebrates</a:t>
            </a:r>
            <a:r>
              <a:rPr lang="en-US" sz="2600" dirty="0" smtClean="0">
                <a:solidFill>
                  <a:schemeClr val="bg1"/>
                </a:solidFill>
              </a:rPr>
              <a:t> (aquatic bugs)</a:t>
            </a:r>
          </a:p>
          <a:p>
            <a:pPr lvl="1" eaLnBrk="1" hangingPunct="1">
              <a:lnSpc>
                <a:spcPct val="90000"/>
              </a:lnSpc>
              <a:buSzPct val="60000"/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bg1"/>
                </a:solidFill>
              </a:rPr>
              <a:t>WVSCI stream scores are normalized to 0 - 100 range</a:t>
            </a:r>
          </a:p>
          <a:p>
            <a:pPr lvl="1" eaLnBrk="1" hangingPunct="1">
              <a:lnSpc>
                <a:spcPct val="90000"/>
              </a:lnSpc>
              <a:buSzPct val="60000"/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bg1"/>
                </a:solidFill>
              </a:rPr>
              <a:t>Streams scoring less than the 60.6 threshold value are labeled as “impaired” and placed on the 303(d) list</a:t>
            </a:r>
          </a:p>
          <a:p>
            <a:pPr lvl="1" eaLnBrk="1" hangingPunct="1">
              <a:lnSpc>
                <a:spcPct val="90000"/>
              </a:lnSpc>
              <a:buSzPct val="60000"/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bg1"/>
                </a:solidFill>
              </a:rPr>
              <a:t>Streams listed as impaired are then slated for TMDL development</a:t>
            </a:r>
          </a:p>
          <a:p>
            <a:pPr lvl="1" eaLnBrk="1" hangingPunct="1">
              <a:lnSpc>
                <a:spcPct val="90000"/>
              </a:lnSpc>
              <a:buSzPct val="60000"/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bg1"/>
                </a:solidFill>
              </a:rPr>
              <a:t>“Biologically Impaired” streams are evaluated for source/s of impairment during the TMDL development process (Stressor Identification Process)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West Virginia TMDL History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TMDL development required by Clean Water Act for all impaired streams 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If State doesn’t develop TMDLs, EPA must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WV couldn’t (resources), EPA didn’t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EPA was sued in 1995, settled suit by entering into consent decree with plaintiffs, and began developing WV TMDLs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In 2004, WV finalized its first group of TMDLs developed under state direction</a:t>
            </a:r>
          </a:p>
          <a:p>
            <a:pPr eaLnBrk="1" hangingPunct="1">
              <a:buFontTx/>
              <a:buNone/>
            </a:pPr>
            <a:endParaRPr lang="en-US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EC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EC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0000FF"/>
        </a:lt1>
        <a:dk2>
          <a:srgbClr val="FFFF00"/>
        </a:dk2>
        <a:lt2>
          <a:srgbClr val="0000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000000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4D8B89D775AA42AEE8331606109E47" ma:contentTypeVersion="6" ma:contentTypeDescription="Create a new document." ma:contentTypeScope="" ma:versionID="2c591845e3cf059c9d638c11dfa115dd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ff328a1cd662c37536c074f55b1464a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B48975-36AB-43F2-92CB-475DC8A3123A}"/>
</file>

<file path=customXml/itemProps2.xml><?xml version="1.0" encoding="utf-8"?>
<ds:datastoreItem xmlns:ds="http://schemas.openxmlformats.org/officeDocument/2006/customXml" ds:itemID="{B5CB7167-9F9C-4543-BE8B-AE999BAB7B58}"/>
</file>

<file path=customXml/itemProps3.xml><?xml version="1.0" encoding="utf-8"?>
<ds:datastoreItem xmlns:ds="http://schemas.openxmlformats.org/officeDocument/2006/customXml" ds:itemID="{FAED1DFA-3A1C-4CF5-854F-E86A2E24B46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7359</TotalTime>
  <Words>1208</Words>
  <Application>Microsoft PowerPoint</Application>
  <PresentationFormat>On-screen Show (4:3)</PresentationFormat>
  <Paragraphs>193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1_Default Design</vt:lpstr>
      <vt:lpstr>Slide 1</vt:lpstr>
      <vt:lpstr>Agenda</vt:lpstr>
      <vt:lpstr>What’s a TMDL?</vt:lpstr>
      <vt:lpstr>What’s an impaired stream?</vt:lpstr>
      <vt:lpstr>Criteria Examples</vt:lpstr>
      <vt:lpstr>Criteria Examples</vt:lpstr>
      <vt:lpstr>Criteria Examples</vt:lpstr>
      <vt:lpstr>Criteria Examples</vt:lpstr>
      <vt:lpstr>West Virginia TMDL History</vt:lpstr>
      <vt:lpstr>WVDEP TMDL Process</vt:lpstr>
      <vt:lpstr>Process Highlights</vt:lpstr>
      <vt:lpstr>TMDL Stream Selection Process</vt:lpstr>
      <vt:lpstr>Watershed Management Framework</vt:lpstr>
      <vt:lpstr>TMDL/WMF Synchronization</vt:lpstr>
      <vt:lpstr>TMDL Development Stream Selection Process</vt:lpstr>
      <vt:lpstr>TMDL Development Stream Selection Process</vt:lpstr>
      <vt:lpstr>TMDL Development Stream  Selection Process</vt:lpstr>
      <vt:lpstr>TMDL Development Stream  Selection Process</vt:lpstr>
      <vt:lpstr>Slide 19</vt:lpstr>
      <vt:lpstr>HG E2 TMDL Timeline</vt:lpstr>
      <vt:lpstr>HG E2 TMDL Timeline</vt:lpstr>
      <vt:lpstr>HG E2 TMDL Timeline</vt:lpstr>
      <vt:lpstr>Pre-TMDL Monitoring Plan</vt:lpstr>
      <vt:lpstr>Pre-TMDL Monitoring Plan</vt:lpstr>
      <vt:lpstr>Slide 25</vt:lpstr>
      <vt:lpstr>Slide 26</vt:lpstr>
      <vt:lpstr>Pre-TMDL Monitoring Plan</vt:lpstr>
      <vt:lpstr>Total Dissolved Solids &amp; constituent ions </vt:lpstr>
      <vt:lpstr>Source Tracking Efforts</vt:lpstr>
      <vt:lpstr>Stakeholder Input</vt:lpstr>
      <vt:lpstr>Future Input Opportunities</vt:lpstr>
      <vt:lpstr>WVDEP Contact Information</vt:lpstr>
      <vt:lpstr>Slide 33</vt:lpstr>
    </vt:vector>
  </TitlesOfParts>
  <Company>WVDEP OWR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Impaired waters in Potomac Direct Drains</dc:title>
  <dc:creator>d_monta</dc:creator>
  <cp:lastModifiedBy>James Laine, Jr</cp:lastModifiedBy>
  <cp:revision>254</cp:revision>
  <dcterms:created xsi:type="dcterms:W3CDTF">2003-03-27T20:54:43Z</dcterms:created>
  <dcterms:modified xsi:type="dcterms:W3CDTF">2010-08-02T14:22:30Z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0x0101005F4D8B89D775AA42AEE8331606109E47</vt:lpwstr>
  </property>
</Properties>
</file>