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s/slide36.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5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55.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50.xml" ContentType="application/vnd.openxmlformats-officedocument.presentationml.slide+xml"/>
  <Override PartName="/ppt/slides/slide49.xml" ContentType="application/vnd.openxmlformats-officedocument.presentationml.slide+xml"/>
  <Override PartName="/ppt/slides/slide48.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6.xml" ContentType="application/vnd.openxmlformats-officedocument.presentationml.slide+xml"/>
  <Override PartName="/ppt/slides/slide35.xml" ContentType="application/vnd.openxmlformats-officedocument.presentationml.slide+xml"/>
  <Override PartName="/ppt/slides/slide8.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22.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1.xml" ContentType="application/vnd.openxmlformats-officedocument.presentationml.notesSlide+xml"/>
  <Override PartName="/ppt/handoutMasters/handoutMaster1.xml" ContentType="application/vnd.openxmlformats-officedocument.presentationml.handoutMaster+xml"/>
  <Override PartName="/ppt/theme/theme1.xml" ContentType="application/vnd.openxmlformats-officedocument.theme+xml"/>
  <Override PartName="/ppt/notesMasters/notesMaster1.xml" ContentType="application/vnd.openxmlformats-officedocument.presentationml.notesMaster+xml"/>
  <Override PartName="/ppt/theme/theme3.xml" ContentType="application/vnd.openxmlformats-officedocument.theme+xml"/>
  <Override PartName="/ppt/theme/theme4.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9"/>
  </p:notesMasterIdLst>
  <p:handoutMasterIdLst>
    <p:handoutMasterId r:id="rId60"/>
  </p:handoutMasterIdLst>
  <p:sldIdLst>
    <p:sldId id="267" r:id="rId3"/>
    <p:sldId id="306" r:id="rId4"/>
    <p:sldId id="304" r:id="rId5"/>
    <p:sldId id="303" r:id="rId6"/>
    <p:sldId id="310" r:id="rId7"/>
    <p:sldId id="307" r:id="rId8"/>
    <p:sldId id="302" r:id="rId9"/>
    <p:sldId id="308" r:id="rId10"/>
    <p:sldId id="309" r:id="rId11"/>
    <p:sldId id="271" r:id="rId12"/>
    <p:sldId id="270" r:id="rId13"/>
    <p:sldId id="275" r:id="rId14"/>
    <p:sldId id="272" r:id="rId15"/>
    <p:sldId id="273" r:id="rId16"/>
    <p:sldId id="274" r:id="rId17"/>
    <p:sldId id="284" r:id="rId18"/>
    <p:sldId id="280" r:id="rId19"/>
    <p:sldId id="283" r:id="rId20"/>
    <p:sldId id="281" r:id="rId21"/>
    <p:sldId id="277" r:id="rId22"/>
    <p:sldId id="258" r:id="rId23"/>
    <p:sldId id="259" r:id="rId24"/>
    <p:sldId id="266" r:id="rId25"/>
    <p:sldId id="257" r:id="rId26"/>
    <p:sldId id="276" r:id="rId27"/>
    <p:sldId id="264" r:id="rId28"/>
    <p:sldId id="262" r:id="rId29"/>
    <p:sldId id="311" r:id="rId30"/>
    <p:sldId id="312" r:id="rId31"/>
    <p:sldId id="313" r:id="rId32"/>
    <p:sldId id="314" r:id="rId33"/>
    <p:sldId id="315" r:id="rId34"/>
    <p:sldId id="316" r:id="rId35"/>
    <p:sldId id="285" r:id="rId36"/>
    <p:sldId id="292" r:id="rId37"/>
    <p:sldId id="293" r:id="rId38"/>
    <p:sldId id="291" r:id="rId39"/>
    <p:sldId id="294" r:id="rId40"/>
    <p:sldId id="295" r:id="rId41"/>
    <p:sldId id="296" r:id="rId42"/>
    <p:sldId id="297" r:id="rId43"/>
    <p:sldId id="298" r:id="rId44"/>
    <p:sldId id="299" r:id="rId45"/>
    <p:sldId id="300" r:id="rId46"/>
    <p:sldId id="317" r:id="rId47"/>
    <p:sldId id="319" r:id="rId48"/>
    <p:sldId id="320" r:id="rId49"/>
    <p:sldId id="321" r:id="rId50"/>
    <p:sldId id="322" r:id="rId51"/>
    <p:sldId id="323" r:id="rId52"/>
    <p:sldId id="318" r:id="rId53"/>
    <p:sldId id="261" r:id="rId54"/>
    <p:sldId id="288" r:id="rId55"/>
    <p:sldId id="289" r:id="rId56"/>
    <p:sldId id="278" r:id="rId57"/>
    <p:sldId id="279" r:id="rId5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704"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customXml" Target="../customXml/item2.xml"/><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 Id="rId67" Type="http://schemas.openxmlformats.org/officeDocument/2006/relationships/customXml" Target="../customXml/item3.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handoutMaster" Target="handoutMasters/handoutMaster1.xml"/><Relationship Id="rId65" Type="http://schemas.openxmlformats.org/officeDocument/2006/relationships/customXml" Target="../customXml/item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516254B-22FC-4F5F-8578-0C2043ABF1B5}"/>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D8B31701-0EA1-4EDF-99C4-5354A1F07ADC}"/>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E930749A-8EE9-4A7F-8FDF-051FD0D6F9B4}" type="datetimeFigureOut">
              <a:rPr lang="en-US" smtClean="0"/>
              <a:t>6/6/2018</a:t>
            </a:fld>
            <a:endParaRPr lang="en-US"/>
          </a:p>
        </p:txBody>
      </p:sp>
      <p:sp>
        <p:nvSpPr>
          <p:cNvPr id="4" name="Footer Placeholder 3">
            <a:extLst>
              <a:ext uri="{FF2B5EF4-FFF2-40B4-BE49-F238E27FC236}">
                <a16:creationId xmlns:a16="http://schemas.microsoft.com/office/drawing/2014/main" id="{F76DBAD5-CBB9-42AC-9A97-D8FA61B037E2}"/>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0B159DE-8583-4EBF-BE38-EECA335027CA}"/>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C006EEF2-6597-498B-8D7F-0AAF8653A137}" type="slidenum">
              <a:rPr lang="en-US" smtClean="0"/>
              <a:t>‹#›</a:t>
            </a:fld>
            <a:endParaRPr lang="en-US"/>
          </a:p>
        </p:txBody>
      </p:sp>
    </p:spTree>
    <p:extLst>
      <p:ext uri="{BB962C8B-B14F-4D97-AF65-F5344CB8AC3E}">
        <p14:creationId xmlns:p14="http://schemas.microsoft.com/office/powerpoint/2010/main" val="37336997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017B0414-4C6F-4C9A-A204-D0B3CF9F78D2}" type="datetimeFigureOut">
              <a:rPr lang="en-US" smtClean="0"/>
              <a:t>6/6/2018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81BB7BB7-B616-47F3-A56F-3581363B937C}" type="slidenum">
              <a:rPr lang="en-US" smtClean="0"/>
              <a:t>‹#›</a:t>
            </a:fld>
            <a:endParaRPr lang="en-US"/>
          </a:p>
        </p:txBody>
      </p:sp>
    </p:spTree>
    <p:extLst>
      <p:ext uri="{BB962C8B-B14F-4D97-AF65-F5344CB8AC3E}">
        <p14:creationId xmlns:p14="http://schemas.microsoft.com/office/powerpoint/2010/main" val="1787092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CE73F175-555D-4B1B-A091-F44C9DCBDA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066" indent="-291179">
              <a:spcBef>
                <a:spcPct val="30000"/>
              </a:spcBef>
              <a:defRPr sz="1200">
                <a:solidFill>
                  <a:schemeClr val="tx1"/>
                </a:solidFill>
                <a:latin typeface="Arial" panose="020B0604020202020204" pitchFamily="34" charset="0"/>
              </a:defRPr>
            </a:lvl2pPr>
            <a:lvl3pPr marL="1164717" indent="-232943">
              <a:spcBef>
                <a:spcPct val="30000"/>
              </a:spcBef>
              <a:defRPr sz="1200">
                <a:solidFill>
                  <a:schemeClr val="tx1"/>
                </a:solidFill>
                <a:latin typeface="Arial" panose="020B0604020202020204" pitchFamily="34" charset="0"/>
              </a:defRPr>
            </a:lvl3pPr>
            <a:lvl4pPr marL="1630604" indent="-232943">
              <a:spcBef>
                <a:spcPct val="30000"/>
              </a:spcBef>
              <a:defRPr sz="1200">
                <a:solidFill>
                  <a:schemeClr val="tx1"/>
                </a:solidFill>
                <a:latin typeface="Arial" panose="020B0604020202020204" pitchFamily="34" charset="0"/>
              </a:defRPr>
            </a:lvl4pPr>
            <a:lvl5pPr marL="2096491" indent="-232943">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defTabSz="931774" fontAlgn="base">
              <a:spcBef>
                <a:spcPct val="0"/>
              </a:spcBef>
              <a:spcAft>
                <a:spcPct val="0"/>
              </a:spcAft>
              <a:defRPr/>
            </a:pPr>
            <a:fld id="{182A1E90-B702-4033-870B-4EA528308321}" type="slidenum">
              <a:rPr lang="en-US" altLang="en-US">
                <a:solidFill>
                  <a:srgbClr val="000000"/>
                </a:solidFill>
              </a:rPr>
              <a:pPr defTabSz="931774" fontAlgn="base">
                <a:spcBef>
                  <a:spcPct val="0"/>
                </a:spcBef>
                <a:spcAft>
                  <a:spcPct val="0"/>
                </a:spcAft>
                <a:defRPr/>
              </a:pPr>
              <a:t>10</a:t>
            </a:fld>
            <a:endParaRPr lang="en-US" altLang="en-US">
              <a:solidFill>
                <a:srgbClr val="000000"/>
              </a:solidFill>
            </a:endParaRPr>
          </a:p>
        </p:txBody>
      </p:sp>
      <p:sp>
        <p:nvSpPr>
          <p:cNvPr id="6147" name="Rectangle 2">
            <a:extLst>
              <a:ext uri="{FF2B5EF4-FFF2-40B4-BE49-F238E27FC236}">
                <a16:creationId xmlns:a16="http://schemas.microsoft.com/office/drawing/2014/main" id="{174440F6-0958-4005-97A9-FD517961A3EA}"/>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D13CA484-56B2-4ACD-BFA5-85B6BC4018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14251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BC4A3096-1FC1-4FC0-9637-61942AA140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066" indent="-291179">
              <a:spcBef>
                <a:spcPct val="30000"/>
              </a:spcBef>
              <a:defRPr sz="1200">
                <a:solidFill>
                  <a:schemeClr val="tx1"/>
                </a:solidFill>
                <a:latin typeface="Arial" panose="020B0604020202020204" pitchFamily="34" charset="0"/>
              </a:defRPr>
            </a:lvl2pPr>
            <a:lvl3pPr marL="1164717" indent="-232943">
              <a:spcBef>
                <a:spcPct val="30000"/>
              </a:spcBef>
              <a:defRPr sz="1200">
                <a:solidFill>
                  <a:schemeClr val="tx1"/>
                </a:solidFill>
                <a:latin typeface="Arial" panose="020B0604020202020204" pitchFamily="34" charset="0"/>
              </a:defRPr>
            </a:lvl3pPr>
            <a:lvl4pPr marL="1630604" indent="-232943">
              <a:spcBef>
                <a:spcPct val="30000"/>
              </a:spcBef>
              <a:defRPr sz="1200">
                <a:solidFill>
                  <a:schemeClr val="tx1"/>
                </a:solidFill>
                <a:latin typeface="Arial" panose="020B0604020202020204" pitchFamily="34" charset="0"/>
              </a:defRPr>
            </a:lvl4pPr>
            <a:lvl5pPr marL="2096491" indent="-232943">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defTabSz="931774" fontAlgn="base">
              <a:spcBef>
                <a:spcPct val="0"/>
              </a:spcBef>
              <a:spcAft>
                <a:spcPct val="0"/>
              </a:spcAft>
              <a:defRPr/>
            </a:pPr>
            <a:fld id="{25ED785F-F64E-4C07-8914-8B060CF7FECB}" type="slidenum">
              <a:rPr lang="en-US" altLang="en-US">
                <a:solidFill>
                  <a:srgbClr val="000000"/>
                </a:solidFill>
              </a:rPr>
              <a:pPr defTabSz="931774" fontAlgn="base">
                <a:spcBef>
                  <a:spcPct val="0"/>
                </a:spcBef>
                <a:spcAft>
                  <a:spcPct val="0"/>
                </a:spcAft>
                <a:defRPr/>
              </a:pPr>
              <a:t>11</a:t>
            </a:fld>
            <a:endParaRPr lang="en-US" altLang="en-US">
              <a:solidFill>
                <a:srgbClr val="000000"/>
              </a:solidFill>
            </a:endParaRPr>
          </a:p>
        </p:txBody>
      </p:sp>
      <p:sp>
        <p:nvSpPr>
          <p:cNvPr id="8195" name="Rectangle 2">
            <a:extLst>
              <a:ext uri="{FF2B5EF4-FFF2-40B4-BE49-F238E27FC236}">
                <a16:creationId xmlns:a16="http://schemas.microsoft.com/office/drawing/2014/main" id="{22DD2E88-DF0A-4DBA-8B82-FF17744AF15C}"/>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00BCD75A-720F-4A6C-8560-1231D2EEAC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314961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4411F76C-7281-448C-AC15-B453307C01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066" indent="-291179">
              <a:spcBef>
                <a:spcPct val="30000"/>
              </a:spcBef>
              <a:defRPr sz="1200">
                <a:solidFill>
                  <a:schemeClr val="tx1"/>
                </a:solidFill>
                <a:latin typeface="Arial" panose="020B0604020202020204" pitchFamily="34" charset="0"/>
              </a:defRPr>
            </a:lvl2pPr>
            <a:lvl3pPr marL="1164717" indent="-232943">
              <a:spcBef>
                <a:spcPct val="30000"/>
              </a:spcBef>
              <a:defRPr sz="1200">
                <a:solidFill>
                  <a:schemeClr val="tx1"/>
                </a:solidFill>
                <a:latin typeface="Arial" panose="020B0604020202020204" pitchFamily="34" charset="0"/>
              </a:defRPr>
            </a:lvl3pPr>
            <a:lvl4pPr marL="1630604" indent="-232943">
              <a:spcBef>
                <a:spcPct val="30000"/>
              </a:spcBef>
              <a:defRPr sz="1200">
                <a:solidFill>
                  <a:schemeClr val="tx1"/>
                </a:solidFill>
                <a:latin typeface="Arial" panose="020B0604020202020204" pitchFamily="34" charset="0"/>
              </a:defRPr>
            </a:lvl4pPr>
            <a:lvl5pPr marL="2096491" indent="-232943">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defTabSz="931774" fontAlgn="base">
              <a:spcBef>
                <a:spcPct val="0"/>
              </a:spcBef>
              <a:spcAft>
                <a:spcPct val="0"/>
              </a:spcAft>
              <a:defRPr/>
            </a:pPr>
            <a:fld id="{2F18E22C-165E-47AD-9216-04633CCC7D5C}" type="slidenum">
              <a:rPr lang="en-US" altLang="en-US">
                <a:solidFill>
                  <a:srgbClr val="000000"/>
                </a:solidFill>
              </a:rPr>
              <a:pPr defTabSz="931774" fontAlgn="base">
                <a:spcBef>
                  <a:spcPct val="0"/>
                </a:spcBef>
                <a:spcAft>
                  <a:spcPct val="0"/>
                </a:spcAft>
                <a:defRPr/>
              </a:pPr>
              <a:t>13</a:t>
            </a:fld>
            <a:endParaRPr lang="en-US" altLang="en-US">
              <a:solidFill>
                <a:srgbClr val="000000"/>
              </a:solidFill>
            </a:endParaRPr>
          </a:p>
        </p:txBody>
      </p:sp>
      <p:sp>
        <p:nvSpPr>
          <p:cNvPr id="10243" name="Rectangle 2">
            <a:extLst>
              <a:ext uri="{FF2B5EF4-FFF2-40B4-BE49-F238E27FC236}">
                <a16:creationId xmlns:a16="http://schemas.microsoft.com/office/drawing/2014/main" id="{6ECA4A08-EB3A-43C6-8BFE-242EC1421D3D}"/>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BDD5500D-7DB8-4D6E-9CAC-65839716C26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91474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7D69FDBB-5F7B-4134-8C64-F7FDE45771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066" indent="-291179">
              <a:spcBef>
                <a:spcPct val="30000"/>
              </a:spcBef>
              <a:defRPr sz="1200">
                <a:solidFill>
                  <a:schemeClr val="tx1"/>
                </a:solidFill>
                <a:latin typeface="Arial" panose="020B0604020202020204" pitchFamily="34" charset="0"/>
              </a:defRPr>
            </a:lvl2pPr>
            <a:lvl3pPr marL="1164717" indent="-232943">
              <a:spcBef>
                <a:spcPct val="30000"/>
              </a:spcBef>
              <a:defRPr sz="1200">
                <a:solidFill>
                  <a:schemeClr val="tx1"/>
                </a:solidFill>
                <a:latin typeface="Arial" panose="020B0604020202020204" pitchFamily="34" charset="0"/>
              </a:defRPr>
            </a:lvl3pPr>
            <a:lvl4pPr marL="1630604" indent="-232943">
              <a:spcBef>
                <a:spcPct val="30000"/>
              </a:spcBef>
              <a:defRPr sz="1200">
                <a:solidFill>
                  <a:schemeClr val="tx1"/>
                </a:solidFill>
                <a:latin typeface="Arial" panose="020B0604020202020204" pitchFamily="34" charset="0"/>
              </a:defRPr>
            </a:lvl4pPr>
            <a:lvl5pPr marL="2096491" indent="-232943">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defTabSz="931774" fontAlgn="base">
              <a:spcBef>
                <a:spcPct val="0"/>
              </a:spcBef>
              <a:spcAft>
                <a:spcPct val="0"/>
              </a:spcAft>
              <a:defRPr/>
            </a:pPr>
            <a:fld id="{7BFFB201-BA46-4646-8016-DDE2493A0B25}" type="slidenum">
              <a:rPr lang="en-US" altLang="en-US">
                <a:solidFill>
                  <a:srgbClr val="000000"/>
                </a:solidFill>
              </a:rPr>
              <a:pPr defTabSz="931774" fontAlgn="base">
                <a:spcBef>
                  <a:spcPct val="0"/>
                </a:spcBef>
                <a:spcAft>
                  <a:spcPct val="0"/>
                </a:spcAft>
                <a:defRPr/>
              </a:pPr>
              <a:t>15</a:t>
            </a:fld>
            <a:endParaRPr lang="en-US" altLang="en-US">
              <a:solidFill>
                <a:srgbClr val="000000"/>
              </a:solidFill>
            </a:endParaRPr>
          </a:p>
        </p:txBody>
      </p:sp>
      <p:sp>
        <p:nvSpPr>
          <p:cNvPr id="13315" name="Rectangle 2">
            <a:extLst>
              <a:ext uri="{FF2B5EF4-FFF2-40B4-BE49-F238E27FC236}">
                <a16:creationId xmlns:a16="http://schemas.microsoft.com/office/drawing/2014/main" id="{7C9AE17D-61A8-4DB1-8397-528A29734F58}"/>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75AD89E5-1C52-46F5-8301-A7FAA1A237F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677494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F72146CF-285B-449C-A8A4-6FD36FFE20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066" indent="-291179">
              <a:spcBef>
                <a:spcPct val="30000"/>
              </a:spcBef>
              <a:defRPr sz="1200">
                <a:solidFill>
                  <a:schemeClr val="tx1"/>
                </a:solidFill>
                <a:latin typeface="Arial" panose="020B0604020202020204" pitchFamily="34" charset="0"/>
              </a:defRPr>
            </a:lvl2pPr>
            <a:lvl3pPr marL="1164717" indent="-232943">
              <a:spcBef>
                <a:spcPct val="30000"/>
              </a:spcBef>
              <a:defRPr sz="1200">
                <a:solidFill>
                  <a:schemeClr val="tx1"/>
                </a:solidFill>
                <a:latin typeface="Arial" panose="020B0604020202020204" pitchFamily="34" charset="0"/>
              </a:defRPr>
            </a:lvl3pPr>
            <a:lvl4pPr marL="1630604" indent="-232943">
              <a:spcBef>
                <a:spcPct val="30000"/>
              </a:spcBef>
              <a:defRPr sz="1200">
                <a:solidFill>
                  <a:schemeClr val="tx1"/>
                </a:solidFill>
                <a:latin typeface="Arial" panose="020B0604020202020204" pitchFamily="34" charset="0"/>
              </a:defRPr>
            </a:lvl4pPr>
            <a:lvl5pPr marL="2096491" indent="-232943">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defTabSz="931774" fontAlgn="base">
              <a:spcBef>
                <a:spcPct val="0"/>
              </a:spcBef>
              <a:spcAft>
                <a:spcPct val="0"/>
              </a:spcAft>
              <a:defRPr/>
            </a:pPr>
            <a:fld id="{859BA344-2B47-453A-A94D-89E68B773E63}" type="slidenum">
              <a:rPr lang="en-US" altLang="en-US">
                <a:solidFill>
                  <a:srgbClr val="000000"/>
                </a:solidFill>
              </a:rPr>
              <a:pPr defTabSz="931774" fontAlgn="base">
                <a:spcBef>
                  <a:spcPct val="0"/>
                </a:spcBef>
                <a:spcAft>
                  <a:spcPct val="0"/>
                </a:spcAft>
                <a:defRPr/>
              </a:pPr>
              <a:t>55</a:t>
            </a:fld>
            <a:endParaRPr lang="en-US" altLang="en-US">
              <a:solidFill>
                <a:srgbClr val="000000"/>
              </a:solidFill>
            </a:endParaRPr>
          </a:p>
        </p:txBody>
      </p:sp>
      <p:sp>
        <p:nvSpPr>
          <p:cNvPr id="18435" name="Rectangle 2">
            <a:extLst>
              <a:ext uri="{FF2B5EF4-FFF2-40B4-BE49-F238E27FC236}">
                <a16:creationId xmlns:a16="http://schemas.microsoft.com/office/drawing/2014/main" id="{7C0A7D29-150C-4B3D-9E43-671839CD0C86}"/>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95EF7BFD-20FD-4879-BA5F-0720801E92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675752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96E0D7A-7DBD-4449-B8BB-47376C46B831}" type="datetimeFigureOut">
              <a:rPr lang="en-US" smtClean="0"/>
              <a:t>6/6/2018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FED03E-33A2-4591-A64E-3FB6E0453EC1}" type="slidenum">
              <a:rPr lang="en-US" smtClean="0"/>
              <a:t>‹#›</a:t>
            </a:fld>
            <a:endParaRPr lang="en-US"/>
          </a:p>
        </p:txBody>
      </p:sp>
    </p:spTree>
    <p:extLst>
      <p:ext uri="{BB962C8B-B14F-4D97-AF65-F5344CB8AC3E}">
        <p14:creationId xmlns:p14="http://schemas.microsoft.com/office/powerpoint/2010/main" val="2459869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6E0D7A-7DBD-4449-B8BB-47376C46B831}" type="datetimeFigureOut">
              <a:rPr lang="en-US" smtClean="0"/>
              <a:t>6/6/2018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FED03E-33A2-4591-A64E-3FB6E0453EC1}" type="slidenum">
              <a:rPr lang="en-US" smtClean="0"/>
              <a:t>‹#›</a:t>
            </a:fld>
            <a:endParaRPr lang="en-US"/>
          </a:p>
        </p:txBody>
      </p:sp>
    </p:spTree>
    <p:extLst>
      <p:ext uri="{BB962C8B-B14F-4D97-AF65-F5344CB8AC3E}">
        <p14:creationId xmlns:p14="http://schemas.microsoft.com/office/powerpoint/2010/main" val="2248339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6E0D7A-7DBD-4449-B8BB-47376C46B831}" type="datetimeFigureOut">
              <a:rPr lang="en-US" smtClean="0"/>
              <a:t>6/6/2018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FED03E-33A2-4591-A64E-3FB6E0453EC1}" type="slidenum">
              <a:rPr lang="en-US" smtClean="0"/>
              <a:t>‹#›</a:t>
            </a:fld>
            <a:endParaRPr lang="en-US"/>
          </a:p>
        </p:txBody>
      </p:sp>
    </p:spTree>
    <p:extLst>
      <p:ext uri="{BB962C8B-B14F-4D97-AF65-F5344CB8AC3E}">
        <p14:creationId xmlns:p14="http://schemas.microsoft.com/office/powerpoint/2010/main" val="16267566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9AD4F6D5-3A98-4B6F-BCFF-54C173E89355}"/>
              </a:ext>
            </a:extLst>
          </p:cNvPr>
          <p:cNvGrpSpPr>
            <a:grpSpLocks/>
          </p:cNvGrpSpPr>
          <p:nvPr/>
        </p:nvGrpSpPr>
        <p:grpSpPr bwMode="auto">
          <a:xfrm>
            <a:off x="-6350" y="20638"/>
            <a:ext cx="9144000" cy="6858000"/>
            <a:chOff x="0" y="0"/>
            <a:chExt cx="5760" cy="4320"/>
          </a:xfrm>
        </p:grpSpPr>
        <p:sp>
          <p:nvSpPr>
            <p:cNvPr id="5" name="Freeform 3">
              <a:extLst>
                <a:ext uri="{FF2B5EF4-FFF2-40B4-BE49-F238E27FC236}">
                  <a16:creationId xmlns:a16="http://schemas.microsoft.com/office/drawing/2014/main" id="{C7064273-5AD8-4089-98FF-B4B58E9ADD5B}"/>
                </a:ext>
              </a:extLst>
            </p:cNvPr>
            <p:cNvSpPr>
              <a:spLocks/>
            </p:cNvSpPr>
            <p:nvPr/>
          </p:nvSpPr>
          <p:spPr bwMode="hidden">
            <a:xfrm>
              <a:off x="0" y="3072"/>
              <a:ext cx="5760" cy="1248"/>
            </a:xfrm>
            <a:custGeom>
              <a:avLst/>
              <a:gdLst>
                <a:gd name="T0" fmla="*/ 5261 w 6027"/>
                <a:gd name="T1" fmla="*/ 369 h 2296"/>
                <a:gd name="T2" fmla="*/ 0 w 6027"/>
                <a:gd name="T3" fmla="*/ 369 h 2296"/>
                <a:gd name="T4" fmla="*/ 0 w 6027"/>
                <a:gd name="T5" fmla="*/ 0 h 2296"/>
                <a:gd name="T6" fmla="*/ 5261 w 6027"/>
                <a:gd name="T7" fmla="*/ 0 h 2296"/>
                <a:gd name="T8" fmla="*/ 5261 w 6027"/>
                <a:gd name="T9" fmla="*/ 369 h 2296"/>
                <a:gd name="T10" fmla="*/ 5261 w 6027"/>
                <a:gd name="T11" fmla="*/ 369 h 2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Freeform 4">
              <a:extLst>
                <a:ext uri="{FF2B5EF4-FFF2-40B4-BE49-F238E27FC236}">
                  <a16:creationId xmlns:a16="http://schemas.microsoft.com/office/drawing/2014/main" id="{0571DC93-FE26-4D27-8F9F-FC493C1C42A8}"/>
                </a:ext>
              </a:extLst>
            </p:cNvPr>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eaLnBrk="1" hangingPunct="1">
                <a:defRPr/>
              </a:pPr>
              <a:endParaRPr lang="en-US">
                <a:latin typeface="Arial" charset="0"/>
              </a:endParaRPr>
            </a:p>
          </p:txBody>
        </p:sp>
      </p:grpSp>
      <p:sp>
        <p:nvSpPr>
          <p:cNvPr id="7" name="Freeform 5">
            <a:extLst>
              <a:ext uri="{FF2B5EF4-FFF2-40B4-BE49-F238E27FC236}">
                <a16:creationId xmlns:a16="http://schemas.microsoft.com/office/drawing/2014/main" id="{F2F25CD3-92B7-478A-A281-A4F88BF9A34D}"/>
              </a:ext>
            </a:extLst>
          </p:cNvPr>
          <p:cNvSpPr>
            <a:spLocks/>
          </p:cNvSpPr>
          <p:nvPr/>
        </p:nvSpPr>
        <p:spPr bwMode="hidden">
          <a:xfrm>
            <a:off x="6242050" y="6269038"/>
            <a:ext cx="2895600" cy="609600"/>
          </a:xfrm>
          <a:custGeom>
            <a:avLst/>
            <a:gdLst>
              <a:gd name="T0" fmla="*/ 2147483646 w 5748"/>
              <a:gd name="T1" fmla="*/ 2147483646 h 246"/>
              <a:gd name="T2" fmla="*/ 0 w 5748"/>
              <a:gd name="T3" fmla="*/ 2147483646 h 246"/>
              <a:gd name="T4" fmla="*/ 0 w 5748"/>
              <a:gd name="T5" fmla="*/ 0 h 246"/>
              <a:gd name="T6" fmla="*/ 2147483646 w 5748"/>
              <a:gd name="T7" fmla="*/ 0 h 246"/>
              <a:gd name="T8" fmla="*/ 2147483646 w 5748"/>
              <a:gd name="T9" fmla="*/ 2147483646 h 246"/>
              <a:gd name="T10" fmla="*/ 2147483646 w 5748"/>
              <a:gd name="T11" fmla="*/ 2147483646 h 2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8" name="Group 6">
            <a:extLst>
              <a:ext uri="{FF2B5EF4-FFF2-40B4-BE49-F238E27FC236}">
                <a16:creationId xmlns:a16="http://schemas.microsoft.com/office/drawing/2014/main" id="{885D9F52-1FB6-41FF-8072-3B1723BA93F5}"/>
              </a:ext>
            </a:extLst>
          </p:cNvPr>
          <p:cNvGrpSpPr>
            <a:grpSpLocks/>
          </p:cNvGrpSpPr>
          <p:nvPr/>
        </p:nvGrpSpPr>
        <p:grpSpPr bwMode="auto">
          <a:xfrm>
            <a:off x="-1588" y="6034088"/>
            <a:ext cx="7845426" cy="850900"/>
            <a:chOff x="0" y="3792"/>
            <a:chExt cx="4942" cy="536"/>
          </a:xfrm>
        </p:grpSpPr>
        <p:sp>
          <p:nvSpPr>
            <p:cNvPr id="9" name="Freeform 7">
              <a:extLst>
                <a:ext uri="{FF2B5EF4-FFF2-40B4-BE49-F238E27FC236}">
                  <a16:creationId xmlns:a16="http://schemas.microsoft.com/office/drawing/2014/main" id="{30A52E71-8A76-4D92-A128-D6F8F1567EBC}"/>
                </a:ext>
              </a:extLst>
            </p:cNvPr>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eaLnBrk="1" hangingPunct="1">
                <a:defRPr/>
              </a:pPr>
              <a:endParaRPr lang="en-US">
                <a:latin typeface="Arial" charset="0"/>
              </a:endParaRPr>
            </a:p>
          </p:txBody>
        </p:sp>
        <p:grpSp>
          <p:nvGrpSpPr>
            <p:cNvPr id="10" name="Group 8">
              <a:extLst>
                <a:ext uri="{FF2B5EF4-FFF2-40B4-BE49-F238E27FC236}">
                  <a16:creationId xmlns:a16="http://schemas.microsoft.com/office/drawing/2014/main" id="{2CF9D3F0-1FD8-4E1B-807B-C928000D9BDA}"/>
                </a:ext>
              </a:extLst>
            </p:cNvPr>
            <p:cNvGrpSpPr>
              <a:grpSpLocks/>
            </p:cNvGrpSpPr>
            <p:nvPr userDrawn="1"/>
          </p:nvGrpSpPr>
          <p:grpSpPr bwMode="auto">
            <a:xfrm>
              <a:off x="2486" y="3792"/>
              <a:ext cx="2456" cy="536"/>
              <a:chOff x="2486" y="3792"/>
              <a:chExt cx="2456" cy="536"/>
            </a:xfrm>
          </p:grpSpPr>
          <p:sp>
            <p:nvSpPr>
              <p:cNvPr id="12" name="Freeform 9">
                <a:extLst>
                  <a:ext uri="{FF2B5EF4-FFF2-40B4-BE49-F238E27FC236}">
                    <a16:creationId xmlns:a16="http://schemas.microsoft.com/office/drawing/2014/main" id="{F32B412D-E9D9-4058-8941-5A89E16FAADC}"/>
                  </a:ext>
                </a:extLst>
              </p:cNvPr>
              <p:cNvSpPr>
                <a:spLocks/>
              </p:cNvSpPr>
              <p:nvPr userDrawn="1"/>
            </p:nvSpPr>
            <p:spPr bwMode="ltGray">
              <a:xfrm>
                <a:off x="3948" y="3799"/>
                <a:ext cx="994" cy="529"/>
              </a:xfrm>
              <a:custGeom>
                <a:avLst/>
                <a:gdLst>
                  <a:gd name="T0" fmla="*/ 636 w 994"/>
                  <a:gd name="T1" fmla="*/ 373 h 529"/>
                  <a:gd name="T2" fmla="*/ 495 w 994"/>
                  <a:gd name="T3" fmla="*/ 370 h 529"/>
                  <a:gd name="T4" fmla="*/ 280 w 994"/>
                  <a:gd name="T5" fmla="*/ 249 h 529"/>
                  <a:gd name="T6" fmla="*/ 127 w 994"/>
                  <a:gd name="T7" fmla="*/ 66 h 529"/>
                  <a:gd name="T8" fmla="*/ 0 w 994"/>
                  <a:gd name="T9" fmla="*/ 0 h 529"/>
                  <a:gd name="T10" fmla="*/ 22 w 994"/>
                  <a:gd name="T11" fmla="*/ 26 h 529"/>
                  <a:gd name="T12" fmla="*/ 0 w 994"/>
                  <a:gd name="T13" fmla="*/ 65 h 529"/>
                  <a:gd name="T14" fmla="*/ 30 w 994"/>
                  <a:gd name="T15" fmla="*/ 119 h 529"/>
                  <a:gd name="T16" fmla="*/ 75 w 994"/>
                  <a:gd name="T17" fmla="*/ 243 h 529"/>
                  <a:gd name="T18" fmla="*/ 45 w 994"/>
                  <a:gd name="T19" fmla="*/ 422 h 529"/>
                  <a:gd name="T20" fmla="*/ 200 w 994"/>
                  <a:gd name="T21" fmla="*/ 329 h 529"/>
                  <a:gd name="T22" fmla="*/ 592 w 994"/>
                  <a:gd name="T23" fmla="*/ 527 h 529"/>
                  <a:gd name="T24" fmla="*/ 994 w 994"/>
                  <a:gd name="T25" fmla="*/ 529 h 529"/>
                  <a:gd name="T26" fmla="*/ 828 w 994"/>
                  <a:gd name="T27" fmla="*/ 473 h 529"/>
                  <a:gd name="T28" fmla="*/ 636 w 994"/>
                  <a:gd name="T29" fmla="*/ 373 h 5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10">
                <a:extLst>
                  <a:ext uri="{FF2B5EF4-FFF2-40B4-BE49-F238E27FC236}">
                    <a16:creationId xmlns:a16="http://schemas.microsoft.com/office/drawing/2014/main" id="{D7130C5B-19F6-4CC9-B687-0ECE155268DC}"/>
                  </a:ext>
                </a:extLst>
              </p:cNvPr>
              <p:cNvSpPr>
                <a:spLocks/>
              </p:cNvSpPr>
              <p:nvPr userDrawn="1"/>
            </p:nvSpPr>
            <p:spPr bwMode="ltGray">
              <a:xfrm>
                <a:off x="2677" y="3792"/>
                <a:ext cx="186" cy="395"/>
              </a:xfrm>
              <a:custGeom>
                <a:avLst/>
                <a:gdLst>
                  <a:gd name="T0" fmla="*/ 36 w 186"/>
                  <a:gd name="T1" fmla="*/ 0 h 353"/>
                  <a:gd name="T2" fmla="*/ 54 w 186"/>
                  <a:gd name="T3" fmla="*/ 25 h 353"/>
                  <a:gd name="T4" fmla="*/ 24 w 186"/>
                  <a:gd name="T5" fmla="*/ 43 h 353"/>
                  <a:gd name="T6" fmla="*/ 18 w 186"/>
                  <a:gd name="T7" fmla="*/ 93 h 353"/>
                  <a:gd name="T8" fmla="*/ 42 w 186"/>
                  <a:gd name="T9" fmla="*/ 160 h 353"/>
                  <a:gd name="T10" fmla="*/ 48 w 186"/>
                  <a:gd name="T11" fmla="*/ 227 h 353"/>
                  <a:gd name="T12" fmla="*/ 0 w 186"/>
                  <a:gd name="T13" fmla="*/ 495 h 353"/>
                  <a:gd name="T14" fmla="*/ 54 w 186"/>
                  <a:gd name="T15" fmla="*/ 327 h 353"/>
                  <a:gd name="T16" fmla="*/ 84 w 186"/>
                  <a:gd name="T17" fmla="*/ 303 h 353"/>
                  <a:gd name="T18" fmla="*/ 126 w 186"/>
                  <a:gd name="T19" fmla="*/ 177 h 353"/>
                  <a:gd name="T20" fmla="*/ 144 w 186"/>
                  <a:gd name="T21" fmla="*/ 168 h 353"/>
                  <a:gd name="T22" fmla="*/ 144 w 186"/>
                  <a:gd name="T23" fmla="*/ 126 h 353"/>
                  <a:gd name="T24" fmla="*/ 186 w 186"/>
                  <a:gd name="T25" fmla="*/ 93 h 353"/>
                  <a:gd name="T26" fmla="*/ 162 w 186"/>
                  <a:gd name="T27" fmla="*/ 84 h 353"/>
                  <a:gd name="T28" fmla="*/ 36 w 186"/>
                  <a:gd name="T29" fmla="*/ 0 h 353"/>
                  <a:gd name="T30" fmla="*/ 36 w 186"/>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1">
                <a:extLst>
                  <a:ext uri="{FF2B5EF4-FFF2-40B4-BE49-F238E27FC236}">
                    <a16:creationId xmlns:a16="http://schemas.microsoft.com/office/drawing/2014/main" id="{B922B63B-9351-4C3E-BBAF-470F56D30871}"/>
                  </a:ext>
                </a:extLst>
              </p:cNvPr>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Freeform 12">
                <a:extLst>
                  <a:ext uri="{FF2B5EF4-FFF2-40B4-BE49-F238E27FC236}">
                    <a16:creationId xmlns:a16="http://schemas.microsoft.com/office/drawing/2014/main" id="{81CA887A-1A6E-4A15-8DF2-5C5BFECCC915}"/>
                  </a:ext>
                </a:extLst>
              </p:cNvPr>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9 h 66"/>
                  <a:gd name="T8" fmla="*/ 6 w 155"/>
                  <a:gd name="T9" fmla="*/ 25 h 66"/>
                  <a:gd name="T10" fmla="*/ 0 w 155"/>
                  <a:gd name="T11" fmla="*/ 34 h 66"/>
                  <a:gd name="T12" fmla="*/ 78 w 155"/>
                  <a:gd name="T13" fmla="*/ 84 h 66"/>
                  <a:gd name="T14" fmla="*/ 96 w 155"/>
                  <a:gd name="T15" fmla="*/ 59 h 66"/>
                  <a:gd name="T16" fmla="*/ 155 w 155"/>
                  <a:gd name="T17" fmla="*/ 93 h 66"/>
                  <a:gd name="T18" fmla="*/ 126 w 155"/>
                  <a:gd name="T19" fmla="*/ 34 h 66"/>
                  <a:gd name="T20" fmla="*/ 149 w 155"/>
                  <a:gd name="T21" fmla="*/ 0 h 66"/>
                  <a:gd name="T22" fmla="*/ 114 w 155"/>
                  <a:gd name="T23" fmla="*/ 0 h 66"/>
                  <a:gd name="T24" fmla="*/ 114 w 155"/>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3">
                <a:extLst>
                  <a:ext uri="{FF2B5EF4-FFF2-40B4-BE49-F238E27FC236}">
                    <a16:creationId xmlns:a16="http://schemas.microsoft.com/office/drawing/2014/main" id="{B1FCB75B-E97E-413E-8404-AD3F715A638D}"/>
                  </a:ext>
                </a:extLst>
              </p:cNvPr>
              <p:cNvSpPr>
                <a:spLocks/>
              </p:cNvSpPr>
              <p:nvPr userDrawn="1"/>
            </p:nvSpPr>
            <p:spPr bwMode="ltGray">
              <a:xfrm>
                <a:off x="2486" y="3859"/>
                <a:ext cx="42" cy="81"/>
              </a:xfrm>
              <a:custGeom>
                <a:avLst/>
                <a:gdLst>
                  <a:gd name="T0" fmla="*/ 6 w 42"/>
                  <a:gd name="T1" fmla="*/ 52 h 72"/>
                  <a:gd name="T2" fmla="*/ 0 w 42"/>
                  <a:gd name="T3" fmla="*/ 26 h 72"/>
                  <a:gd name="T4" fmla="*/ 12 w 42"/>
                  <a:gd name="T5" fmla="*/ 9 h 72"/>
                  <a:gd name="T6" fmla="*/ 0 w 42"/>
                  <a:gd name="T7" fmla="*/ 9 h 72"/>
                  <a:gd name="T8" fmla="*/ 12 w 42"/>
                  <a:gd name="T9" fmla="*/ 9 h 72"/>
                  <a:gd name="T10" fmla="*/ 24 w 42"/>
                  <a:gd name="T11" fmla="*/ 9 h 72"/>
                  <a:gd name="T12" fmla="*/ 36 w 42"/>
                  <a:gd name="T13" fmla="*/ 9 h 72"/>
                  <a:gd name="T14" fmla="*/ 42 w 42"/>
                  <a:gd name="T15" fmla="*/ 0 h 72"/>
                  <a:gd name="T16" fmla="*/ 30 w 42"/>
                  <a:gd name="T17" fmla="*/ 26 h 72"/>
                  <a:gd name="T18" fmla="*/ 42 w 42"/>
                  <a:gd name="T19" fmla="*/ 69 h 72"/>
                  <a:gd name="T20" fmla="*/ 12 w 42"/>
                  <a:gd name="T21" fmla="*/ 102 h 72"/>
                  <a:gd name="T22" fmla="*/ 6 w 42"/>
                  <a:gd name="T23" fmla="*/ 52 h 72"/>
                  <a:gd name="T24" fmla="*/ 6 w 42"/>
                  <a:gd name="T25" fmla="*/ 52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1" name="Freeform 14">
              <a:extLst>
                <a:ext uri="{FF2B5EF4-FFF2-40B4-BE49-F238E27FC236}">
                  <a16:creationId xmlns:a16="http://schemas.microsoft.com/office/drawing/2014/main" id="{9C73927E-9C5B-4CAC-A457-502E94B9AC42}"/>
                </a:ext>
              </a:extLst>
            </p:cNvPr>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eaLnBrk="1" hangingPunct="1">
                <a:defRPr/>
              </a:pPr>
              <a:endParaRPr lang="en-US">
                <a:latin typeface="Arial" charset="0"/>
              </a:endParaRPr>
            </a:p>
          </p:txBody>
        </p:sp>
      </p:grpSp>
      <p:grpSp>
        <p:nvGrpSpPr>
          <p:cNvPr id="17" name="Group 15">
            <a:extLst>
              <a:ext uri="{FF2B5EF4-FFF2-40B4-BE49-F238E27FC236}">
                <a16:creationId xmlns:a16="http://schemas.microsoft.com/office/drawing/2014/main" id="{CAE5F446-F0C9-4919-8229-7585B8CBCA81}"/>
              </a:ext>
            </a:extLst>
          </p:cNvPr>
          <p:cNvGrpSpPr>
            <a:grpSpLocks/>
          </p:cNvGrpSpPr>
          <p:nvPr/>
        </p:nvGrpSpPr>
        <p:grpSpPr bwMode="auto">
          <a:xfrm>
            <a:off x="627063" y="6021388"/>
            <a:ext cx="5684837" cy="849312"/>
            <a:chOff x="395" y="3793"/>
            <a:chExt cx="3581" cy="535"/>
          </a:xfrm>
        </p:grpSpPr>
        <p:sp>
          <p:nvSpPr>
            <p:cNvPr id="18" name="Freeform 16">
              <a:extLst>
                <a:ext uri="{FF2B5EF4-FFF2-40B4-BE49-F238E27FC236}">
                  <a16:creationId xmlns:a16="http://schemas.microsoft.com/office/drawing/2014/main" id="{066CD9AC-D32D-4F93-AB06-D7E75A4DA358}"/>
                </a:ext>
              </a:extLst>
            </p:cNvPr>
            <p:cNvSpPr>
              <a:spLocks/>
            </p:cNvSpPr>
            <p:nvPr userDrawn="1"/>
          </p:nvSpPr>
          <p:spPr bwMode="auto">
            <a:xfrm>
              <a:off x="1196" y="3793"/>
              <a:ext cx="365" cy="291"/>
            </a:xfrm>
            <a:custGeom>
              <a:avLst/>
              <a:gdLst>
                <a:gd name="T0" fmla="*/ 24 w 365"/>
                <a:gd name="T1" fmla="*/ 24 h 287"/>
                <a:gd name="T2" fmla="*/ 0 w 365"/>
                <a:gd name="T3" fmla="*/ 63 h 287"/>
                <a:gd name="T4" fmla="*/ 66 w 365"/>
                <a:gd name="T5" fmla="*/ 114 h 287"/>
                <a:gd name="T6" fmla="*/ 143 w 365"/>
                <a:gd name="T7" fmla="*/ 189 h 287"/>
                <a:gd name="T8" fmla="*/ 191 w 365"/>
                <a:gd name="T9" fmla="*/ 174 h 287"/>
                <a:gd name="T10" fmla="*/ 341 w 365"/>
                <a:gd name="T11" fmla="*/ 299 h 287"/>
                <a:gd name="T12" fmla="*/ 305 w 365"/>
                <a:gd name="T13" fmla="*/ 180 h 287"/>
                <a:gd name="T14" fmla="*/ 365 w 365"/>
                <a:gd name="T15" fmla="*/ 138 h 287"/>
                <a:gd name="T16" fmla="*/ 359 w 365"/>
                <a:gd name="T17" fmla="*/ 132 h 287"/>
                <a:gd name="T18" fmla="*/ 335 w 365"/>
                <a:gd name="T19" fmla="*/ 120 h 287"/>
                <a:gd name="T20" fmla="*/ 299 w 365"/>
                <a:gd name="T21" fmla="*/ 93 h 287"/>
                <a:gd name="T22" fmla="*/ 257 w 365"/>
                <a:gd name="T23" fmla="*/ 75 h 287"/>
                <a:gd name="T24" fmla="*/ 215 w 365"/>
                <a:gd name="T25" fmla="*/ 57 h 287"/>
                <a:gd name="T26" fmla="*/ 173 w 365"/>
                <a:gd name="T27" fmla="*/ 39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 name="Freeform 17">
              <a:extLst>
                <a:ext uri="{FF2B5EF4-FFF2-40B4-BE49-F238E27FC236}">
                  <a16:creationId xmlns:a16="http://schemas.microsoft.com/office/drawing/2014/main" id="{EF5B5D3F-A227-43EE-A145-357D24DA9C15}"/>
                </a:ext>
              </a:extLst>
            </p:cNvPr>
            <p:cNvSpPr>
              <a:spLocks/>
            </p:cNvSpPr>
            <p:nvPr userDrawn="1"/>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 name="Freeform 18">
              <a:extLst>
                <a:ext uri="{FF2B5EF4-FFF2-40B4-BE49-F238E27FC236}">
                  <a16:creationId xmlns:a16="http://schemas.microsoft.com/office/drawing/2014/main" id="{2C0EFDF8-0BAA-438C-BCAC-FC5B7D6166A2}"/>
                </a:ext>
              </a:extLst>
            </p:cNvPr>
            <p:cNvSpPr>
              <a:spLocks/>
            </p:cNvSpPr>
            <p:nvPr userDrawn="1"/>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33 h 60"/>
                <a:gd name="T16" fmla="*/ 65 w 71"/>
                <a:gd name="T17" fmla="*/ 45 h 60"/>
                <a:gd name="T18" fmla="*/ 71 w 71"/>
                <a:gd name="T19" fmla="*/ 57 h 60"/>
                <a:gd name="T20" fmla="*/ 71 w 71"/>
                <a:gd name="T21" fmla="*/ 63 h 60"/>
                <a:gd name="T22" fmla="*/ 59 w 71"/>
                <a:gd name="T23" fmla="*/ 57 h 60"/>
                <a:gd name="T24" fmla="*/ 47 w 71"/>
                <a:gd name="T25" fmla="*/ 45 h 60"/>
                <a:gd name="T26" fmla="*/ 23 w 71"/>
                <a:gd name="T27" fmla="*/ 33 h 60"/>
                <a:gd name="T28" fmla="*/ 23 w 71"/>
                <a:gd name="T29" fmla="*/ 39 h 60"/>
                <a:gd name="T30" fmla="*/ 18 w 71"/>
                <a:gd name="T31" fmla="*/ 45 h 60"/>
                <a:gd name="T32" fmla="*/ 12 w 71"/>
                <a:gd name="T33" fmla="*/ 51 h 60"/>
                <a:gd name="T34" fmla="*/ 6 w 71"/>
                <a:gd name="T35" fmla="*/ 51 h 60"/>
                <a:gd name="T36" fmla="*/ 6 w 71"/>
                <a:gd name="T37" fmla="*/ 51 h 60"/>
                <a:gd name="T38" fmla="*/ 6 w 71"/>
                <a:gd name="T39" fmla="*/ 39 h 60"/>
                <a:gd name="T40" fmla="*/ 0 w 71"/>
                <a:gd name="T41" fmla="*/ 18 h 60"/>
                <a:gd name="T42" fmla="*/ 0 w 71"/>
                <a:gd name="T43" fmla="*/ 18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 name="Freeform 19">
              <a:extLst>
                <a:ext uri="{FF2B5EF4-FFF2-40B4-BE49-F238E27FC236}">
                  <a16:creationId xmlns:a16="http://schemas.microsoft.com/office/drawing/2014/main" id="{675A6D1C-EAC0-4C4F-B450-7A6EE65985B8}"/>
                </a:ext>
              </a:extLst>
            </p:cNvPr>
            <p:cNvSpPr>
              <a:spLocks/>
            </p:cNvSpPr>
            <p:nvPr userDrawn="1"/>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57 h 162"/>
                <a:gd name="T10" fmla="*/ 96 w 161"/>
                <a:gd name="T11" fmla="*/ 63 h 162"/>
                <a:gd name="T12" fmla="*/ 102 w 161"/>
                <a:gd name="T13" fmla="*/ 75 h 162"/>
                <a:gd name="T14" fmla="*/ 108 w 161"/>
                <a:gd name="T15" fmla="*/ 87 h 162"/>
                <a:gd name="T16" fmla="*/ 120 w 161"/>
                <a:gd name="T17" fmla="*/ 99 h 162"/>
                <a:gd name="T18" fmla="*/ 143 w 161"/>
                <a:gd name="T19" fmla="*/ 117 h 162"/>
                <a:gd name="T20" fmla="*/ 155 w 161"/>
                <a:gd name="T21" fmla="*/ 144 h 162"/>
                <a:gd name="T22" fmla="*/ 161 w 161"/>
                <a:gd name="T23" fmla="*/ 162 h 162"/>
                <a:gd name="T24" fmla="*/ 161 w 161"/>
                <a:gd name="T25" fmla="*/ 168 h 162"/>
                <a:gd name="T26" fmla="*/ 96 w 161"/>
                <a:gd name="T27" fmla="*/ 105 h 162"/>
                <a:gd name="T28" fmla="*/ 30 w 161"/>
                <a:gd name="T29" fmla="*/ 57 h 162"/>
                <a:gd name="T30" fmla="*/ 0 w 161"/>
                <a:gd name="T31" fmla="*/ 0 h 162"/>
                <a:gd name="T32" fmla="*/ 30 w 161"/>
                <a:gd name="T33" fmla="*/ 0 h 162"/>
                <a:gd name="T34" fmla="*/ 30 w 161"/>
                <a:gd name="T35" fmla="*/ 0 h 1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0">
              <a:extLst>
                <a:ext uri="{FF2B5EF4-FFF2-40B4-BE49-F238E27FC236}">
                  <a16:creationId xmlns:a16="http://schemas.microsoft.com/office/drawing/2014/main" id="{D6A0CD1E-C7D6-4B23-A4FE-C648214CEAFD}"/>
                </a:ext>
              </a:extLst>
            </p:cNvPr>
            <p:cNvSpPr>
              <a:spLocks/>
            </p:cNvSpPr>
            <p:nvPr userDrawn="1"/>
          </p:nvSpPr>
          <p:spPr bwMode="auto">
            <a:xfrm>
              <a:off x="706" y="3854"/>
              <a:ext cx="59" cy="61"/>
            </a:xfrm>
            <a:custGeom>
              <a:avLst/>
              <a:gdLst>
                <a:gd name="T0" fmla="*/ 59 w 59"/>
                <a:gd name="T1" fmla="*/ 6 h 60"/>
                <a:gd name="T2" fmla="*/ 41 w 59"/>
                <a:gd name="T3" fmla="*/ 33 h 60"/>
                <a:gd name="T4" fmla="*/ 41 w 59"/>
                <a:gd name="T5" fmla="*/ 39 h 60"/>
                <a:gd name="T6" fmla="*/ 47 w 59"/>
                <a:gd name="T7" fmla="*/ 45 h 60"/>
                <a:gd name="T8" fmla="*/ 53 w 59"/>
                <a:gd name="T9" fmla="*/ 57 h 60"/>
                <a:gd name="T10" fmla="*/ 53 w 59"/>
                <a:gd name="T11" fmla="*/ 63 h 60"/>
                <a:gd name="T12" fmla="*/ 47 w 59"/>
                <a:gd name="T13" fmla="*/ 57 h 60"/>
                <a:gd name="T14" fmla="*/ 35 w 59"/>
                <a:gd name="T15" fmla="*/ 51 h 60"/>
                <a:gd name="T16" fmla="*/ 23 w 59"/>
                <a:gd name="T17" fmla="*/ 39 h 60"/>
                <a:gd name="T18" fmla="*/ 17 w 59"/>
                <a:gd name="T19" fmla="*/ 33 h 60"/>
                <a:gd name="T20" fmla="*/ 0 w 59"/>
                <a:gd name="T21" fmla="*/ 0 h 60"/>
                <a:gd name="T22" fmla="*/ 59 w 59"/>
                <a:gd name="T23" fmla="*/ 6 h 60"/>
                <a:gd name="T24" fmla="*/ 59 w 59"/>
                <a:gd name="T25" fmla="*/ 6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 name="Freeform 21">
              <a:extLst>
                <a:ext uri="{FF2B5EF4-FFF2-40B4-BE49-F238E27FC236}">
                  <a16:creationId xmlns:a16="http://schemas.microsoft.com/office/drawing/2014/main" id="{C9FD9FD8-C65A-4ACE-96CD-8E4262F342EC}"/>
                </a:ext>
              </a:extLst>
            </p:cNvPr>
            <p:cNvSpPr>
              <a:spLocks/>
            </p:cNvSpPr>
            <p:nvPr userDrawn="1"/>
          </p:nvSpPr>
          <p:spPr bwMode="auto">
            <a:xfrm>
              <a:off x="395" y="3811"/>
              <a:ext cx="245" cy="207"/>
            </a:xfrm>
            <a:custGeom>
              <a:avLst/>
              <a:gdLst>
                <a:gd name="T0" fmla="*/ 233 w 245"/>
                <a:gd name="T1" fmla="*/ 39 h 204"/>
                <a:gd name="T2" fmla="*/ 245 w 245"/>
                <a:gd name="T3" fmla="*/ 45 h 204"/>
                <a:gd name="T4" fmla="*/ 209 w 245"/>
                <a:gd name="T5" fmla="*/ 87 h 204"/>
                <a:gd name="T6" fmla="*/ 143 w 245"/>
                <a:gd name="T7" fmla="*/ 138 h 204"/>
                <a:gd name="T8" fmla="*/ 167 w 245"/>
                <a:gd name="T9" fmla="*/ 162 h 204"/>
                <a:gd name="T10" fmla="*/ 179 w 245"/>
                <a:gd name="T11" fmla="*/ 213 h 204"/>
                <a:gd name="T12" fmla="*/ 77 w 245"/>
                <a:gd name="T13" fmla="*/ 138 h 204"/>
                <a:gd name="T14" fmla="*/ 47 w 245"/>
                <a:gd name="T15" fmla="*/ 87 h 204"/>
                <a:gd name="T16" fmla="*/ 89 w 245"/>
                <a:gd name="T17" fmla="*/ 69 h 204"/>
                <a:gd name="T18" fmla="*/ 59 w 245"/>
                <a:gd name="T19" fmla="*/ 39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39 h 204"/>
                <a:gd name="T50" fmla="*/ 233 w 245"/>
                <a:gd name="T51" fmla="*/ 39 h 2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6166" name="Rectangle 22"/>
          <p:cNvSpPr>
            <a:spLocks noGrp="1" noChangeArrowheads="1"/>
          </p:cNvSpPr>
          <p:nvPr>
            <p:ph type="ctrTitle" sz="quarter"/>
          </p:nvPr>
        </p:nvSpPr>
        <p:spPr>
          <a:xfrm>
            <a:off x="457200" y="1447800"/>
            <a:ext cx="8229600" cy="1736725"/>
          </a:xfrm>
        </p:spPr>
        <p:txBody>
          <a:bodyPr/>
          <a:lstStyle>
            <a:lvl1pPr>
              <a:defRPr sz="5400"/>
            </a:lvl1pPr>
          </a:lstStyle>
          <a:p>
            <a:r>
              <a:rPr lang="es-CR"/>
              <a:t>Click to edit Master title style</a:t>
            </a:r>
          </a:p>
        </p:txBody>
      </p:sp>
      <p:sp>
        <p:nvSpPr>
          <p:cNvPr id="6167" name="Rectangle 23"/>
          <p:cNvSpPr>
            <a:spLocks noGrp="1" noChangeArrowheads="1"/>
          </p:cNvSpPr>
          <p:nvPr>
            <p:ph type="subTitle" sz="quarter" idx="1"/>
          </p:nvPr>
        </p:nvSpPr>
        <p:spPr>
          <a:xfrm>
            <a:off x="1371600" y="3429000"/>
            <a:ext cx="6400800" cy="1752600"/>
          </a:xfrm>
        </p:spPr>
        <p:txBody>
          <a:bodyPr/>
          <a:lstStyle>
            <a:lvl1pPr marL="0" indent="0" algn="ctr">
              <a:buFontTx/>
              <a:buNone/>
              <a:defRPr>
                <a:effectLst>
                  <a:outerShdw blurRad="38100" dist="38100" dir="2700000" algn="tl">
                    <a:srgbClr val="000000"/>
                  </a:outerShdw>
                </a:effectLst>
              </a:defRPr>
            </a:lvl1pPr>
          </a:lstStyle>
          <a:p>
            <a:r>
              <a:rPr lang="es-CR"/>
              <a:t>Click to edit Master subtitle style</a:t>
            </a:r>
          </a:p>
        </p:txBody>
      </p:sp>
      <p:sp>
        <p:nvSpPr>
          <p:cNvPr id="24" name="Rectangle 24">
            <a:extLst>
              <a:ext uri="{FF2B5EF4-FFF2-40B4-BE49-F238E27FC236}">
                <a16:creationId xmlns:a16="http://schemas.microsoft.com/office/drawing/2014/main" id="{E31D3F6D-03B7-4A0D-8AD0-8D911F11B177}"/>
              </a:ext>
            </a:extLst>
          </p:cNvPr>
          <p:cNvSpPr>
            <a:spLocks noGrp="1" noChangeArrowheads="1"/>
          </p:cNvSpPr>
          <p:nvPr>
            <p:ph type="dt" sz="quarter" idx="10"/>
          </p:nvPr>
        </p:nvSpPr>
        <p:spPr/>
        <p:txBody>
          <a:bodyPr/>
          <a:lstStyle>
            <a:lvl1pPr>
              <a:defRPr/>
            </a:lvl1pPr>
          </a:lstStyle>
          <a:p>
            <a:pPr>
              <a:defRPr/>
            </a:pPr>
            <a:endParaRPr lang="es-CR"/>
          </a:p>
        </p:txBody>
      </p:sp>
      <p:sp>
        <p:nvSpPr>
          <p:cNvPr id="25" name="Rectangle 25">
            <a:extLst>
              <a:ext uri="{FF2B5EF4-FFF2-40B4-BE49-F238E27FC236}">
                <a16:creationId xmlns:a16="http://schemas.microsoft.com/office/drawing/2014/main" id="{FF1F11FC-BE5B-4492-BCB1-57ECDDB91D90}"/>
              </a:ext>
            </a:extLst>
          </p:cNvPr>
          <p:cNvSpPr>
            <a:spLocks noGrp="1" noChangeArrowheads="1"/>
          </p:cNvSpPr>
          <p:nvPr>
            <p:ph type="sldNum" sz="quarter" idx="11"/>
          </p:nvPr>
        </p:nvSpPr>
        <p:spPr/>
        <p:txBody>
          <a:bodyPr/>
          <a:lstStyle>
            <a:lvl1pPr>
              <a:defRPr/>
            </a:lvl1pPr>
          </a:lstStyle>
          <a:p>
            <a:pPr>
              <a:defRPr/>
            </a:pPr>
            <a:fld id="{CEAC942F-A464-4792-B1C8-B560D252C015}" type="slidenum">
              <a:rPr lang="es-CR" altLang="en-US"/>
              <a:pPr>
                <a:defRPr/>
              </a:pPr>
              <a:t>‹#›</a:t>
            </a:fld>
            <a:endParaRPr lang="es-CR" altLang="en-US"/>
          </a:p>
        </p:txBody>
      </p:sp>
      <p:sp>
        <p:nvSpPr>
          <p:cNvPr id="26" name="Rectangle 26">
            <a:extLst>
              <a:ext uri="{FF2B5EF4-FFF2-40B4-BE49-F238E27FC236}">
                <a16:creationId xmlns:a16="http://schemas.microsoft.com/office/drawing/2014/main" id="{CD1EB92D-F72A-47F1-A13D-5B7501846DA3}"/>
              </a:ext>
            </a:extLst>
          </p:cNvPr>
          <p:cNvSpPr>
            <a:spLocks noGrp="1" noChangeArrowheads="1"/>
          </p:cNvSpPr>
          <p:nvPr>
            <p:ph type="ftr" sz="quarter" idx="12"/>
          </p:nvPr>
        </p:nvSpPr>
        <p:spPr/>
        <p:txBody>
          <a:bodyPr/>
          <a:lstStyle>
            <a:lvl1pPr>
              <a:defRPr/>
            </a:lvl1pPr>
          </a:lstStyle>
          <a:p>
            <a:pPr>
              <a:defRPr/>
            </a:pPr>
            <a:endParaRPr lang="es-CR"/>
          </a:p>
        </p:txBody>
      </p:sp>
    </p:spTree>
    <p:extLst>
      <p:ext uri="{BB962C8B-B14F-4D97-AF65-F5344CB8AC3E}">
        <p14:creationId xmlns:p14="http://schemas.microsoft.com/office/powerpoint/2010/main" val="25638958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a:extLst>
              <a:ext uri="{FF2B5EF4-FFF2-40B4-BE49-F238E27FC236}">
                <a16:creationId xmlns:a16="http://schemas.microsoft.com/office/drawing/2014/main" id="{864C3399-D9A9-4CBD-85B3-F1BF4C41B5EA}"/>
              </a:ext>
            </a:extLst>
          </p:cNvPr>
          <p:cNvSpPr>
            <a:spLocks noGrp="1" noChangeArrowheads="1"/>
          </p:cNvSpPr>
          <p:nvPr>
            <p:ph type="dt" sz="half" idx="10"/>
          </p:nvPr>
        </p:nvSpPr>
        <p:spPr>
          <a:ln/>
        </p:spPr>
        <p:txBody>
          <a:bodyPr/>
          <a:lstStyle>
            <a:lvl1pPr>
              <a:defRPr/>
            </a:lvl1pPr>
          </a:lstStyle>
          <a:p>
            <a:pPr>
              <a:defRPr/>
            </a:pPr>
            <a:endParaRPr lang="es-CR"/>
          </a:p>
        </p:txBody>
      </p:sp>
      <p:sp>
        <p:nvSpPr>
          <p:cNvPr id="5" name="Rectangle 25">
            <a:extLst>
              <a:ext uri="{FF2B5EF4-FFF2-40B4-BE49-F238E27FC236}">
                <a16:creationId xmlns:a16="http://schemas.microsoft.com/office/drawing/2014/main" id="{4FB5A63B-D663-4275-85D8-95234E48F16C}"/>
              </a:ext>
            </a:extLst>
          </p:cNvPr>
          <p:cNvSpPr>
            <a:spLocks noGrp="1" noChangeArrowheads="1"/>
          </p:cNvSpPr>
          <p:nvPr>
            <p:ph type="ftr" sz="quarter" idx="11"/>
          </p:nvPr>
        </p:nvSpPr>
        <p:spPr>
          <a:ln/>
        </p:spPr>
        <p:txBody>
          <a:bodyPr/>
          <a:lstStyle>
            <a:lvl1pPr>
              <a:defRPr/>
            </a:lvl1pPr>
          </a:lstStyle>
          <a:p>
            <a:pPr>
              <a:defRPr/>
            </a:pPr>
            <a:endParaRPr lang="es-CR"/>
          </a:p>
        </p:txBody>
      </p:sp>
      <p:sp>
        <p:nvSpPr>
          <p:cNvPr id="6" name="Rectangle 26">
            <a:extLst>
              <a:ext uri="{FF2B5EF4-FFF2-40B4-BE49-F238E27FC236}">
                <a16:creationId xmlns:a16="http://schemas.microsoft.com/office/drawing/2014/main" id="{A56E34CE-BF20-4E29-A989-806A2F977BFA}"/>
              </a:ext>
            </a:extLst>
          </p:cNvPr>
          <p:cNvSpPr>
            <a:spLocks noGrp="1" noChangeArrowheads="1"/>
          </p:cNvSpPr>
          <p:nvPr>
            <p:ph type="sldNum" sz="quarter" idx="12"/>
          </p:nvPr>
        </p:nvSpPr>
        <p:spPr>
          <a:ln/>
        </p:spPr>
        <p:txBody>
          <a:bodyPr/>
          <a:lstStyle>
            <a:lvl1pPr>
              <a:defRPr/>
            </a:lvl1pPr>
          </a:lstStyle>
          <a:p>
            <a:pPr>
              <a:defRPr/>
            </a:pPr>
            <a:fld id="{45A9DBB4-6E6D-4F3C-B558-0FB5FAAEC1A5}" type="slidenum">
              <a:rPr lang="es-CR" altLang="en-US"/>
              <a:pPr>
                <a:defRPr/>
              </a:pPr>
              <a:t>‹#›</a:t>
            </a:fld>
            <a:endParaRPr lang="es-CR" altLang="en-US"/>
          </a:p>
        </p:txBody>
      </p:sp>
    </p:spTree>
    <p:extLst>
      <p:ext uri="{BB962C8B-B14F-4D97-AF65-F5344CB8AC3E}">
        <p14:creationId xmlns:p14="http://schemas.microsoft.com/office/powerpoint/2010/main" val="427777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a:extLst>
              <a:ext uri="{FF2B5EF4-FFF2-40B4-BE49-F238E27FC236}">
                <a16:creationId xmlns:a16="http://schemas.microsoft.com/office/drawing/2014/main" id="{F016FEB3-4D5C-412E-A307-61461CF612BD}"/>
              </a:ext>
            </a:extLst>
          </p:cNvPr>
          <p:cNvSpPr>
            <a:spLocks noGrp="1" noChangeArrowheads="1"/>
          </p:cNvSpPr>
          <p:nvPr>
            <p:ph type="dt" sz="half" idx="10"/>
          </p:nvPr>
        </p:nvSpPr>
        <p:spPr>
          <a:ln/>
        </p:spPr>
        <p:txBody>
          <a:bodyPr/>
          <a:lstStyle>
            <a:lvl1pPr>
              <a:defRPr/>
            </a:lvl1pPr>
          </a:lstStyle>
          <a:p>
            <a:pPr>
              <a:defRPr/>
            </a:pPr>
            <a:endParaRPr lang="es-CR"/>
          </a:p>
        </p:txBody>
      </p:sp>
      <p:sp>
        <p:nvSpPr>
          <p:cNvPr id="5" name="Rectangle 25">
            <a:extLst>
              <a:ext uri="{FF2B5EF4-FFF2-40B4-BE49-F238E27FC236}">
                <a16:creationId xmlns:a16="http://schemas.microsoft.com/office/drawing/2014/main" id="{D0D51792-1574-4E80-A292-C7A06B01AAAE}"/>
              </a:ext>
            </a:extLst>
          </p:cNvPr>
          <p:cNvSpPr>
            <a:spLocks noGrp="1" noChangeArrowheads="1"/>
          </p:cNvSpPr>
          <p:nvPr>
            <p:ph type="ftr" sz="quarter" idx="11"/>
          </p:nvPr>
        </p:nvSpPr>
        <p:spPr>
          <a:ln/>
        </p:spPr>
        <p:txBody>
          <a:bodyPr/>
          <a:lstStyle>
            <a:lvl1pPr>
              <a:defRPr/>
            </a:lvl1pPr>
          </a:lstStyle>
          <a:p>
            <a:pPr>
              <a:defRPr/>
            </a:pPr>
            <a:endParaRPr lang="es-CR"/>
          </a:p>
        </p:txBody>
      </p:sp>
      <p:sp>
        <p:nvSpPr>
          <p:cNvPr id="6" name="Rectangle 26">
            <a:extLst>
              <a:ext uri="{FF2B5EF4-FFF2-40B4-BE49-F238E27FC236}">
                <a16:creationId xmlns:a16="http://schemas.microsoft.com/office/drawing/2014/main" id="{75E14F75-5E6B-4010-A06B-BD5F39CF79F5}"/>
              </a:ext>
            </a:extLst>
          </p:cNvPr>
          <p:cNvSpPr>
            <a:spLocks noGrp="1" noChangeArrowheads="1"/>
          </p:cNvSpPr>
          <p:nvPr>
            <p:ph type="sldNum" sz="quarter" idx="12"/>
          </p:nvPr>
        </p:nvSpPr>
        <p:spPr>
          <a:ln/>
        </p:spPr>
        <p:txBody>
          <a:bodyPr/>
          <a:lstStyle>
            <a:lvl1pPr>
              <a:defRPr/>
            </a:lvl1pPr>
          </a:lstStyle>
          <a:p>
            <a:pPr>
              <a:defRPr/>
            </a:pPr>
            <a:fld id="{37970F78-54E7-41F3-AB9A-23909C1F1C11}" type="slidenum">
              <a:rPr lang="es-CR" altLang="en-US"/>
              <a:pPr>
                <a:defRPr/>
              </a:pPr>
              <a:t>‹#›</a:t>
            </a:fld>
            <a:endParaRPr lang="es-CR" altLang="en-US"/>
          </a:p>
        </p:txBody>
      </p:sp>
    </p:spTree>
    <p:extLst>
      <p:ext uri="{BB962C8B-B14F-4D97-AF65-F5344CB8AC3E}">
        <p14:creationId xmlns:p14="http://schemas.microsoft.com/office/powerpoint/2010/main" val="21201168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a:extLst>
              <a:ext uri="{FF2B5EF4-FFF2-40B4-BE49-F238E27FC236}">
                <a16:creationId xmlns:a16="http://schemas.microsoft.com/office/drawing/2014/main" id="{29EC6352-9287-4E33-84FD-FF20206CD555}"/>
              </a:ext>
            </a:extLst>
          </p:cNvPr>
          <p:cNvSpPr>
            <a:spLocks noGrp="1" noChangeArrowheads="1"/>
          </p:cNvSpPr>
          <p:nvPr>
            <p:ph type="dt" sz="half" idx="10"/>
          </p:nvPr>
        </p:nvSpPr>
        <p:spPr>
          <a:ln/>
        </p:spPr>
        <p:txBody>
          <a:bodyPr/>
          <a:lstStyle>
            <a:lvl1pPr>
              <a:defRPr/>
            </a:lvl1pPr>
          </a:lstStyle>
          <a:p>
            <a:pPr>
              <a:defRPr/>
            </a:pPr>
            <a:endParaRPr lang="es-CR"/>
          </a:p>
        </p:txBody>
      </p:sp>
      <p:sp>
        <p:nvSpPr>
          <p:cNvPr id="6" name="Rectangle 25">
            <a:extLst>
              <a:ext uri="{FF2B5EF4-FFF2-40B4-BE49-F238E27FC236}">
                <a16:creationId xmlns:a16="http://schemas.microsoft.com/office/drawing/2014/main" id="{8634C89E-91BD-4FBF-AF34-B3279C09DBE3}"/>
              </a:ext>
            </a:extLst>
          </p:cNvPr>
          <p:cNvSpPr>
            <a:spLocks noGrp="1" noChangeArrowheads="1"/>
          </p:cNvSpPr>
          <p:nvPr>
            <p:ph type="ftr" sz="quarter" idx="11"/>
          </p:nvPr>
        </p:nvSpPr>
        <p:spPr>
          <a:ln/>
        </p:spPr>
        <p:txBody>
          <a:bodyPr/>
          <a:lstStyle>
            <a:lvl1pPr>
              <a:defRPr/>
            </a:lvl1pPr>
          </a:lstStyle>
          <a:p>
            <a:pPr>
              <a:defRPr/>
            </a:pPr>
            <a:endParaRPr lang="es-CR"/>
          </a:p>
        </p:txBody>
      </p:sp>
      <p:sp>
        <p:nvSpPr>
          <p:cNvPr id="7" name="Rectangle 26">
            <a:extLst>
              <a:ext uri="{FF2B5EF4-FFF2-40B4-BE49-F238E27FC236}">
                <a16:creationId xmlns:a16="http://schemas.microsoft.com/office/drawing/2014/main" id="{B755479D-9E25-43F5-BA0C-49CB4C69F4AE}"/>
              </a:ext>
            </a:extLst>
          </p:cNvPr>
          <p:cNvSpPr>
            <a:spLocks noGrp="1" noChangeArrowheads="1"/>
          </p:cNvSpPr>
          <p:nvPr>
            <p:ph type="sldNum" sz="quarter" idx="12"/>
          </p:nvPr>
        </p:nvSpPr>
        <p:spPr>
          <a:ln/>
        </p:spPr>
        <p:txBody>
          <a:bodyPr/>
          <a:lstStyle>
            <a:lvl1pPr>
              <a:defRPr/>
            </a:lvl1pPr>
          </a:lstStyle>
          <a:p>
            <a:pPr>
              <a:defRPr/>
            </a:pPr>
            <a:fld id="{3FB686EF-8E86-4781-8961-90F95F85CDA6}" type="slidenum">
              <a:rPr lang="es-CR" altLang="en-US"/>
              <a:pPr>
                <a:defRPr/>
              </a:pPr>
              <a:t>‹#›</a:t>
            </a:fld>
            <a:endParaRPr lang="es-CR" altLang="en-US"/>
          </a:p>
        </p:txBody>
      </p:sp>
    </p:spTree>
    <p:extLst>
      <p:ext uri="{BB962C8B-B14F-4D97-AF65-F5344CB8AC3E}">
        <p14:creationId xmlns:p14="http://schemas.microsoft.com/office/powerpoint/2010/main" val="23352660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a:extLst>
              <a:ext uri="{FF2B5EF4-FFF2-40B4-BE49-F238E27FC236}">
                <a16:creationId xmlns:a16="http://schemas.microsoft.com/office/drawing/2014/main" id="{79399E6D-B8C4-4BED-9A15-6B086E28D53C}"/>
              </a:ext>
            </a:extLst>
          </p:cNvPr>
          <p:cNvSpPr>
            <a:spLocks noGrp="1" noChangeArrowheads="1"/>
          </p:cNvSpPr>
          <p:nvPr>
            <p:ph type="dt" sz="half" idx="10"/>
          </p:nvPr>
        </p:nvSpPr>
        <p:spPr>
          <a:ln/>
        </p:spPr>
        <p:txBody>
          <a:bodyPr/>
          <a:lstStyle>
            <a:lvl1pPr>
              <a:defRPr/>
            </a:lvl1pPr>
          </a:lstStyle>
          <a:p>
            <a:pPr>
              <a:defRPr/>
            </a:pPr>
            <a:endParaRPr lang="es-CR"/>
          </a:p>
        </p:txBody>
      </p:sp>
      <p:sp>
        <p:nvSpPr>
          <p:cNvPr id="8" name="Rectangle 25">
            <a:extLst>
              <a:ext uri="{FF2B5EF4-FFF2-40B4-BE49-F238E27FC236}">
                <a16:creationId xmlns:a16="http://schemas.microsoft.com/office/drawing/2014/main" id="{F493B3FB-F46F-457C-A97B-0107EEFAE4FE}"/>
              </a:ext>
            </a:extLst>
          </p:cNvPr>
          <p:cNvSpPr>
            <a:spLocks noGrp="1" noChangeArrowheads="1"/>
          </p:cNvSpPr>
          <p:nvPr>
            <p:ph type="ftr" sz="quarter" idx="11"/>
          </p:nvPr>
        </p:nvSpPr>
        <p:spPr>
          <a:ln/>
        </p:spPr>
        <p:txBody>
          <a:bodyPr/>
          <a:lstStyle>
            <a:lvl1pPr>
              <a:defRPr/>
            </a:lvl1pPr>
          </a:lstStyle>
          <a:p>
            <a:pPr>
              <a:defRPr/>
            </a:pPr>
            <a:endParaRPr lang="es-CR"/>
          </a:p>
        </p:txBody>
      </p:sp>
      <p:sp>
        <p:nvSpPr>
          <p:cNvPr id="9" name="Rectangle 26">
            <a:extLst>
              <a:ext uri="{FF2B5EF4-FFF2-40B4-BE49-F238E27FC236}">
                <a16:creationId xmlns:a16="http://schemas.microsoft.com/office/drawing/2014/main" id="{9BADBE15-1BF2-4F6B-9AB1-70277B2A0E07}"/>
              </a:ext>
            </a:extLst>
          </p:cNvPr>
          <p:cNvSpPr>
            <a:spLocks noGrp="1" noChangeArrowheads="1"/>
          </p:cNvSpPr>
          <p:nvPr>
            <p:ph type="sldNum" sz="quarter" idx="12"/>
          </p:nvPr>
        </p:nvSpPr>
        <p:spPr>
          <a:ln/>
        </p:spPr>
        <p:txBody>
          <a:bodyPr/>
          <a:lstStyle>
            <a:lvl1pPr>
              <a:defRPr/>
            </a:lvl1pPr>
          </a:lstStyle>
          <a:p>
            <a:pPr>
              <a:defRPr/>
            </a:pPr>
            <a:fld id="{AC324576-FC96-46D2-988F-C9F267A67892}" type="slidenum">
              <a:rPr lang="es-CR" altLang="en-US"/>
              <a:pPr>
                <a:defRPr/>
              </a:pPr>
              <a:t>‹#›</a:t>
            </a:fld>
            <a:endParaRPr lang="es-CR" altLang="en-US"/>
          </a:p>
        </p:txBody>
      </p:sp>
    </p:spTree>
    <p:extLst>
      <p:ext uri="{BB962C8B-B14F-4D97-AF65-F5344CB8AC3E}">
        <p14:creationId xmlns:p14="http://schemas.microsoft.com/office/powerpoint/2010/main" val="696273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a:extLst>
              <a:ext uri="{FF2B5EF4-FFF2-40B4-BE49-F238E27FC236}">
                <a16:creationId xmlns:a16="http://schemas.microsoft.com/office/drawing/2014/main" id="{0B8EA2DE-DF23-4758-8743-8EBE31E1D2B7}"/>
              </a:ext>
            </a:extLst>
          </p:cNvPr>
          <p:cNvSpPr>
            <a:spLocks noGrp="1" noChangeArrowheads="1"/>
          </p:cNvSpPr>
          <p:nvPr>
            <p:ph type="dt" sz="half" idx="10"/>
          </p:nvPr>
        </p:nvSpPr>
        <p:spPr>
          <a:ln/>
        </p:spPr>
        <p:txBody>
          <a:bodyPr/>
          <a:lstStyle>
            <a:lvl1pPr>
              <a:defRPr/>
            </a:lvl1pPr>
          </a:lstStyle>
          <a:p>
            <a:pPr>
              <a:defRPr/>
            </a:pPr>
            <a:endParaRPr lang="es-CR"/>
          </a:p>
        </p:txBody>
      </p:sp>
      <p:sp>
        <p:nvSpPr>
          <p:cNvPr id="4" name="Rectangle 25">
            <a:extLst>
              <a:ext uri="{FF2B5EF4-FFF2-40B4-BE49-F238E27FC236}">
                <a16:creationId xmlns:a16="http://schemas.microsoft.com/office/drawing/2014/main" id="{5EF9D768-78D0-4CB9-B626-01AE452457D9}"/>
              </a:ext>
            </a:extLst>
          </p:cNvPr>
          <p:cNvSpPr>
            <a:spLocks noGrp="1" noChangeArrowheads="1"/>
          </p:cNvSpPr>
          <p:nvPr>
            <p:ph type="ftr" sz="quarter" idx="11"/>
          </p:nvPr>
        </p:nvSpPr>
        <p:spPr>
          <a:ln/>
        </p:spPr>
        <p:txBody>
          <a:bodyPr/>
          <a:lstStyle>
            <a:lvl1pPr>
              <a:defRPr/>
            </a:lvl1pPr>
          </a:lstStyle>
          <a:p>
            <a:pPr>
              <a:defRPr/>
            </a:pPr>
            <a:endParaRPr lang="es-CR"/>
          </a:p>
        </p:txBody>
      </p:sp>
      <p:sp>
        <p:nvSpPr>
          <p:cNvPr id="5" name="Rectangle 26">
            <a:extLst>
              <a:ext uri="{FF2B5EF4-FFF2-40B4-BE49-F238E27FC236}">
                <a16:creationId xmlns:a16="http://schemas.microsoft.com/office/drawing/2014/main" id="{E12C4F47-EB1A-4F03-8A1E-B06FD34F386A}"/>
              </a:ext>
            </a:extLst>
          </p:cNvPr>
          <p:cNvSpPr>
            <a:spLocks noGrp="1" noChangeArrowheads="1"/>
          </p:cNvSpPr>
          <p:nvPr>
            <p:ph type="sldNum" sz="quarter" idx="12"/>
          </p:nvPr>
        </p:nvSpPr>
        <p:spPr>
          <a:ln/>
        </p:spPr>
        <p:txBody>
          <a:bodyPr/>
          <a:lstStyle>
            <a:lvl1pPr>
              <a:defRPr/>
            </a:lvl1pPr>
          </a:lstStyle>
          <a:p>
            <a:pPr>
              <a:defRPr/>
            </a:pPr>
            <a:fld id="{212FEA37-CE39-45FE-84C4-745276A5390B}" type="slidenum">
              <a:rPr lang="es-CR" altLang="en-US"/>
              <a:pPr>
                <a:defRPr/>
              </a:pPr>
              <a:t>‹#›</a:t>
            </a:fld>
            <a:endParaRPr lang="es-CR" altLang="en-US"/>
          </a:p>
        </p:txBody>
      </p:sp>
    </p:spTree>
    <p:extLst>
      <p:ext uri="{BB962C8B-B14F-4D97-AF65-F5344CB8AC3E}">
        <p14:creationId xmlns:p14="http://schemas.microsoft.com/office/powerpoint/2010/main" val="24440331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a:extLst>
              <a:ext uri="{FF2B5EF4-FFF2-40B4-BE49-F238E27FC236}">
                <a16:creationId xmlns:a16="http://schemas.microsoft.com/office/drawing/2014/main" id="{4C09311F-25D4-4852-93CE-5602E7573D08}"/>
              </a:ext>
            </a:extLst>
          </p:cNvPr>
          <p:cNvSpPr>
            <a:spLocks noGrp="1" noChangeArrowheads="1"/>
          </p:cNvSpPr>
          <p:nvPr>
            <p:ph type="dt" sz="half" idx="10"/>
          </p:nvPr>
        </p:nvSpPr>
        <p:spPr>
          <a:ln/>
        </p:spPr>
        <p:txBody>
          <a:bodyPr/>
          <a:lstStyle>
            <a:lvl1pPr>
              <a:defRPr/>
            </a:lvl1pPr>
          </a:lstStyle>
          <a:p>
            <a:pPr>
              <a:defRPr/>
            </a:pPr>
            <a:endParaRPr lang="es-CR"/>
          </a:p>
        </p:txBody>
      </p:sp>
      <p:sp>
        <p:nvSpPr>
          <p:cNvPr id="3" name="Rectangle 25">
            <a:extLst>
              <a:ext uri="{FF2B5EF4-FFF2-40B4-BE49-F238E27FC236}">
                <a16:creationId xmlns:a16="http://schemas.microsoft.com/office/drawing/2014/main" id="{0EF0B159-B725-4CA5-A818-29A246FB3052}"/>
              </a:ext>
            </a:extLst>
          </p:cNvPr>
          <p:cNvSpPr>
            <a:spLocks noGrp="1" noChangeArrowheads="1"/>
          </p:cNvSpPr>
          <p:nvPr>
            <p:ph type="ftr" sz="quarter" idx="11"/>
          </p:nvPr>
        </p:nvSpPr>
        <p:spPr>
          <a:ln/>
        </p:spPr>
        <p:txBody>
          <a:bodyPr/>
          <a:lstStyle>
            <a:lvl1pPr>
              <a:defRPr/>
            </a:lvl1pPr>
          </a:lstStyle>
          <a:p>
            <a:pPr>
              <a:defRPr/>
            </a:pPr>
            <a:endParaRPr lang="es-CR"/>
          </a:p>
        </p:txBody>
      </p:sp>
      <p:sp>
        <p:nvSpPr>
          <p:cNvPr id="4" name="Rectangle 26">
            <a:extLst>
              <a:ext uri="{FF2B5EF4-FFF2-40B4-BE49-F238E27FC236}">
                <a16:creationId xmlns:a16="http://schemas.microsoft.com/office/drawing/2014/main" id="{EDEA1C80-9C7C-4D06-AFB0-E4FA6495C4B4}"/>
              </a:ext>
            </a:extLst>
          </p:cNvPr>
          <p:cNvSpPr>
            <a:spLocks noGrp="1" noChangeArrowheads="1"/>
          </p:cNvSpPr>
          <p:nvPr>
            <p:ph type="sldNum" sz="quarter" idx="12"/>
          </p:nvPr>
        </p:nvSpPr>
        <p:spPr>
          <a:ln/>
        </p:spPr>
        <p:txBody>
          <a:bodyPr/>
          <a:lstStyle>
            <a:lvl1pPr>
              <a:defRPr/>
            </a:lvl1pPr>
          </a:lstStyle>
          <a:p>
            <a:pPr>
              <a:defRPr/>
            </a:pPr>
            <a:fld id="{A77596E5-2188-4E94-9E84-0C12E0125759}" type="slidenum">
              <a:rPr lang="es-CR" altLang="en-US"/>
              <a:pPr>
                <a:defRPr/>
              </a:pPr>
              <a:t>‹#›</a:t>
            </a:fld>
            <a:endParaRPr lang="es-CR" altLang="en-US"/>
          </a:p>
        </p:txBody>
      </p:sp>
    </p:spTree>
    <p:extLst>
      <p:ext uri="{BB962C8B-B14F-4D97-AF65-F5344CB8AC3E}">
        <p14:creationId xmlns:p14="http://schemas.microsoft.com/office/powerpoint/2010/main" val="40845407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a:extLst>
              <a:ext uri="{FF2B5EF4-FFF2-40B4-BE49-F238E27FC236}">
                <a16:creationId xmlns:a16="http://schemas.microsoft.com/office/drawing/2014/main" id="{AA39C8DD-D78E-4207-B332-370C9A595F69}"/>
              </a:ext>
            </a:extLst>
          </p:cNvPr>
          <p:cNvSpPr>
            <a:spLocks noGrp="1" noChangeArrowheads="1"/>
          </p:cNvSpPr>
          <p:nvPr>
            <p:ph type="dt" sz="half" idx="10"/>
          </p:nvPr>
        </p:nvSpPr>
        <p:spPr>
          <a:ln/>
        </p:spPr>
        <p:txBody>
          <a:bodyPr/>
          <a:lstStyle>
            <a:lvl1pPr>
              <a:defRPr/>
            </a:lvl1pPr>
          </a:lstStyle>
          <a:p>
            <a:pPr>
              <a:defRPr/>
            </a:pPr>
            <a:endParaRPr lang="es-CR"/>
          </a:p>
        </p:txBody>
      </p:sp>
      <p:sp>
        <p:nvSpPr>
          <p:cNvPr id="6" name="Rectangle 25">
            <a:extLst>
              <a:ext uri="{FF2B5EF4-FFF2-40B4-BE49-F238E27FC236}">
                <a16:creationId xmlns:a16="http://schemas.microsoft.com/office/drawing/2014/main" id="{1088C355-42DF-46F0-B07C-686D14B34F22}"/>
              </a:ext>
            </a:extLst>
          </p:cNvPr>
          <p:cNvSpPr>
            <a:spLocks noGrp="1" noChangeArrowheads="1"/>
          </p:cNvSpPr>
          <p:nvPr>
            <p:ph type="ftr" sz="quarter" idx="11"/>
          </p:nvPr>
        </p:nvSpPr>
        <p:spPr>
          <a:ln/>
        </p:spPr>
        <p:txBody>
          <a:bodyPr/>
          <a:lstStyle>
            <a:lvl1pPr>
              <a:defRPr/>
            </a:lvl1pPr>
          </a:lstStyle>
          <a:p>
            <a:pPr>
              <a:defRPr/>
            </a:pPr>
            <a:endParaRPr lang="es-CR"/>
          </a:p>
        </p:txBody>
      </p:sp>
      <p:sp>
        <p:nvSpPr>
          <p:cNvPr id="7" name="Rectangle 26">
            <a:extLst>
              <a:ext uri="{FF2B5EF4-FFF2-40B4-BE49-F238E27FC236}">
                <a16:creationId xmlns:a16="http://schemas.microsoft.com/office/drawing/2014/main" id="{A8CD170D-3168-467F-AD7E-03FA9FFE81C0}"/>
              </a:ext>
            </a:extLst>
          </p:cNvPr>
          <p:cNvSpPr>
            <a:spLocks noGrp="1" noChangeArrowheads="1"/>
          </p:cNvSpPr>
          <p:nvPr>
            <p:ph type="sldNum" sz="quarter" idx="12"/>
          </p:nvPr>
        </p:nvSpPr>
        <p:spPr>
          <a:ln/>
        </p:spPr>
        <p:txBody>
          <a:bodyPr/>
          <a:lstStyle>
            <a:lvl1pPr>
              <a:defRPr/>
            </a:lvl1pPr>
          </a:lstStyle>
          <a:p>
            <a:pPr>
              <a:defRPr/>
            </a:pPr>
            <a:fld id="{647B2927-1F90-44D5-86B2-028C70815B44}" type="slidenum">
              <a:rPr lang="es-CR" altLang="en-US"/>
              <a:pPr>
                <a:defRPr/>
              </a:pPr>
              <a:t>‹#›</a:t>
            </a:fld>
            <a:endParaRPr lang="es-CR" altLang="en-US"/>
          </a:p>
        </p:txBody>
      </p:sp>
    </p:spTree>
    <p:extLst>
      <p:ext uri="{BB962C8B-B14F-4D97-AF65-F5344CB8AC3E}">
        <p14:creationId xmlns:p14="http://schemas.microsoft.com/office/powerpoint/2010/main" val="4258642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6E0D7A-7DBD-4449-B8BB-47376C46B831}" type="datetimeFigureOut">
              <a:rPr lang="en-US" smtClean="0"/>
              <a:t>6/6/2018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FED03E-33A2-4591-A64E-3FB6E0453EC1}" type="slidenum">
              <a:rPr lang="en-US" smtClean="0"/>
              <a:t>‹#›</a:t>
            </a:fld>
            <a:endParaRPr lang="en-US"/>
          </a:p>
        </p:txBody>
      </p:sp>
    </p:spTree>
    <p:extLst>
      <p:ext uri="{BB962C8B-B14F-4D97-AF65-F5344CB8AC3E}">
        <p14:creationId xmlns:p14="http://schemas.microsoft.com/office/powerpoint/2010/main" val="4974930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a:extLst>
              <a:ext uri="{FF2B5EF4-FFF2-40B4-BE49-F238E27FC236}">
                <a16:creationId xmlns:a16="http://schemas.microsoft.com/office/drawing/2014/main" id="{03424E2A-BD33-41BB-A310-BF248E97914C}"/>
              </a:ext>
            </a:extLst>
          </p:cNvPr>
          <p:cNvSpPr>
            <a:spLocks noGrp="1" noChangeArrowheads="1"/>
          </p:cNvSpPr>
          <p:nvPr>
            <p:ph type="dt" sz="half" idx="10"/>
          </p:nvPr>
        </p:nvSpPr>
        <p:spPr>
          <a:ln/>
        </p:spPr>
        <p:txBody>
          <a:bodyPr/>
          <a:lstStyle>
            <a:lvl1pPr>
              <a:defRPr/>
            </a:lvl1pPr>
          </a:lstStyle>
          <a:p>
            <a:pPr>
              <a:defRPr/>
            </a:pPr>
            <a:endParaRPr lang="es-CR"/>
          </a:p>
        </p:txBody>
      </p:sp>
      <p:sp>
        <p:nvSpPr>
          <p:cNvPr id="6" name="Rectangle 25">
            <a:extLst>
              <a:ext uri="{FF2B5EF4-FFF2-40B4-BE49-F238E27FC236}">
                <a16:creationId xmlns:a16="http://schemas.microsoft.com/office/drawing/2014/main" id="{70C40B02-9A0A-4C7D-8FD7-EDD2043B7704}"/>
              </a:ext>
            </a:extLst>
          </p:cNvPr>
          <p:cNvSpPr>
            <a:spLocks noGrp="1" noChangeArrowheads="1"/>
          </p:cNvSpPr>
          <p:nvPr>
            <p:ph type="ftr" sz="quarter" idx="11"/>
          </p:nvPr>
        </p:nvSpPr>
        <p:spPr>
          <a:ln/>
        </p:spPr>
        <p:txBody>
          <a:bodyPr/>
          <a:lstStyle>
            <a:lvl1pPr>
              <a:defRPr/>
            </a:lvl1pPr>
          </a:lstStyle>
          <a:p>
            <a:pPr>
              <a:defRPr/>
            </a:pPr>
            <a:endParaRPr lang="es-CR"/>
          </a:p>
        </p:txBody>
      </p:sp>
      <p:sp>
        <p:nvSpPr>
          <p:cNvPr id="7" name="Rectangle 26">
            <a:extLst>
              <a:ext uri="{FF2B5EF4-FFF2-40B4-BE49-F238E27FC236}">
                <a16:creationId xmlns:a16="http://schemas.microsoft.com/office/drawing/2014/main" id="{D499512B-D515-4043-950F-E177964C8C89}"/>
              </a:ext>
            </a:extLst>
          </p:cNvPr>
          <p:cNvSpPr>
            <a:spLocks noGrp="1" noChangeArrowheads="1"/>
          </p:cNvSpPr>
          <p:nvPr>
            <p:ph type="sldNum" sz="quarter" idx="12"/>
          </p:nvPr>
        </p:nvSpPr>
        <p:spPr>
          <a:ln/>
        </p:spPr>
        <p:txBody>
          <a:bodyPr/>
          <a:lstStyle>
            <a:lvl1pPr>
              <a:defRPr/>
            </a:lvl1pPr>
          </a:lstStyle>
          <a:p>
            <a:pPr>
              <a:defRPr/>
            </a:pPr>
            <a:fld id="{73C8AF9D-ECA6-4876-B467-8674C8D60789}" type="slidenum">
              <a:rPr lang="es-CR" altLang="en-US"/>
              <a:pPr>
                <a:defRPr/>
              </a:pPr>
              <a:t>‹#›</a:t>
            </a:fld>
            <a:endParaRPr lang="es-CR" altLang="en-US"/>
          </a:p>
        </p:txBody>
      </p:sp>
    </p:spTree>
    <p:extLst>
      <p:ext uri="{BB962C8B-B14F-4D97-AF65-F5344CB8AC3E}">
        <p14:creationId xmlns:p14="http://schemas.microsoft.com/office/powerpoint/2010/main" val="24762624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a:extLst>
              <a:ext uri="{FF2B5EF4-FFF2-40B4-BE49-F238E27FC236}">
                <a16:creationId xmlns:a16="http://schemas.microsoft.com/office/drawing/2014/main" id="{E138DDD9-BF10-4E2E-9728-13F6239964FD}"/>
              </a:ext>
            </a:extLst>
          </p:cNvPr>
          <p:cNvSpPr>
            <a:spLocks noGrp="1" noChangeArrowheads="1"/>
          </p:cNvSpPr>
          <p:nvPr>
            <p:ph type="dt" sz="half" idx="10"/>
          </p:nvPr>
        </p:nvSpPr>
        <p:spPr>
          <a:ln/>
        </p:spPr>
        <p:txBody>
          <a:bodyPr/>
          <a:lstStyle>
            <a:lvl1pPr>
              <a:defRPr/>
            </a:lvl1pPr>
          </a:lstStyle>
          <a:p>
            <a:pPr>
              <a:defRPr/>
            </a:pPr>
            <a:endParaRPr lang="es-CR"/>
          </a:p>
        </p:txBody>
      </p:sp>
      <p:sp>
        <p:nvSpPr>
          <p:cNvPr id="5" name="Rectangle 25">
            <a:extLst>
              <a:ext uri="{FF2B5EF4-FFF2-40B4-BE49-F238E27FC236}">
                <a16:creationId xmlns:a16="http://schemas.microsoft.com/office/drawing/2014/main" id="{96FE1832-DD91-422F-967D-46973A5A3300}"/>
              </a:ext>
            </a:extLst>
          </p:cNvPr>
          <p:cNvSpPr>
            <a:spLocks noGrp="1" noChangeArrowheads="1"/>
          </p:cNvSpPr>
          <p:nvPr>
            <p:ph type="ftr" sz="quarter" idx="11"/>
          </p:nvPr>
        </p:nvSpPr>
        <p:spPr>
          <a:ln/>
        </p:spPr>
        <p:txBody>
          <a:bodyPr/>
          <a:lstStyle>
            <a:lvl1pPr>
              <a:defRPr/>
            </a:lvl1pPr>
          </a:lstStyle>
          <a:p>
            <a:pPr>
              <a:defRPr/>
            </a:pPr>
            <a:endParaRPr lang="es-CR"/>
          </a:p>
        </p:txBody>
      </p:sp>
      <p:sp>
        <p:nvSpPr>
          <p:cNvPr id="6" name="Rectangle 26">
            <a:extLst>
              <a:ext uri="{FF2B5EF4-FFF2-40B4-BE49-F238E27FC236}">
                <a16:creationId xmlns:a16="http://schemas.microsoft.com/office/drawing/2014/main" id="{BB6771C5-C1E9-479F-86A4-D2073D51A1F3}"/>
              </a:ext>
            </a:extLst>
          </p:cNvPr>
          <p:cNvSpPr>
            <a:spLocks noGrp="1" noChangeArrowheads="1"/>
          </p:cNvSpPr>
          <p:nvPr>
            <p:ph type="sldNum" sz="quarter" idx="12"/>
          </p:nvPr>
        </p:nvSpPr>
        <p:spPr>
          <a:ln/>
        </p:spPr>
        <p:txBody>
          <a:bodyPr/>
          <a:lstStyle>
            <a:lvl1pPr>
              <a:defRPr/>
            </a:lvl1pPr>
          </a:lstStyle>
          <a:p>
            <a:pPr>
              <a:defRPr/>
            </a:pPr>
            <a:fld id="{7CF7AB4F-91DE-4B14-B785-856D641C618E}" type="slidenum">
              <a:rPr lang="es-CR" altLang="en-US"/>
              <a:pPr>
                <a:defRPr/>
              </a:pPr>
              <a:t>‹#›</a:t>
            </a:fld>
            <a:endParaRPr lang="es-CR" altLang="en-US"/>
          </a:p>
        </p:txBody>
      </p:sp>
    </p:spTree>
    <p:extLst>
      <p:ext uri="{BB962C8B-B14F-4D97-AF65-F5344CB8AC3E}">
        <p14:creationId xmlns:p14="http://schemas.microsoft.com/office/powerpoint/2010/main" val="11594663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a:extLst>
              <a:ext uri="{FF2B5EF4-FFF2-40B4-BE49-F238E27FC236}">
                <a16:creationId xmlns:a16="http://schemas.microsoft.com/office/drawing/2014/main" id="{FF5F6F16-065C-466F-8CF4-1BBD5E49AAEC}"/>
              </a:ext>
            </a:extLst>
          </p:cNvPr>
          <p:cNvSpPr>
            <a:spLocks noGrp="1" noChangeArrowheads="1"/>
          </p:cNvSpPr>
          <p:nvPr>
            <p:ph type="dt" sz="half" idx="10"/>
          </p:nvPr>
        </p:nvSpPr>
        <p:spPr>
          <a:ln/>
        </p:spPr>
        <p:txBody>
          <a:bodyPr/>
          <a:lstStyle>
            <a:lvl1pPr>
              <a:defRPr/>
            </a:lvl1pPr>
          </a:lstStyle>
          <a:p>
            <a:pPr>
              <a:defRPr/>
            </a:pPr>
            <a:endParaRPr lang="es-CR"/>
          </a:p>
        </p:txBody>
      </p:sp>
      <p:sp>
        <p:nvSpPr>
          <p:cNvPr id="5" name="Rectangle 25">
            <a:extLst>
              <a:ext uri="{FF2B5EF4-FFF2-40B4-BE49-F238E27FC236}">
                <a16:creationId xmlns:a16="http://schemas.microsoft.com/office/drawing/2014/main" id="{8214EC4D-3726-4B97-B454-FF2A08A2A1FF}"/>
              </a:ext>
            </a:extLst>
          </p:cNvPr>
          <p:cNvSpPr>
            <a:spLocks noGrp="1" noChangeArrowheads="1"/>
          </p:cNvSpPr>
          <p:nvPr>
            <p:ph type="ftr" sz="quarter" idx="11"/>
          </p:nvPr>
        </p:nvSpPr>
        <p:spPr>
          <a:ln/>
        </p:spPr>
        <p:txBody>
          <a:bodyPr/>
          <a:lstStyle>
            <a:lvl1pPr>
              <a:defRPr/>
            </a:lvl1pPr>
          </a:lstStyle>
          <a:p>
            <a:pPr>
              <a:defRPr/>
            </a:pPr>
            <a:endParaRPr lang="es-CR"/>
          </a:p>
        </p:txBody>
      </p:sp>
      <p:sp>
        <p:nvSpPr>
          <p:cNvPr id="6" name="Rectangle 26">
            <a:extLst>
              <a:ext uri="{FF2B5EF4-FFF2-40B4-BE49-F238E27FC236}">
                <a16:creationId xmlns:a16="http://schemas.microsoft.com/office/drawing/2014/main" id="{23230873-14CB-4DCA-A801-3353AB2FB958}"/>
              </a:ext>
            </a:extLst>
          </p:cNvPr>
          <p:cNvSpPr>
            <a:spLocks noGrp="1" noChangeArrowheads="1"/>
          </p:cNvSpPr>
          <p:nvPr>
            <p:ph type="sldNum" sz="quarter" idx="12"/>
          </p:nvPr>
        </p:nvSpPr>
        <p:spPr>
          <a:ln/>
        </p:spPr>
        <p:txBody>
          <a:bodyPr/>
          <a:lstStyle>
            <a:lvl1pPr>
              <a:defRPr/>
            </a:lvl1pPr>
          </a:lstStyle>
          <a:p>
            <a:pPr>
              <a:defRPr/>
            </a:pPr>
            <a:fld id="{5DC635C0-2EEC-43B9-BA94-771FD0299909}" type="slidenum">
              <a:rPr lang="es-CR" altLang="en-US"/>
              <a:pPr>
                <a:defRPr/>
              </a:pPr>
              <a:t>‹#›</a:t>
            </a:fld>
            <a:endParaRPr lang="es-CR" altLang="en-US"/>
          </a:p>
        </p:txBody>
      </p:sp>
    </p:spTree>
    <p:extLst>
      <p:ext uri="{BB962C8B-B14F-4D97-AF65-F5344CB8AC3E}">
        <p14:creationId xmlns:p14="http://schemas.microsoft.com/office/powerpoint/2010/main" val="3418446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6E0D7A-7DBD-4449-B8BB-47376C46B831}" type="datetimeFigureOut">
              <a:rPr lang="en-US" smtClean="0"/>
              <a:t>6/6/2018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FED03E-33A2-4591-A64E-3FB6E0453EC1}" type="slidenum">
              <a:rPr lang="en-US" smtClean="0"/>
              <a:t>‹#›</a:t>
            </a:fld>
            <a:endParaRPr lang="en-US"/>
          </a:p>
        </p:txBody>
      </p:sp>
    </p:spTree>
    <p:extLst>
      <p:ext uri="{BB962C8B-B14F-4D97-AF65-F5344CB8AC3E}">
        <p14:creationId xmlns:p14="http://schemas.microsoft.com/office/powerpoint/2010/main" val="3229525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96E0D7A-7DBD-4449-B8BB-47376C46B831}" type="datetimeFigureOut">
              <a:rPr lang="en-US" smtClean="0"/>
              <a:t>6/6/2018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FED03E-33A2-4591-A64E-3FB6E0453EC1}" type="slidenum">
              <a:rPr lang="en-US" smtClean="0"/>
              <a:t>‹#›</a:t>
            </a:fld>
            <a:endParaRPr lang="en-US"/>
          </a:p>
        </p:txBody>
      </p:sp>
    </p:spTree>
    <p:extLst>
      <p:ext uri="{BB962C8B-B14F-4D97-AF65-F5344CB8AC3E}">
        <p14:creationId xmlns:p14="http://schemas.microsoft.com/office/powerpoint/2010/main" val="893723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96E0D7A-7DBD-4449-B8BB-47376C46B831}" type="datetimeFigureOut">
              <a:rPr lang="en-US" smtClean="0"/>
              <a:t>6/6/2018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FED03E-33A2-4591-A64E-3FB6E0453EC1}" type="slidenum">
              <a:rPr lang="en-US" smtClean="0"/>
              <a:t>‹#›</a:t>
            </a:fld>
            <a:endParaRPr lang="en-US"/>
          </a:p>
        </p:txBody>
      </p:sp>
    </p:spTree>
    <p:extLst>
      <p:ext uri="{BB962C8B-B14F-4D97-AF65-F5344CB8AC3E}">
        <p14:creationId xmlns:p14="http://schemas.microsoft.com/office/powerpoint/2010/main" val="2633403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96E0D7A-7DBD-4449-B8BB-47376C46B831}" type="datetimeFigureOut">
              <a:rPr lang="en-US" smtClean="0"/>
              <a:t>6/6/2018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FED03E-33A2-4591-A64E-3FB6E0453EC1}" type="slidenum">
              <a:rPr lang="en-US" smtClean="0"/>
              <a:t>‹#›</a:t>
            </a:fld>
            <a:endParaRPr lang="en-US"/>
          </a:p>
        </p:txBody>
      </p:sp>
    </p:spTree>
    <p:extLst>
      <p:ext uri="{BB962C8B-B14F-4D97-AF65-F5344CB8AC3E}">
        <p14:creationId xmlns:p14="http://schemas.microsoft.com/office/powerpoint/2010/main" val="1040439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6E0D7A-7DBD-4449-B8BB-47376C46B831}" type="datetimeFigureOut">
              <a:rPr lang="en-US" smtClean="0"/>
              <a:t>6/6/2018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FED03E-33A2-4591-A64E-3FB6E0453EC1}" type="slidenum">
              <a:rPr lang="en-US" smtClean="0"/>
              <a:t>‹#›</a:t>
            </a:fld>
            <a:endParaRPr lang="en-US"/>
          </a:p>
        </p:txBody>
      </p:sp>
    </p:spTree>
    <p:extLst>
      <p:ext uri="{BB962C8B-B14F-4D97-AF65-F5344CB8AC3E}">
        <p14:creationId xmlns:p14="http://schemas.microsoft.com/office/powerpoint/2010/main" val="3599431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96E0D7A-7DBD-4449-B8BB-47376C46B831}" type="datetimeFigureOut">
              <a:rPr lang="en-US" smtClean="0"/>
              <a:t>6/6/2018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FED03E-33A2-4591-A64E-3FB6E0453EC1}" type="slidenum">
              <a:rPr lang="en-US" smtClean="0"/>
              <a:t>‹#›</a:t>
            </a:fld>
            <a:endParaRPr lang="en-US"/>
          </a:p>
        </p:txBody>
      </p:sp>
    </p:spTree>
    <p:extLst>
      <p:ext uri="{BB962C8B-B14F-4D97-AF65-F5344CB8AC3E}">
        <p14:creationId xmlns:p14="http://schemas.microsoft.com/office/powerpoint/2010/main" val="2533853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96E0D7A-7DBD-4449-B8BB-47376C46B831}" type="datetimeFigureOut">
              <a:rPr lang="en-US" smtClean="0"/>
              <a:t>6/6/2018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FED03E-33A2-4591-A64E-3FB6E0453EC1}" type="slidenum">
              <a:rPr lang="en-US" smtClean="0"/>
              <a:t>‹#›</a:t>
            </a:fld>
            <a:endParaRPr lang="en-US"/>
          </a:p>
        </p:txBody>
      </p:sp>
    </p:spTree>
    <p:extLst>
      <p:ext uri="{BB962C8B-B14F-4D97-AF65-F5344CB8AC3E}">
        <p14:creationId xmlns:p14="http://schemas.microsoft.com/office/powerpoint/2010/main" val="247767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6E0D7A-7DBD-4449-B8BB-47376C46B831}" type="datetimeFigureOut">
              <a:rPr lang="en-US" smtClean="0"/>
              <a:t>6/6/2018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FED03E-33A2-4591-A64E-3FB6E0453EC1}" type="slidenum">
              <a:rPr lang="en-US" smtClean="0"/>
              <a:t>‹#›</a:t>
            </a:fld>
            <a:endParaRPr lang="en-US"/>
          </a:p>
        </p:txBody>
      </p:sp>
    </p:spTree>
    <p:extLst>
      <p:ext uri="{BB962C8B-B14F-4D97-AF65-F5344CB8AC3E}">
        <p14:creationId xmlns:p14="http://schemas.microsoft.com/office/powerpoint/2010/main" val="265365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1847"/>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D15D6D13-9127-4F6C-9140-2CCAA8F8B805}"/>
              </a:ext>
            </a:extLst>
          </p:cNvPr>
          <p:cNvGrpSpPr>
            <a:grpSpLocks/>
          </p:cNvGrpSpPr>
          <p:nvPr/>
        </p:nvGrpSpPr>
        <p:grpSpPr bwMode="auto">
          <a:xfrm>
            <a:off x="0" y="0"/>
            <a:ext cx="9144000" cy="6858000"/>
            <a:chOff x="0" y="0"/>
            <a:chExt cx="5760" cy="4320"/>
          </a:xfrm>
        </p:grpSpPr>
        <p:sp>
          <p:nvSpPr>
            <p:cNvPr id="1049" name="Freeform 3">
              <a:extLst>
                <a:ext uri="{FF2B5EF4-FFF2-40B4-BE49-F238E27FC236}">
                  <a16:creationId xmlns:a16="http://schemas.microsoft.com/office/drawing/2014/main" id="{EEBE40DA-85EA-4633-827F-078BCB56D84E}"/>
                </a:ext>
              </a:extLst>
            </p:cNvPr>
            <p:cNvSpPr>
              <a:spLocks/>
            </p:cNvSpPr>
            <p:nvPr/>
          </p:nvSpPr>
          <p:spPr bwMode="hidden">
            <a:xfrm>
              <a:off x="0" y="3072"/>
              <a:ext cx="5760" cy="1248"/>
            </a:xfrm>
            <a:custGeom>
              <a:avLst/>
              <a:gdLst>
                <a:gd name="T0" fmla="*/ 5261 w 6027"/>
                <a:gd name="T1" fmla="*/ 369 h 2296"/>
                <a:gd name="T2" fmla="*/ 0 w 6027"/>
                <a:gd name="T3" fmla="*/ 369 h 2296"/>
                <a:gd name="T4" fmla="*/ 0 w 6027"/>
                <a:gd name="T5" fmla="*/ 0 h 2296"/>
                <a:gd name="T6" fmla="*/ 5261 w 6027"/>
                <a:gd name="T7" fmla="*/ 0 h 2296"/>
                <a:gd name="T8" fmla="*/ 5261 w 6027"/>
                <a:gd name="T9" fmla="*/ 369 h 2296"/>
                <a:gd name="T10" fmla="*/ 5261 w 6027"/>
                <a:gd name="T11" fmla="*/ 369 h 2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4" name="Freeform 4">
              <a:extLst>
                <a:ext uri="{FF2B5EF4-FFF2-40B4-BE49-F238E27FC236}">
                  <a16:creationId xmlns:a16="http://schemas.microsoft.com/office/drawing/2014/main" id="{89A444CF-4E91-4FD2-8FC0-877F2D477077}"/>
                </a:ext>
              </a:extLst>
            </p:cNvPr>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eaLnBrk="1" hangingPunct="1">
                <a:defRPr/>
              </a:pPr>
              <a:endParaRPr lang="en-US">
                <a:latin typeface="Arial" charset="0"/>
              </a:endParaRPr>
            </a:p>
          </p:txBody>
        </p:sp>
      </p:grpSp>
      <p:sp>
        <p:nvSpPr>
          <p:cNvPr id="1027" name="Freeform 5">
            <a:extLst>
              <a:ext uri="{FF2B5EF4-FFF2-40B4-BE49-F238E27FC236}">
                <a16:creationId xmlns:a16="http://schemas.microsoft.com/office/drawing/2014/main" id="{D64A1EFE-FE17-4844-BC01-F1A710C1BE05}"/>
              </a:ext>
            </a:extLst>
          </p:cNvPr>
          <p:cNvSpPr>
            <a:spLocks/>
          </p:cNvSpPr>
          <p:nvPr/>
        </p:nvSpPr>
        <p:spPr bwMode="hidden">
          <a:xfrm>
            <a:off x="6248400" y="6262688"/>
            <a:ext cx="2895600" cy="609600"/>
          </a:xfrm>
          <a:custGeom>
            <a:avLst/>
            <a:gdLst>
              <a:gd name="T0" fmla="*/ 2147483646 w 5748"/>
              <a:gd name="T1" fmla="*/ 2147483646 h 246"/>
              <a:gd name="T2" fmla="*/ 0 w 5748"/>
              <a:gd name="T3" fmla="*/ 2147483646 h 246"/>
              <a:gd name="T4" fmla="*/ 0 w 5748"/>
              <a:gd name="T5" fmla="*/ 0 h 246"/>
              <a:gd name="T6" fmla="*/ 2147483646 w 5748"/>
              <a:gd name="T7" fmla="*/ 0 h 246"/>
              <a:gd name="T8" fmla="*/ 2147483646 w 5748"/>
              <a:gd name="T9" fmla="*/ 2147483646 h 246"/>
              <a:gd name="T10" fmla="*/ 2147483646 w 5748"/>
              <a:gd name="T11" fmla="*/ 2147483646 h 2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028" name="Group 6">
            <a:extLst>
              <a:ext uri="{FF2B5EF4-FFF2-40B4-BE49-F238E27FC236}">
                <a16:creationId xmlns:a16="http://schemas.microsoft.com/office/drawing/2014/main" id="{E301448C-3780-4B28-A2C1-2888860BB537}"/>
              </a:ext>
            </a:extLst>
          </p:cNvPr>
          <p:cNvGrpSpPr>
            <a:grpSpLocks/>
          </p:cNvGrpSpPr>
          <p:nvPr/>
        </p:nvGrpSpPr>
        <p:grpSpPr bwMode="auto">
          <a:xfrm>
            <a:off x="0" y="6019800"/>
            <a:ext cx="7848600" cy="857250"/>
            <a:chOff x="0" y="3792"/>
            <a:chExt cx="4944" cy="540"/>
          </a:xfrm>
        </p:grpSpPr>
        <p:sp>
          <p:nvSpPr>
            <p:cNvPr id="5127" name="Freeform 7">
              <a:extLst>
                <a:ext uri="{FF2B5EF4-FFF2-40B4-BE49-F238E27FC236}">
                  <a16:creationId xmlns:a16="http://schemas.microsoft.com/office/drawing/2014/main" id="{D122E8B0-0644-4B32-8335-248C3A1ECD53}"/>
                </a:ext>
              </a:extLst>
            </p:cNvPr>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eaLnBrk="1" hangingPunct="1">
                <a:defRPr/>
              </a:pPr>
              <a:endParaRPr lang="en-US">
                <a:latin typeface="Arial" charset="0"/>
              </a:endParaRPr>
            </a:p>
          </p:txBody>
        </p:sp>
        <p:grpSp>
          <p:nvGrpSpPr>
            <p:cNvPr id="1042" name="Group 8">
              <a:extLst>
                <a:ext uri="{FF2B5EF4-FFF2-40B4-BE49-F238E27FC236}">
                  <a16:creationId xmlns:a16="http://schemas.microsoft.com/office/drawing/2014/main" id="{9B4DEAC3-7959-4D7B-A7A1-77F7406901CE}"/>
                </a:ext>
              </a:extLst>
            </p:cNvPr>
            <p:cNvGrpSpPr>
              <a:grpSpLocks/>
            </p:cNvGrpSpPr>
            <p:nvPr userDrawn="1"/>
          </p:nvGrpSpPr>
          <p:grpSpPr bwMode="auto">
            <a:xfrm>
              <a:off x="2486" y="3792"/>
              <a:ext cx="2458" cy="540"/>
              <a:chOff x="2486" y="3792"/>
              <a:chExt cx="2458" cy="540"/>
            </a:xfrm>
          </p:grpSpPr>
          <p:sp>
            <p:nvSpPr>
              <p:cNvPr id="1044" name="Freeform 9">
                <a:extLst>
                  <a:ext uri="{FF2B5EF4-FFF2-40B4-BE49-F238E27FC236}">
                    <a16:creationId xmlns:a16="http://schemas.microsoft.com/office/drawing/2014/main" id="{8A2157CA-52D6-4525-90BC-F0931A566F2F}"/>
                  </a:ext>
                </a:extLst>
              </p:cNvPr>
              <p:cNvSpPr>
                <a:spLocks/>
              </p:cNvSpPr>
              <p:nvPr userDrawn="1"/>
            </p:nvSpPr>
            <p:spPr bwMode="ltGray">
              <a:xfrm>
                <a:off x="3948" y="3799"/>
                <a:ext cx="996" cy="533"/>
              </a:xfrm>
              <a:custGeom>
                <a:avLst/>
                <a:gdLst>
                  <a:gd name="T0" fmla="*/ 636 w 996"/>
                  <a:gd name="T1" fmla="*/ 373 h 533"/>
                  <a:gd name="T2" fmla="*/ 495 w 996"/>
                  <a:gd name="T3" fmla="*/ 370 h 533"/>
                  <a:gd name="T4" fmla="*/ 280 w 996"/>
                  <a:gd name="T5" fmla="*/ 249 h 533"/>
                  <a:gd name="T6" fmla="*/ 127 w 996"/>
                  <a:gd name="T7" fmla="*/ 66 h 533"/>
                  <a:gd name="T8" fmla="*/ 0 w 996"/>
                  <a:gd name="T9" fmla="*/ 0 h 533"/>
                  <a:gd name="T10" fmla="*/ 22 w 996"/>
                  <a:gd name="T11" fmla="*/ 26 h 533"/>
                  <a:gd name="T12" fmla="*/ 0 w 996"/>
                  <a:gd name="T13" fmla="*/ 65 h 533"/>
                  <a:gd name="T14" fmla="*/ 30 w 996"/>
                  <a:gd name="T15" fmla="*/ 119 h 533"/>
                  <a:gd name="T16" fmla="*/ 75 w 996"/>
                  <a:gd name="T17" fmla="*/ 243 h 533"/>
                  <a:gd name="T18" fmla="*/ 45 w 996"/>
                  <a:gd name="T19" fmla="*/ 422 h 533"/>
                  <a:gd name="T20" fmla="*/ 200 w 996"/>
                  <a:gd name="T21" fmla="*/ 329 h 533"/>
                  <a:gd name="T22" fmla="*/ 612 w 996"/>
                  <a:gd name="T23" fmla="*/ 533 h 533"/>
                  <a:gd name="T24" fmla="*/ 996 w 996"/>
                  <a:gd name="T25" fmla="*/ 529 h 533"/>
                  <a:gd name="T26" fmla="*/ 828 w 996"/>
                  <a:gd name="T27" fmla="*/ 473 h 533"/>
                  <a:gd name="T28" fmla="*/ 636 w 996"/>
                  <a:gd name="T29" fmla="*/ 373 h 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5" name="Freeform 10">
                <a:extLst>
                  <a:ext uri="{FF2B5EF4-FFF2-40B4-BE49-F238E27FC236}">
                    <a16:creationId xmlns:a16="http://schemas.microsoft.com/office/drawing/2014/main" id="{185FAB09-7FC9-4853-9459-BFC0E8B4B52D}"/>
                  </a:ext>
                </a:extLst>
              </p:cNvPr>
              <p:cNvSpPr>
                <a:spLocks/>
              </p:cNvSpPr>
              <p:nvPr userDrawn="1"/>
            </p:nvSpPr>
            <p:spPr bwMode="ltGray">
              <a:xfrm>
                <a:off x="2677" y="3792"/>
                <a:ext cx="186" cy="395"/>
              </a:xfrm>
              <a:custGeom>
                <a:avLst/>
                <a:gdLst>
                  <a:gd name="T0" fmla="*/ 36 w 186"/>
                  <a:gd name="T1" fmla="*/ 0 h 353"/>
                  <a:gd name="T2" fmla="*/ 54 w 186"/>
                  <a:gd name="T3" fmla="*/ 25 h 353"/>
                  <a:gd name="T4" fmla="*/ 24 w 186"/>
                  <a:gd name="T5" fmla="*/ 43 h 353"/>
                  <a:gd name="T6" fmla="*/ 18 w 186"/>
                  <a:gd name="T7" fmla="*/ 93 h 353"/>
                  <a:gd name="T8" fmla="*/ 42 w 186"/>
                  <a:gd name="T9" fmla="*/ 160 h 353"/>
                  <a:gd name="T10" fmla="*/ 48 w 186"/>
                  <a:gd name="T11" fmla="*/ 227 h 353"/>
                  <a:gd name="T12" fmla="*/ 0 w 186"/>
                  <a:gd name="T13" fmla="*/ 495 h 353"/>
                  <a:gd name="T14" fmla="*/ 54 w 186"/>
                  <a:gd name="T15" fmla="*/ 327 h 353"/>
                  <a:gd name="T16" fmla="*/ 84 w 186"/>
                  <a:gd name="T17" fmla="*/ 303 h 353"/>
                  <a:gd name="T18" fmla="*/ 126 w 186"/>
                  <a:gd name="T19" fmla="*/ 177 h 353"/>
                  <a:gd name="T20" fmla="*/ 144 w 186"/>
                  <a:gd name="T21" fmla="*/ 168 h 353"/>
                  <a:gd name="T22" fmla="*/ 144 w 186"/>
                  <a:gd name="T23" fmla="*/ 126 h 353"/>
                  <a:gd name="T24" fmla="*/ 186 w 186"/>
                  <a:gd name="T25" fmla="*/ 93 h 353"/>
                  <a:gd name="T26" fmla="*/ 162 w 186"/>
                  <a:gd name="T27" fmla="*/ 84 h 353"/>
                  <a:gd name="T28" fmla="*/ 36 w 186"/>
                  <a:gd name="T29" fmla="*/ 0 h 353"/>
                  <a:gd name="T30" fmla="*/ 36 w 186"/>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6" name="Freeform 11">
                <a:extLst>
                  <a:ext uri="{FF2B5EF4-FFF2-40B4-BE49-F238E27FC236}">
                    <a16:creationId xmlns:a16="http://schemas.microsoft.com/office/drawing/2014/main" id="{751F2985-4385-4DBD-85B2-EA53164F254A}"/>
                  </a:ext>
                </a:extLst>
              </p:cNvPr>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7" name="Freeform 12">
                <a:extLst>
                  <a:ext uri="{FF2B5EF4-FFF2-40B4-BE49-F238E27FC236}">
                    <a16:creationId xmlns:a16="http://schemas.microsoft.com/office/drawing/2014/main" id="{E6D677E3-1052-44DC-945C-AAAB9577AFAA}"/>
                  </a:ext>
                </a:extLst>
              </p:cNvPr>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9 h 66"/>
                  <a:gd name="T8" fmla="*/ 6 w 155"/>
                  <a:gd name="T9" fmla="*/ 25 h 66"/>
                  <a:gd name="T10" fmla="*/ 0 w 155"/>
                  <a:gd name="T11" fmla="*/ 34 h 66"/>
                  <a:gd name="T12" fmla="*/ 78 w 155"/>
                  <a:gd name="T13" fmla="*/ 84 h 66"/>
                  <a:gd name="T14" fmla="*/ 96 w 155"/>
                  <a:gd name="T15" fmla="*/ 59 h 66"/>
                  <a:gd name="T16" fmla="*/ 155 w 155"/>
                  <a:gd name="T17" fmla="*/ 93 h 66"/>
                  <a:gd name="T18" fmla="*/ 126 w 155"/>
                  <a:gd name="T19" fmla="*/ 34 h 66"/>
                  <a:gd name="T20" fmla="*/ 149 w 155"/>
                  <a:gd name="T21" fmla="*/ 0 h 66"/>
                  <a:gd name="T22" fmla="*/ 114 w 155"/>
                  <a:gd name="T23" fmla="*/ 0 h 66"/>
                  <a:gd name="T24" fmla="*/ 114 w 155"/>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8" name="Freeform 13">
                <a:extLst>
                  <a:ext uri="{FF2B5EF4-FFF2-40B4-BE49-F238E27FC236}">
                    <a16:creationId xmlns:a16="http://schemas.microsoft.com/office/drawing/2014/main" id="{0E71604B-0A23-4844-AE55-CC8E2B57D633}"/>
                  </a:ext>
                </a:extLst>
              </p:cNvPr>
              <p:cNvSpPr>
                <a:spLocks/>
              </p:cNvSpPr>
              <p:nvPr userDrawn="1"/>
            </p:nvSpPr>
            <p:spPr bwMode="ltGray">
              <a:xfrm>
                <a:off x="2486" y="3859"/>
                <a:ext cx="42" cy="81"/>
              </a:xfrm>
              <a:custGeom>
                <a:avLst/>
                <a:gdLst>
                  <a:gd name="T0" fmla="*/ 6 w 42"/>
                  <a:gd name="T1" fmla="*/ 52 h 72"/>
                  <a:gd name="T2" fmla="*/ 0 w 42"/>
                  <a:gd name="T3" fmla="*/ 26 h 72"/>
                  <a:gd name="T4" fmla="*/ 12 w 42"/>
                  <a:gd name="T5" fmla="*/ 9 h 72"/>
                  <a:gd name="T6" fmla="*/ 0 w 42"/>
                  <a:gd name="T7" fmla="*/ 9 h 72"/>
                  <a:gd name="T8" fmla="*/ 12 w 42"/>
                  <a:gd name="T9" fmla="*/ 9 h 72"/>
                  <a:gd name="T10" fmla="*/ 24 w 42"/>
                  <a:gd name="T11" fmla="*/ 9 h 72"/>
                  <a:gd name="T12" fmla="*/ 36 w 42"/>
                  <a:gd name="T13" fmla="*/ 9 h 72"/>
                  <a:gd name="T14" fmla="*/ 42 w 42"/>
                  <a:gd name="T15" fmla="*/ 0 h 72"/>
                  <a:gd name="T16" fmla="*/ 30 w 42"/>
                  <a:gd name="T17" fmla="*/ 26 h 72"/>
                  <a:gd name="T18" fmla="*/ 42 w 42"/>
                  <a:gd name="T19" fmla="*/ 69 h 72"/>
                  <a:gd name="T20" fmla="*/ 12 w 42"/>
                  <a:gd name="T21" fmla="*/ 102 h 72"/>
                  <a:gd name="T22" fmla="*/ 6 w 42"/>
                  <a:gd name="T23" fmla="*/ 52 h 72"/>
                  <a:gd name="T24" fmla="*/ 6 w 42"/>
                  <a:gd name="T25" fmla="*/ 52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134" name="Freeform 14">
              <a:extLst>
                <a:ext uri="{FF2B5EF4-FFF2-40B4-BE49-F238E27FC236}">
                  <a16:creationId xmlns:a16="http://schemas.microsoft.com/office/drawing/2014/main" id="{8DE10E4E-E6B4-4A6F-B1F3-0A66B84AE6C8}"/>
                </a:ext>
              </a:extLst>
            </p:cNvPr>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eaLnBrk="1" hangingPunct="1">
                <a:defRPr/>
              </a:pPr>
              <a:endParaRPr lang="en-US">
                <a:latin typeface="Arial" charset="0"/>
              </a:endParaRPr>
            </a:p>
          </p:txBody>
        </p:sp>
      </p:grpSp>
      <p:grpSp>
        <p:nvGrpSpPr>
          <p:cNvPr id="1029" name="Group 15">
            <a:extLst>
              <a:ext uri="{FF2B5EF4-FFF2-40B4-BE49-F238E27FC236}">
                <a16:creationId xmlns:a16="http://schemas.microsoft.com/office/drawing/2014/main" id="{BB297BC3-62C9-4432-AA4E-46E8D5B49610}"/>
              </a:ext>
            </a:extLst>
          </p:cNvPr>
          <p:cNvGrpSpPr>
            <a:grpSpLocks/>
          </p:cNvGrpSpPr>
          <p:nvPr/>
        </p:nvGrpSpPr>
        <p:grpSpPr bwMode="auto">
          <a:xfrm>
            <a:off x="627063" y="6021388"/>
            <a:ext cx="5684837" cy="849312"/>
            <a:chOff x="395" y="3793"/>
            <a:chExt cx="3581" cy="535"/>
          </a:xfrm>
        </p:grpSpPr>
        <p:sp>
          <p:nvSpPr>
            <p:cNvPr id="1035" name="Freeform 16">
              <a:extLst>
                <a:ext uri="{FF2B5EF4-FFF2-40B4-BE49-F238E27FC236}">
                  <a16:creationId xmlns:a16="http://schemas.microsoft.com/office/drawing/2014/main" id="{6FE71320-C5DF-4686-821E-010E9D25AE3C}"/>
                </a:ext>
              </a:extLst>
            </p:cNvPr>
            <p:cNvSpPr>
              <a:spLocks/>
            </p:cNvSpPr>
            <p:nvPr/>
          </p:nvSpPr>
          <p:spPr bwMode="auto">
            <a:xfrm>
              <a:off x="1196" y="3793"/>
              <a:ext cx="365" cy="291"/>
            </a:xfrm>
            <a:custGeom>
              <a:avLst/>
              <a:gdLst>
                <a:gd name="T0" fmla="*/ 24 w 365"/>
                <a:gd name="T1" fmla="*/ 24 h 287"/>
                <a:gd name="T2" fmla="*/ 0 w 365"/>
                <a:gd name="T3" fmla="*/ 63 h 287"/>
                <a:gd name="T4" fmla="*/ 66 w 365"/>
                <a:gd name="T5" fmla="*/ 114 h 287"/>
                <a:gd name="T6" fmla="*/ 143 w 365"/>
                <a:gd name="T7" fmla="*/ 189 h 287"/>
                <a:gd name="T8" fmla="*/ 191 w 365"/>
                <a:gd name="T9" fmla="*/ 174 h 287"/>
                <a:gd name="T10" fmla="*/ 341 w 365"/>
                <a:gd name="T11" fmla="*/ 299 h 287"/>
                <a:gd name="T12" fmla="*/ 305 w 365"/>
                <a:gd name="T13" fmla="*/ 180 h 287"/>
                <a:gd name="T14" fmla="*/ 365 w 365"/>
                <a:gd name="T15" fmla="*/ 138 h 287"/>
                <a:gd name="T16" fmla="*/ 359 w 365"/>
                <a:gd name="T17" fmla="*/ 132 h 287"/>
                <a:gd name="T18" fmla="*/ 335 w 365"/>
                <a:gd name="T19" fmla="*/ 120 h 287"/>
                <a:gd name="T20" fmla="*/ 299 w 365"/>
                <a:gd name="T21" fmla="*/ 93 h 287"/>
                <a:gd name="T22" fmla="*/ 257 w 365"/>
                <a:gd name="T23" fmla="*/ 75 h 287"/>
                <a:gd name="T24" fmla="*/ 215 w 365"/>
                <a:gd name="T25" fmla="*/ 57 h 287"/>
                <a:gd name="T26" fmla="*/ 173 w 365"/>
                <a:gd name="T27" fmla="*/ 39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6" name="Freeform 17">
              <a:extLst>
                <a:ext uri="{FF2B5EF4-FFF2-40B4-BE49-F238E27FC236}">
                  <a16:creationId xmlns:a16="http://schemas.microsoft.com/office/drawing/2014/main" id="{44FF6CCC-A0D6-4D89-BCBD-CBBA8CC184ED}"/>
                </a:ext>
              </a:extLst>
            </p:cNvPr>
            <p:cNvSpPr>
              <a:spLocks/>
            </p:cNvSpPr>
            <p:nvPr/>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7" name="Freeform 18">
              <a:extLst>
                <a:ext uri="{FF2B5EF4-FFF2-40B4-BE49-F238E27FC236}">
                  <a16:creationId xmlns:a16="http://schemas.microsoft.com/office/drawing/2014/main" id="{03D9B4E5-DBE2-4D96-A46B-48C9CC672BCE}"/>
                </a:ext>
              </a:extLst>
            </p:cNvPr>
            <p:cNvSpPr>
              <a:spLocks/>
            </p:cNvSpPr>
            <p:nvPr/>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33 h 60"/>
                <a:gd name="T16" fmla="*/ 65 w 71"/>
                <a:gd name="T17" fmla="*/ 45 h 60"/>
                <a:gd name="T18" fmla="*/ 71 w 71"/>
                <a:gd name="T19" fmla="*/ 57 h 60"/>
                <a:gd name="T20" fmla="*/ 71 w 71"/>
                <a:gd name="T21" fmla="*/ 63 h 60"/>
                <a:gd name="T22" fmla="*/ 59 w 71"/>
                <a:gd name="T23" fmla="*/ 57 h 60"/>
                <a:gd name="T24" fmla="*/ 47 w 71"/>
                <a:gd name="T25" fmla="*/ 45 h 60"/>
                <a:gd name="T26" fmla="*/ 23 w 71"/>
                <a:gd name="T27" fmla="*/ 33 h 60"/>
                <a:gd name="T28" fmla="*/ 23 w 71"/>
                <a:gd name="T29" fmla="*/ 39 h 60"/>
                <a:gd name="T30" fmla="*/ 18 w 71"/>
                <a:gd name="T31" fmla="*/ 45 h 60"/>
                <a:gd name="T32" fmla="*/ 12 w 71"/>
                <a:gd name="T33" fmla="*/ 51 h 60"/>
                <a:gd name="T34" fmla="*/ 6 w 71"/>
                <a:gd name="T35" fmla="*/ 51 h 60"/>
                <a:gd name="T36" fmla="*/ 6 w 71"/>
                <a:gd name="T37" fmla="*/ 51 h 60"/>
                <a:gd name="T38" fmla="*/ 6 w 71"/>
                <a:gd name="T39" fmla="*/ 39 h 60"/>
                <a:gd name="T40" fmla="*/ 0 w 71"/>
                <a:gd name="T41" fmla="*/ 18 h 60"/>
                <a:gd name="T42" fmla="*/ 0 w 71"/>
                <a:gd name="T43" fmla="*/ 18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8" name="Freeform 19">
              <a:extLst>
                <a:ext uri="{FF2B5EF4-FFF2-40B4-BE49-F238E27FC236}">
                  <a16:creationId xmlns:a16="http://schemas.microsoft.com/office/drawing/2014/main" id="{378C9DB0-9B59-4F10-AEF5-ABC14AC72E7B}"/>
                </a:ext>
              </a:extLst>
            </p:cNvPr>
            <p:cNvSpPr>
              <a:spLocks/>
            </p:cNvSpPr>
            <p:nvPr/>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57 h 162"/>
                <a:gd name="T10" fmla="*/ 96 w 161"/>
                <a:gd name="T11" fmla="*/ 63 h 162"/>
                <a:gd name="T12" fmla="*/ 102 w 161"/>
                <a:gd name="T13" fmla="*/ 75 h 162"/>
                <a:gd name="T14" fmla="*/ 108 w 161"/>
                <a:gd name="T15" fmla="*/ 87 h 162"/>
                <a:gd name="T16" fmla="*/ 120 w 161"/>
                <a:gd name="T17" fmla="*/ 99 h 162"/>
                <a:gd name="T18" fmla="*/ 143 w 161"/>
                <a:gd name="T19" fmla="*/ 117 h 162"/>
                <a:gd name="T20" fmla="*/ 155 w 161"/>
                <a:gd name="T21" fmla="*/ 144 h 162"/>
                <a:gd name="T22" fmla="*/ 161 w 161"/>
                <a:gd name="T23" fmla="*/ 162 h 162"/>
                <a:gd name="T24" fmla="*/ 161 w 161"/>
                <a:gd name="T25" fmla="*/ 168 h 162"/>
                <a:gd name="T26" fmla="*/ 96 w 161"/>
                <a:gd name="T27" fmla="*/ 105 h 162"/>
                <a:gd name="T28" fmla="*/ 30 w 161"/>
                <a:gd name="T29" fmla="*/ 57 h 162"/>
                <a:gd name="T30" fmla="*/ 0 w 161"/>
                <a:gd name="T31" fmla="*/ 0 h 162"/>
                <a:gd name="T32" fmla="*/ 30 w 161"/>
                <a:gd name="T33" fmla="*/ 0 h 162"/>
                <a:gd name="T34" fmla="*/ 30 w 161"/>
                <a:gd name="T35" fmla="*/ 0 h 1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9" name="Freeform 20">
              <a:extLst>
                <a:ext uri="{FF2B5EF4-FFF2-40B4-BE49-F238E27FC236}">
                  <a16:creationId xmlns:a16="http://schemas.microsoft.com/office/drawing/2014/main" id="{12803D72-347A-4E83-B87E-F20D05C0692B}"/>
                </a:ext>
              </a:extLst>
            </p:cNvPr>
            <p:cNvSpPr>
              <a:spLocks/>
            </p:cNvSpPr>
            <p:nvPr/>
          </p:nvSpPr>
          <p:spPr bwMode="auto">
            <a:xfrm>
              <a:off x="706" y="3854"/>
              <a:ext cx="59" cy="61"/>
            </a:xfrm>
            <a:custGeom>
              <a:avLst/>
              <a:gdLst>
                <a:gd name="T0" fmla="*/ 59 w 59"/>
                <a:gd name="T1" fmla="*/ 6 h 60"/>
                <a:gd name="T2" fmla="*/ 41 w 59"/>
                <a:gd name="T3" fmla="*/ 33 h 60"/>
                <a:gd name="T4" fmla="*/ 41 w 59"/>
                <a:gd name="T5" fmla="*/ 39 h 60"/>
                <a:gd name="T6" fmla="*/ 47 w 59"/>
                <a:gd name="T7" fmla="*/ 45 h 60"/>
                <a:gd name="T8" fmla="*/ 53 w 59"/>
                <a:gd name="T9" fmla="*/ 57 h 60"/>
                <a:gd name="T10" fmla="*/ 53 w 59"/>
                <a:gd name="T11" fmla="*/ 63 h 60"/>
                <a:gd name="T12" fmla="*/ 47 w 59"/>
                <a:gd name="T13" fmla="*/ 57 h 60"/>
                <a:gd name="T14" fmla="*/ 35 w 59"/>
                <a:gd name="T15" fmla="*/ 51 h 60"/>
                <a:gd name="T16" fmla="*/ 23 w 59"/>
                <a:gd name="T17" fmla="*/ 39 h 60"/>
                <a:gd name="T18" fmla="*/ 17 w 59"/>
                <a:gd name="T19" fmla="*/ 33 h 60"/>
                <a:gd name="T20" fmla="*/ 0 w 59"/>
                <a:gd name="T21" fmla="*/ 0 h 60"/>
                <a:gd name="T22" fmla="*/ 59 w 59"/>
                <a:gd name="T23" fmla="*/ 6 h 60"/>
                <a:gd name="T24" fmla="*/ 59 w 59"/>
                <a:gd name="T25" fmla="*/ 6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0" name="Freeform 21">
              <a:extLst>
                <a:ext uri="{FF2B5EF4-FFF2-40B4-BE49-F238E27FC236}">
                  <a16:creationId xmlns:a16="http://schemas.microsoft.com/office/drawing/2014/main" id="{FA002986-E5D5-4F53-8FDD-BCE694B93DC7}"/>
                </a:ext>
              </a:extLst>
            </p:cNvPr>
            <p:cNvSpPr>
              <a:spLocks/>
            </p:cNvSpPr>
            <p:nvPr/>
          </p:nvSpPr>
          <p:spPr bwMode="auto">
            <a:xfrm>
              <a:off x="395" y="3811"/>
              <a:ext cx="245" cy="207"/>
            </a:xfrm>
            <a:custGeom>
              <a:avLst/>
              <a:gdLst>
                <a:gd name="T0" fmla="*/ 233 w 245"/>
                <a:gd name="T1" fmla="*/ 39 h 204"/>
                <a:gd name="T2" fmla="*/ 245 w 245"/>
                <a:gd name="T3" fmla="*/ 45 h 204"/>
                <a:gd name="T4" fmla="*/ 209 w 245"/>
                <a:gd name="T5" fmla="*/ 87 h 204"/>
                <a:gd name="T6" fmla="*/ 143 w 245"/>
                <a:gd name="T7" fmla="*/ 138 h 204"/>
                <a:gd name="T8" fmla="*/ 167 w 245"/>
                <a:gd name="T9" fmla="*/ 162 h 204"/>
                <a:gd name="T10" fmla="*/ 179 w 245"/>
                <a:gd name="T11" fmla="*/ 213 h 204"/>
                <a:gd name="T12" fmla="*/ 77 w 245"/>
                <a:gd name="T13" fmla="*/ 138 h 204"/>
                <a:gd name="T14" fmla="*/ 47 w 245"/>
                <a:gd name="T15" fmla="*/ 87 h 204"/>
                <a:gd name="T16" fmla="*/ 89 w 245"/>
                <a:gd name="T17" fmla="*/ 69 h 204"/>
                <a:gd name="T18" fmla="*/ 59 w 245"/>
                <a:gd name="T19" fmla="*/ 39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39 h 204"/>
                <a:gd name="T50" fmla="*/ 233 w 245"/>
                <a:gd name="T51" fmla="*/ 39 h 2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142" name="Rectangle 22">
            <a:extLst>
              <a:ext uri="{FF2B5EF4-FFF2-40B4-BE49-F238E27FC236}">
                <a16:creationId xmlns:a16="http://schemas.microsoft.com/office/drawing/2014/main" id="{976772CF-E87B-4089-A4D7-85D30CB43BE7}"/>
              </a:ext>
            </a:extLst>
          </p:cNvPr>
          <p:cNvSpPr>
            <a:spLocks noGrp="1" noChangeArrowheads="1"/>
          </p:cNvSpPr>
          <p:nvPr>
            <p:ph type="title"/>
          </p:nvPr>
        </p:nvSpPr>
        <p:spPr bwMode="auto">
          <a:xfrm>
            <a:off x="457200" y="2286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s-CR"/>
              <a:t>Click to edit Master title style</a:t>
            </a:r>
          </a:p>
        </p:txBody>
      </p:sp>
      <p:sp>
        <p:nvSpPr>
          <p:cNvPr id="1031" name="Rectangle 23">
            <a:extLst>
              <a:ext uri="{FF2B5EF4-FFF2-40B4-BE49-F238E27FC236}">
                <a16:creationId xmlns:a16="http://schemas.microsoft.com/office/drawing/2014/main" id="{232D7866-5E0A-4369-9B84-0C0AC884C7D4}"/>
              </a:ext>
            </a:extLst>
          </p:cNvPr>
          <p:cNvSpPr>
            <a:spLocks noGrp="1" noChangeArrowheads="1"/>
          </p:cNvSpPr>
          <p:nvPr>
            <p:ph type="body" idx="1"/>
          </p:nvPr>
        </p:nvSpPr>
        <p:spPr bwMode="auto">
          <a:xfrm>
            <a:off x="457200" y="1600200"/>
            <a:ext cx="8229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CR" altLang="en-US"/>
              <a:t>Click to edit Master text styles</a:t>
            </a:r>
          </a:p>
          <a:p>
            <a:pPr lvl="1"/>
            <a:r>
              <a:rPr lang="es-CR" altLang="en-US"/>
              <a:t>Second level</a:t>
            </a:r>
          </a:p>
          <a:p>
            <a:pPr lvl="2"/>
            <a:r>
              <a:rPr lang="es-CR" altLang="en-US"/>
              <a:t>Third level</a:t>
            </a:r>
          </a:p>
          <a:p>
            <a:pPr lvl="3"/>
            <a:r>
              <a:rPr lang="es-CR" altLang="en-US"/>
              <a:t>Fourth level</a:t>
            </a:r>
          </a:p>
          <a:p>
            <a:pPr lvl="4"/>
            <a:r>
              <a:rPr lang="es-CR" altLang="en-US"/>
              <a:t>Fifth level</a:t>
            </a:r>
          </a:p>
        </p:txBody>
      </p:sp>
      <p:sp>
        <p:nvSpPr>
          <p:cNvPr id="5144" name="Rectangle 24">
            <a:extLst>
              <a:ext uri="{FF2B5EF4-FFF2-40B4-BE49-F238E27FC236}">
                <a16:creationId xmlns:a16="http://schemas.microsoft.com/office/drawing/2014/main" id="{DFF794AF-CB59-479B-B514-BA67E1FFB3C2}"/>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charset="0"/>
              </a:defRPr>
            </a:lvl1pPr>
          </a:lstStyle>
          <a:p>
            <a:pPr>
              <a:defRPr/>
            </a:pPr>
            <a:endParaRPr lang="es-CR"/>
          </a:p>
        </p:txBody>
      </p:sp>
      <p:sp>
        <p:nvSpPr>
          <p:cNvPr id="5145" name="Rectangle 25">
            <a:extLst>
              <a:ext uri="{FF2B5EF4-FFF2-40B4-BE49-F238E27FC236}">
                <a16:creationId xmlns:a16="http://schemas.microsoft.com/office/drawing/2014/main" id="{EA2D98B2-5FD9-431F-9DA5-3994B42476A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charset="0"/>
              </a:defRPr>
            </a:lvl1pPr>
          </a:lstStyle>
          <a:p>
            <a:pPr>
              <a:defRPr/>
            </a:pPr>
            <a:endParaRPr lang="es-CR"/>
          </a:p>
        </p:txBody>
      </p:sp>
      <p:sp>
        <p:nvSpPr>
          <p:cNvPr id="5146" name="Rectangle 26">
            <a:extLst>
              <a:ext uri="{FF2B5EF4-FFF2-40B4-BE49-F238E27FC236}">
                <a16:creationId xmlns:a16="http://schemas.microsoft.com/office/drawing/2014/main" id="{30B52621-CF47-4737-B109-1DC93D92D580}"/>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B581210C-F554-4889-8195-F2AAF1EAB367}" type="slidenum">
              <a:rPr lang="es-CR" altLang="en-US"/>
              <a:pPr>
                <a:defRPr/>
              </a:pPr>
              <a:t>‹#›</a:t>
            </a:fld>
            <a:endParaRPr lang="es-CR" altLang="en-US"/>
          </a:p>
        </p:txBody>
      </p:sp>
    </p:spTree>
    <p:extLst>
      <p:ext uri="{BB962C8B-B14F-4D97-AF65-F5344CB8AC3E}">
        <p14:creationId xmlns:p14="http://schemas.microsoft.com/office/powerpoint/2010/main" val="3163693753"/>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image" Target="../media/image10.emf"/></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google.com/url?sa=i&amp;rct=j&amp;q=&amp;esrc=s&amp;frm=1&amp;source=images&amp;cd=&amp;cad=rja&amp;uact=8&amp;ved=0CAcQjRxqFQoTCKzbs9H_q8gCFUMYHgodrpgOOg&amp;url=http://ninelittlejellybeans.com/human-beans.html&amp;psig=AFQjCNHGhbpw9eflpzhbo7TeY-ATrPekvg&amp;ust=1444157271808799"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CB559-5A46-4A8C-8662-9033C7BFC559}"/>
              </a:ext>
            </a:extLst>
          </p:cNvPr>
          <p:cNvSpPr>
            <a:spLocks noGrp="1"/>
          </p:cNvSpPr>
          <p:nvPr>
            <p:ph type="ctrTitle"/>
          </p:nvPr>
        </p:nvSpPr>
        <p:spPr>
          <a:xfrm>
            <a:off x="1219200" y="533400"/>
            <a:ext cx="6858000" cy="699705"/>
          </a:xfrm>
        </p:spPr>
        <p:txBody>
          <a:bodyPr>
            <a:normAutofit fontScale="90000"/>
          </a:bodyPr>
          <a:lstStyle/>
          <a:p>
            <a:r>
              <a:rPr lang="en-US" b="1" dirty="0">
                <a:solidFill>
                  <a:srgbClr val="FFFF00"/>
                </a:solidFill>
              </a:rPr>
              <a:t>Industry Training</a:t>
            </a:r>
          </a:p>
        </p:txBody>
      </p:sp>
      <p:sp>
        <p:nvSpPr>
          <p:cNvPr id="3" name="Subtitle 2">
            <a:extLst>
              <a:ext uri="{FF2B5EF4-FFF2-40B4-BE49-F238E27FC236}">
                <a16:creationId xmlns:a16="http://schemas.microsoft.com/office/drawing/2014/main" id="{FDE09C8F-BF0F-4A66-BD7E-1315E226FDBD}"/>
              </a:ext>
            </a:extLst>
          </p:cNvPr>
          <p:cNvSpPr>
            <a:spLocks noGrp="1"/>
          </p:cNvSpPr>
          <p:nvPr>
            <p:ph type="subTitle" idx="1"/>
          </p:nvPr>
        </p:nvSpPr>
        <p:spPr>
          <a:xfrm>
            <a:off x="1143000" y="1371600"/>
            <a:ext cx="6858000" cy="1241822"/>
          </a:xfrm>
        </p:spPr>
        <p:txBody>
          <a:bodyPr>
            <a:noAutofit/>
          </a:bodyPr>
          <a:lstStyle/>
          <a:p>
            <a:r>
              <a:rPr lang="en-US" sz="2400" dirty="0">
                <a:solidFill>
                  <a:srgbClr val="FFFF00"/>
                </a:solidFill>
              </a:rPr>
              <a:t>NPDES</a:t>
            </a:r>
          </a:p>
          <a:p>
            <a:r>
              <a:rPr lang="en-US" sz="2400" dirty="0">
                <a:solidFill>
                  <a:srgbClr val="FFFF00"/>
                </a:solidFill>
              </a:rPr>
              <a:t>Session 1</a:t>
            </a:r>
          </a:p>
          <a:p>
            <a:r>
              <a:rPr lang="en-US" sz="2400" dirty="0">
                <a:solidFill>
                  <a:srgbClr val="FFFF00"/>
                </a:solidFill>
              </a:rPr>
              <a:t>Permitting Issues</a:t>
            </a:r>
          </a:p>
          <a:p>
            <a:r>
              <a:rPr lang="en-US" sz="2400" dirty="0">
                <a:solidFill>
                  <a:srgbClr val="FFFF00"/>
                </a:solidFill>
              </a:rPr>
              <a:t>April 17. 2018</a:t>
            </a:r>
          </a:p>
        </p:txBody>
      </p:sp>
    </p:spTree>
    <p:extLst>
      <p:ext uri="{BB962C8B-B14F-4D97-AF65-F5344CB8AC3E}">
        <p14:creationId xmlns:p14="http://schemas.microsoft.com/office/powerpoint/2010/main" val="21793775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D8BF1630-13C9-4570-A0D2-E4D9E3E2CBE8}"/>
              </a:ext>
            </a:extLst>
          </p:cNvPr>
          <p:cNvSpPr>
            <a:spLocks noGrp="1" noChangeArrowheads="1"/>
          </p:cNvSpPr>
          <p:nvPr>
            <p:ph type="ctrTitle"/>
          </p:nvPr>
        </p:nvSpPr>
        <p:spPr/>
        <p:txBody>
          <a:bodyPr/>
          <a:lstStyle/>
          <a:p>
            <a:pPr eaLnBrk="1" hangingPunct="1">
              <a:defRPr/>
            </a:pPr>
            <a:r>
              <a:rPr lang="en-US" dirty="0"/>
              <a:t>NPDES Application</a:t>
            </a:r>
            <a:br>
              <a:rPr lang="en-US" dirty="0"/>
            </a:br>
            <a:r>
              <a:rPr lang="en-US" dirty="0"/>
              <a:t>Administrative Review</a:t>
            </a:r>
            <a:br>
              <a:rPr lang="en-US" dirty="0"/>
            </a:br>
            <a:br>
              <a:rPr lang="en-US" dirty="0"/>
            </a:br>
            <a:r>
              <a:rPr lang="en-US" sz="2400" dirty="0"/>
              <a:t>Effective March 6, 2013</a:t>
            </a:r>
            <a:endParaRPr lang="es-CR" sz="2400" dirty="0"/>
          </a:p>
        </p:txBody>
      </p:sp>
    </p:spTree>
    <p:extLst>
      <p:ext uri="{BB962C8B-B14F-4D97-AF65-F5344CB8AC3E}">
        <p14:creationId xmlns:p14="http://schemas.microsoft.com/office/powerpoint/2010/main" val="28481574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C010259F-D3D6-465E-B289-819B3B7DFFA7}"/>
              </a:ext>
            </a:extLst>
          </p:cNvPr>
          <p:cNvSpPr>
            <a:spLocks noGrp="1" noChangeArrowheads="1"/>
          </p:cNvSpPr>
          <p:nvPr>
            <p:ph type="title"/>
          </p:nvPr>
        </p:nvSpPr>
        <p:spPr/>
        <p:txBody>
          <a:bodyPr/>
          <a:lstStyle/>
          <a:p>
            <a:pPr eaLnBrk="1" hangingPunct="1">
              <a:defRPr/>
            </a:pPr>
            <a:r>
              <a:rPr lang="en-US" dirty="0">
                <a:solidFill>
                  <a:srgbClr val="0070C0"/>
                </a:solidFill>
              </a:rPr>
              <a:t>Objectives:</a:t>
            </a:r>
          </a:p>
        </p:txBody>
      </p:sp>
      <p:sp>
        <p:nvSpPr>
          <p:cNvPr id="7171" name="Rectangle 3">
            <a:extLst>
              <a:ext uri="{FF2B5EF4-FFF2-40B4-BE49-F238E27FC236}">
                <a16:creationId xmlns:a16="http://schemas.microsoft.com/office/drawing/2014/main" id="{4B282DA9-AB89-4254-80D3-145DDC04831C}"/>
              </a:ext>
            </a:extLst>
          </p:cNvPr>
          <p:cNvSpPr>
            <a:spLocks noGrp="1" noChangeArrowheads="1"/>
          </p:cNvSpPr>
          <p:nvPr>
            <p:ph type="body" idx="1"/>
          </p:nvPr>
        </p:nvSpPr>
        <p:spPr/>
        <p:txBody>
          <a:bodyPr/>
          <a:lstStyle/>
          <a:p>
            <a:pPr eaLnBrk="1" hangingPunct="1"/>
            <a:r>
              <a:rPr lang="es-CR" altLang="en-US" dirty="0" err="1">
                <a:solidFill>
                  <a:srgbClr val="0070C0"/>
                </a:solidFill>
              </a:rPr>
              <a:t>Assure</a:t>
            </a:r>
            <a:r>
              <a:rPr lang="es-CR" altLang="en-US" dirty="0">
                <a:solidFill>
                  <a:srgbClr val="0070C0"/>
                </a:solidFill>
              </a:rPr>
              <a:t> </a:t>
            </a:r>
            <a:r>
              <a:rPr lang="es-CR" altLang="en-US" dirty="0" err="1">
                <a:solidFill>
                  <a:srgbClr val="0070C0"/>
                </a:solidFill>
              </a:rPr>
              <a:t>completeness</a:t>
            </a:r>
            <a:r>
              <a:rPr lang="es-CR" altLang="en-US" dirty="0">
                <a:solidFill>
                  <a:srgbClr val="0070C0"/>
                </a:solidFill>
              </a:rPr>
              <a:t> </a:t>
            </a:r>
            <a:r>
              <a:rPr lang="es-CR" altLang="en-US" dirty="0" err="1">
                <a:solidFill>
                  <a:srgbClr val="0070C0"/>
                </a:solidFill>
              </a:rPr>
              <a:t>of</a:t>
            </a:r>
            <a:r>
              <a:rPr lang="es-CR" altLang="en-US" dirty="0">
                <a:solidFill>
                  <a:srgbClr val="0070C0"/>
                </a:solidFill>
              </a:rPr>
              <a:t> </a:t>
            </a:r>
            <a:r>
              <a:rPr lang="es-CR" altLang="en-US" dirty="0" err="1">
                <a:solidFill>
                  <a:srgbClr val="0070C0"/>
                </a:solidFill>
              </a:rPr>
              <a:t>applications</a:t>
            </a:r>
            <a:endParaRPr lang="es-CR" altLang="en-US" dirty="0">
              <a:solidFill>
                <a:srgbClr val="0070C0"/>
              </a:solidFill>
            </a:endParaRPr>
          </a:p>
          <a:p>
            <a:pPr eaLnBrk="1" hangingPunct="1"/>
            <a:r>
              <a:rPr lang="es-CR" altLang="en-US" dirty="0" err="1">
                <a:solidFill>
                  <a:srgbClr val="0070C0"/>
                </a:solidFill>
              </a:rPr>
              <a:t>Promote</a:t>
            </a:r>
            <a:r>
              <a:rPr lang="es-CR" altLang="en-US" dirty="0">
                <a:solidFill>
                  <a:srgbClr val="0070C0"/>
                </a:solidFill>
              </a:rPr>
              <a:t> regional </a:t>
            </a:r>
            <a:r>
              <a:rPr lang="es-CR" altLang="en-US" dirty="0" err="1">
                <a:solidFill>
                  <a:srgbClr val="0070C0"/>
                </a:solidFill>
              </a:rPr>
              <a:t>consistency</a:t>
            </a:r>
            <a:endParaRPr lang="es-CR" altLang="en-US" dirty="0">
              <a:solidFill>
                <a:srgbClr val="0070C0"/>
              </a:solidFill>
            </a:endParaRPr>
          </a:p>
          <a:p>
            <a:pPr eaLnBrk="1" hangingPunct="1"/>
            <a:r>
              <a:rPr lang="es-CR" altLang="en-US" dirty="0">
                <a:solidFill>
                  <a:srgbClr val="0070C0"/>
                </a:solidFill>
              </a:rPr>
              <a:t>Expedite </a:t>
            </a:r>
            <a:r>
              <a:rPr lang="es-CR" altLang="en-US" dirty="0" err="1">
                <a:solidFill>
                  <a:srgbClr val="0070C0"/>
                </a:solidFill>
              </a:rPr>
              <a:t>review</a:t>
            </a:r>
            <a:r>
              <a:rPr lang="es-CR" altLang="en-US" dirty="0">
                <a:solidFill>
                  <a:srgbClr val="0070C0"/>
                </a:solidFill>
              </a:rPr>
              <a:t> </a:t>
            </a:r>
            <a:r>
              <a:rPr lang="es-CR" altLang="en-US" dirty="0" err="1">
                <a:solidFill>
                  <a:srgbClr val="0070C0"/>
                </a:solidFill>
              </a:rPr>
              <a:t>process</a:t>
            </a:r>
            <a:endParaRPr lang="es-CR" altLang="en-US" dirty="0">
              <a:solidFill>
                <a:srgbClr val="0070C0"/>
              </a:solidFill>
            </a:endParaRPr>
          </a:p>
          <a:p>
            <a:pPr eaLnBrk="1" hangingPunct="1"/>
            <a:r>
              <a:rPr lang="es-CR" altLang="en-US" dirty="0" err="1">
                <a:solidFill>
                  <a:srgbClr val="0070C0"/>
                </a:solidFill>
              </a:rPr>
              <a:t>Help</a:t>
            </a:r>
            <a:r>
              <a:rPr lang="es-CR" altLang="en-US" dirty="0">
                <a:solidFill>
                  <a:srgbClr val="0070C0"/>
                </a:solidFill>
              </a:rPr>
              <a:t> </a:t>
            </a:r>
            <a:r>
              <a:rPr lang="es-CR" altLang="en-US" dirty="0" err="1">
                <a:solidFill>
                  <a:srgbClr val="0070C0"/>
                </a:solidFill>
              </a:rPr>
              <a:t>prevent</a:t>
            </a:r>
            <a:r>
              <a:rPr lang="es-CR" altLang="en-US" dirty="0">
                <a:solidFill>
                  <a:srgbClr val="0070C0"/>
                </a:solidFill>
              </a:rPr>
              <a:t> backlog</a:t>
            </a:r>
          </a:p>
          <a:p>
            <a:pPr eaLnBrk="1" hangingPunct="1">
              <a:buFontTx/>
              <a:buNone/>
            </a:pPr>
            <a:endParaRPr lang="es-CR" altLang="en-US" dirty="0"/>
          </a:p>
          <a:p>
            <a:pPr eaLnBrk="1" hangingPunct="1"/>
            <a:endParaRPr lang="es-CR" altLang="en-US" dirty="0"/>
          </a:p>
        </p:txBody>
      </p:sp>
    </p:spTree>
    <p:extLst>
      <p:ext uri="{BB962C8B-B14F-4D97-AF65-F5344CB8AC3E}">
        <p14:creationId xmlns:p14="http://schemas.microsoft.com/office/powerpoint/2010/main" val="28621433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3D98D-6BA1-429A-B1A6-F6396E9C22A7}"/>
              </a:ext>
            </a:extLst>
          </p:cNvPr>
          <p:cNvSpPr>
            <a:spLocks noGrp="1"/>
          </p:cNvSpPr>
          <p:nvPr>
            <p:ph type="title"/>
          </p:nvPr>
        </p:nvSpPr>
        <p:spPr>
          <a:xfrm>
            <a:off x="457200" y="228600"/>
            <a:ext cx="8229600" cy="1066800"/>
          </a:xfrm>
        </p:spPr>
        <p:txBody>
          <a:bodyPr/>
          <a:lstStyle/>
          <a:p>
            <a:pPr>
              <a:defRPr/>
            </a:pPr>
            <a:r>
              <a:rPr lang="en-US" dirty="0">
                <a:solidFill>
                  <a:srgbClr val="0070C0"/>
                </a:solidFill>
              </a:rPr>
              <a:t>Gatekeeping a Submittal</a:t>
            </a:r>
          </a:p>
        </p:txBody>
      </p:sp>
      <p:sp>
        <p:nvSpPr>
          <p:cNvPr id="14339" name="Content Placeholder 2">
            <a:extLst>
              <a:ext uri="{FF2B5EF4-FFF2-40B4-BE49-F238E27FC236}">
                <a16:creationId xmlns:a16="http://schemas.microsoft.com/office/drawing/2014/main" id="{9D8C2B97-B9E1-4101-B5BE-F123D333BE1A}"/>
              </a:ext>
            </a:extLst>
          </p:cNvPr>
          <p:cNvSpPr>
            <a:spLocks noGrp="1" noChangeArrowheads="1"/>
          </p:cNvSpPr>
          <p:nvPr>
            <p:ph idx="1"/>
          </p:nvPr>
        </p:nvSpPr>
        <p:spPr>
          <a:xfrm>
            <a:off x="342900" y="1257300"/>
            <a:ext cx="8458200" cy="4991100"/>
          </a:xfrm>
        </p:spPr>
        <p:txBody>
          <a:bodyPr/>
          <a:lstStyle/>
          <a:p>
            <a:r>
              <a:rPr lang="en-US" altLang="en-US" dirty="0">
                <a:solidFill>
                  <a:srgbClr val="0070C0"/>
                </a:solidFill>
              </a:rPr>
              <a:t>DEP will conduct the Administrative Review once the e-application is gatekept.</a:t>
            </a:r>
          </a:p>
          <a:p>
            <a:pPr>
              <a:buFont typeface="Courier New" panose="02070309020205020404" pitchFamily="49" charset="0"/>
              <a:buChar char="o"/>
            </a:pPr>
            <a:r>
              <a:rPr lang="en-US" altLang="en-US" dirty="0">
                <a:solidFill>
                  <a:srgbClr val="0070C0"/>
                </a:solidFill>
              </a:rPr>
              <a:t>Items necessary to allow the application to be gatekept must be included up-front: </a:t>
            </a:r>
          </a:p>
          <a:p>
            <a:pPr>
              <a:buFont typeface="Courier New" panose="02070309020205020404" pitchFamily="49" charset="0"/>
              <a:buChar char="o"/>
            </a:pPr>
            <a:r>
              <a:rPr lang="en-US" altLang="en-US" dirty="0">
                <a:solidFill>
                  <a:srgbClr val="0070C0"/>
                </a:solidFill>
              </a:rPr>
              <a:t> -  </a:t>
            </a:r>
            <a:r>
              <a:rPr lang="en-US" altLang="en-US" sz="2800" dirty="0">
                <a:solidFill>
                  <a:srgbClr val="0070C0"/>
                </a:solidFill>
              </a:rPr>
              <a:t>Filling Fee</a:t>
            </a:r>
            <a:endParaRPr lang="en-US" sz="2800" dirty="0">
              <a:solidFill>
                <a:srgbClr val="0070C0"/>
              </a:solidFill>
            </a:endParaRPr>
          </a:p>
          <a:p>
            <a:pPr lvl="3"/>
            <a:r>
              <a:rPr lang="en-US" b="1" dirty="0">
                <a:solidFill>
                  <a:srgbClr val="0070C0"/>
                </a:solidFill>
              </a:rPr>
              <a:t>$1000 for a new permit</a:t>
            </a:r>
            <a:endParaRPr lang="en-US" sz="1800" dirty="0">
              <a:solidFill>
                <a:srgbClr val="0070C0"/>
              </a:solidFill>
            </a:endParaRPr>
          </a:p>
          <a:p>
            <a:pPr lvl="3"/>
            <a:r>
              <a:rPr lang="en-US" b="1" dirty="0">
                <a:solidFill>
                  <a:srgbClr val="0070C0"/>
                </a:solidFill>
              </a:rPr>
              <a:t>$1000 for a reissuance</a:t>
            </a:r>
            <a:endParaRPr lang="en-US" sz="1800" dirty="0">
              <a:solidFill>
                <a:srgbClr val="0070C0"/>
              </a:solidFill>
            </a:endParaRPr>
          </a:p>
          <a:p>
            <a:pPr lvl="3"/>
            <a:r>
              <a:rPr lang="en-US" b="1" dirty="0">
                <a:solidFill>
                  <a:srgbClr val="0070C0"/>
                </a:solidFill>
              </a:rPr>
              <a:t>$500 for a modification</a:t>
            </a:r>
            <a:endParaRPr lang="en-US" sz="1800" dirty="0">
              <a:solidFill>
                <a:srgbClr val="0070C0"/>
              </a:solidFill>
            </a:endParaRPr>
          </a:p>
          <a:p>
            <a:pPr lvl="1"/>
            <a:r>
              <a:rPr lang="en-US" altLang="en-US" dirty="0">
                <a:solidFill>
                  <a:srgbClr val="0070C0"/>
                </a:solidFill>
              </a:rPr>
              <a:t>Signature Certification</a:t>
            </a:r>
          </a:p>
          <a:p>
            <a:pPr lvl="1"/>
            <a:r>
              <a:rPr lang="en-US" altLang="en-US" dirty="0">
                <a:solidFill>
                  <a:srgbClr val="0070C0"/>
                </a:solidFill>
              </a:rPr>
              <a:t>Drainage Map </a:t>
            </a:r>
            <a:r>
              <a:rPr lang="en-US" altLang="en-US" dirty="0"/>
              <a:t>	</a:t>
            </a:r>
          </a:p>
          <a:p>
            <a:endParaRPr lang="en-US" altLang="en-US" dirty="0"/>
          </a:p>
        </p:txBody>
      </p:sp>
    </p:spTree>
    <p:extLst>
      <p:ext uri="{BB962C8B-B14F-4D97-AF65-F5344CB8AC3E}">
        <p14:creationId xmlns:p14="http://schemas.microsoft.com/office/powerpoint/2010/main" val="11210493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F5BED431-24D9-4971-8B24-32BACFA4ACA0}"/>
              </a:ext>
            </a:extLst>
          </p:cNvPr>
          <p:cNvSpPr>
            <a:spLocks noGrp="1" noChangeArrowheads="1"/>
          </p:cNvSpPr>
          <p:nvPr>
            <p:ph type="title"/>
          </p:nvPr>
        </p:nvSpPr>
        <p:spPr>
          <a:xfrm>
            <a:off x="457200" y="152400"/>
            <a:ext cx="8229600" cy="838200"/>
          </a:xfrm>
        </p:spPr>
        <p:txBody>
          <a:bodyPr/>
          <a:lstStyle/>
          <a:p>
            <a:pPr eaLnBrk="1" hangingPunct="1">
              <a:defRPr/>
            </a:pPr>
            <a:r>
              <a:rPr lang="es-CR" sz="4000" dirty="0" err="1">
                <a:solidFill>
                  <a:srgbClr val="0070C0"/>
                </a:solidFill>
              </a:rPr>
              <a:t>Administrative</a:t>
            </a:r>
            <a:r>
              <a:rPr lang="es-CR" sz="4000" dirty="0">
                <a:solidFill>
                  <a:srgbClr val="0070C0"/>
                </a:solidFill>
              </a:rPr>
              <a:t> </a:t>
            </a:r>
            <a:r>
              <a:rPr lang="es-CR" sz="4000" dirty="0" err="1">
                <a:solidFill>
                  <a:srgbClr val="0070C0"/>
                </a:solidFill>
              </a:rPr>
              <a:t>Review</a:t>
            </a:r>
            <a:endParaRPr lang="es-CR" sz="4000" dirty="0">
              <a:solidFill>
                <a:srgbClr val="0070C0"/>
              </a:solidFill>
            </a:endParaRPr>
          </a:p>
        </p:txBody>
      </p:sp>
      <p:sp>
        <p:nvSpPr>
          <p:cNvPr id="5123" name="Rectangle 3">
            <a:extLst>
              <a:ext uri="{FF2B5EF4-FFF2-40B4-BE49-F238E27FC236}">
                <a16:creationId xmlns:a16="http://schemas.microsoft.com/office/drawing/2014/main" id="{3C1B26D7-6387-401F-9B92-70D853E53401}"/>
              </a:ext>
            </a:extLst>
          </p:cNvPr>
          <p:cNvSpPr>
            <a:spLocks noGrp="1" noChangeArrowheads="1"/>
          </p:cNvSpPr>
          <p:nvPr>
            <p:ph type="body" idx="1"/>
          </p:nvPr>
        </p:nvSpPr>
        <p:spPr>
          <a:xfrm>
            <a:off x="457200" y="1219200"/>
            <a:ext cx="8229600" cy="4648200"/>
          </a:xfrm>
        </p:spPr>
        <p:txBody>
          <a:bodyPr/>
          <a:lstStyle/>
          <a:p>
            <a:pPr eaLnBrk="1" hangingPunct="1">
              <a:lnSpc>
                <a:spcPct val="90000"/>
              </a:lnSpc>
              <a:defRPr/>
            </a:pPr>
            <a:r>
              <a:rPr lang="en-US" altLang="en-US" sz="2800" dirty="0">
                <a:solidFill>
                  <a:srgbClr val="0070C0"/>
                </a:solidFill>
              </a:rPr>
              <a:t>DEP will conduct the </a:t>
            </a:r>
            <a:r>
              <a:rPr lang="en-US" altLang="en-US" sz="2800" dirty="0" err="1">
                <a:solidFill>
                  <a:srgbClr val="0070C0"/>
                </a:solidFill>
              </a:rPr>
              <a:t>Adminstrative</a:t>
            </a:r>
            <a:r>
              <a:rPr lang="en-US" altLang="en-US" sz="2800" dirty="0">
                <a:solidFill>
                  <a:srgbClr val="0070C0"/>
                </a:solidFill>
              </a:rPr>
              <a:t> Review once the e-application is gatekept.</a:t>
            </a:r>
          </a:p>
          <a:p>
            <a:pPr eaLnBrk="1" hangingPunct="1">
              <a:lnSpc>
                <a:spcPct val="90000"/>
              </a:lnSpc>
              <a:defRPr/>
            </a:pPr>
            <a:endParaRPr lang="es-CR" sz="800" dirty="0">
              <a:solidFill>
                <a:srgbClr val="0070C0"/>
              </a:solidFill>
            </a:endParaRPr>
          </a:p>
          <a:p>
            <a:pPr eaLnBrk="1" hangingPunct="1">
              <a:lnSpc>
                <a:spcPct val="90000"/>
              </a:lnSpc>
              <a:defRPr/>
            </a:pPr>
            <a:r>
              <a:rPr lang="es-CR" sz="2800" dirty="0" err="1">
                <a:solidFill>
                  <a:srgbClr val="0070C0"/>
                </a:solidFill>
              </a:rPr>
              <a:t>Administratively</a:t>
            </a:r>
            <a:r>
              <a:rPr lang="es-CR" sz="2800" dirty="0">
                <a:solidFill>
                  <a:srgbClr val="0070C0"/>
                </a:solidFill>
              </a:rPr>
              <a:t> Complete </a:t>
            </a:r>
            <a:r>
              <a:rPr lang="es-CR" sz="2800" dirty="0" err="1">
                <a:solidFill>
                  <a:srgbClr val="0070C0"/>
                </a:solidFill>
              </a:rPr>
              <a:t>Checklist</a:t>
            </a:r>
            <a:endParaRPr lang="es-CR" sz="2800" dirty="0">
              <a:solidFill>
                <a:srgbClr val="0070C0"/>
              </a:solidFill>
            </a:endParaRPr>
          </a:p>
          <a:p>
            <a:pPr lvl="1" eaLnBrk="1" hangingPunct="1">
              <a:lnSpc>
                <a:spcPct val="90000"/>
              </a:lnSpc>
              <a:defRPr/>
            </a:pPr>
            <a:r>
              <a:rPr lang="es-CR" sz="2400" dirty="0">
                <a:solidFill>
                  <a:srgbClr val="0070C0"/>
                </a:solidFill>
              </a:rPr>
              <a:t>Looks </a:t>
            </a:r>
            <a:r>
              <a:rPr lang="es-CR" sz="2400" dirty="0" err="1">
                <a:solidFill>
                  <a:srgbClr val="0070C0"/>
                </a:solidFill>
              </a:rPr>
              <a:t>for</a:t>
            </a:r>
            <a:r>
              <a:rPr lang="es-CR" sz="2400" dirty="0">
                <a:solidFill>
                  <a:srgbClr val="0070C0"/>
                </a:solidFill>
              </a:rPr>
              <a:t> </a:t>
            </a:r>
            <a:r>
              <a:rPr lang="es-CR" sz="2400" dirty="0" err="1">
                <a:solidFill>
                  <a:srgbClr val="0070C0"/>
                </a:solidFill>
              </a:rPr>
              <a:t>parts</a:t>
            </a:r>
            <a:r>
              <a:rPr lang="es-CR" sz="2400" dirty="0">
                <a:solidFill>
                  <a:srgbClr val="0070C0"/>
                </a:solidFill>
              </a:rPr>
              <a:t> </a:t>
            </a:r>
            <a:r>
              <a:rPr lang="es-CR" sz="2400" dirty="0" err="1">
                <a:solidFill>
                  <a:srgbClr val="0070C0"/>
                </a:solidFill>
              </a:rPr>
              <a:t>to</a:t>
            </a:r>
            <a:r>
              <a:rPr lang="es-CR" sz="2400" dirty="0">
                <a:solidFill>
                  <a:srgbClr val="0070C0"/>
                </a:solidFill>
              </a:rPr>
              <a:t> </a:t>
            </a:r>
            <a:r>
              <a:rPr lang="es-CR" sz="2400" dirty="0" err="1">
                <a:solidFill>
                  <a:srgbClr val="0070C0"/>
                </a:solidFill>
              </a:rPr>
              <a:t>the</a:t>
            </a:r>
            <a:r>
              <a:rPr lang="es-CR" sz="2400" dirty="0">
                <a:solidFill>
                  <a:srgbClr val="0070C0"/>
                </a:solidFill>
              </a:rPr>
              <a:t> </a:t>
            </a:r>
            <a:r>
              <a:rPr lang="es-CR" sz="2400" dirty="0" err="1">
                <a:solidFill>
                  <a:srgbClr val="0070C0"/>
                </a:solidFill>
              </a:rPr>
              <a:t>application</a:t>
            </a:r>
            <a:r>
              <a:rPr lang="es-CR" sz="2400" dirty="0">
                <a:solidFill>
                  <a:srgbClr val="0070C0"/>
                </a:solidFill>
              </a:rPr>
              <a:t> </a:t>
            </a:r>
            <a:r>
              <a:rPr lang="es-CR" sz="2400" dirty="0" err="1">
                <a:solidFill>
                  <a:srgbClr val="0070C0"/>
                </a:solidFill>
              </a:rPr>
              <a:t>that</a:t>
            </a:r>
            <a:r>
              <a:rPr lang="es-CR" sz="2400" dirty="0">
                <a:solidFill>
                  <a:srgbClr val="0070C0"/>
                </a:solidFill>
              </a:rPr>
              <a:t> are </a:t>
            </a:r>
            <a:r>
              <a:rPr lang="es-CR" sz="2400" dirty="0" err="1">
                <a:solidFill>
                  <a:srgbClr val="0070C0"/>
                </a:solidFill>
              </a:rPr>
              <a:t>required</a:t>
            </a:r>
            <a:r>
              <a:rPr lang="es-CR" sz="2400" dirty="0">
                <a:solidFill>
                  <a:srgbClr val="0070C0"/>
                </a:solidFill>
              </a:rPr>
              <a:t> and </a:t>
            </a:r>
            <a:r>
              <a:rPr lang="es-CR" sz="2400" dirty="0" err="1">
                <a:solidFill>
                  <a:srgbClr val="0070C0"/>
                </a:solidFill>
              </a:rPr>
              <a:t>needed</a:t>
            </a:r>
            <a:r>
              <a:rPr lang="es-CR" sz="2400" dirty="0">
                <a:solidFill>
                  <a:srgbClr val="0070C0"/>
                </a:solidFill>
              </a:rPr>
              <a:t> </a:t>
            </a:r>
            <a:r>
              <a:rPr lang="es-CR" sz="2400" dirty="0" err="1">
                <a:solidFill>
                  <a:srgbClr val="0070C0"/>
                </a:solidFill>
              </a:rPr>
              <a:t>for</a:t>
            </a:r>
            <a:r>
              <a:rPr lang="es-CR" sz="2400" dirty="0">
                <a:solidFill>
                  <a:srgbClr val="0070C0"/>
                </a:solidFill>
              </a:rPr>
              <a:t> a complete </a:t>
            </a:r>
            <a:r>
              <a:rPr lang="es-CR" sz="2400" dirty="0" err="1">
                <a:solidFill>
                  <a:srgbClr val="0070C0"/>
                </a:solidFill>
              </a:rPr>
              <a:t>review</a:t>
            </a:r>
            <a:r>
              <a:rPr lang="es-CR" sz="2400" dirty="0">
                <a:solidFill>
                  <a:srgbClr val="0070C0"/>
                </a:solidFill>
              </a:rPr>
              <a:t>.</a:t>
            </a:r>
          </a:p>
          <a:p>
            <a:pPr lvl="1" eaLnBrk="1" hangingPunct="1">
              <a:lnSpc>
                <a:spcPct val="90000"/>
              </a:lnSpc>
              <a:defRPr/>
            </a:pPr>
            <a:endParaRPr lang="es-CR" sz="800" dirty="0">
              <a:solidFill>
                <a:srgbClr val="0070C0"/>
              </a:solidFill>
            </a:endParaRPr>
          </a:p>
          <a:p>
            <a:pPr eaLnBrk="1" hangingPunct="1">
              <a:lnSpc>
                <a:spcPct val="90000"/>
              </a:lnSpc>
              <a:defRPr/>
            </a:pPr>
            <a:r>
              <a:rPr lang="en-US" sz="2800" dirty="0">
                <a:solidFill>
                  <a:srgbClr val="0070C0"/>
                </a:solidFill>
              </a:rPr>
              <a:t>Follows similar guidelines as Article 3</a:t>
            </a:r>
          </a:p>
          <a:p>
            <a:pPr lvl="1" eaLnBrk="1" hangingPunct="1">
              <a:lnSpc>
                <a:spcPct val="90000"/>
              </a:lnSpc>
              <a:defRPr/>
            </a:pPr>
            <a:r>
              <a:rPr lang="en-US" sz="2400" dirty="0">
                <a:solidFill>
                  <a:srgbClr val="0070C0"/>
                </a:solidFill>
              </a:rPr>
              <a:t>Once the e-permit application is submitted, </a:t>
            </a:r>
            <a:r>
              <a:rPr lang="es-CR" sz="2400" dirty="0">
                <a:solidFill>
                  <a:srgbClr val="0070C0"/>
                </a:solidFill>
              </a:rPr>
              <a:t>DEP has </a:t>
            </a:r>
            <a:r>
              <a:rPr lang="es-CR" sz="2400" dirty="0" err="1">
                <a:solidFill>
                  <a:srgbClr val="0070C0"/>
                </a:solidFill>
              </a:rPr>
              <a:t>five</a:t>
            </a:r>
            <a:r>
              <a:rPr lang="es-CR" sz="2400" dirty="0">
                <a:solidFill>
                  <a:srgbClr val="0070C0"/>
                </a:solidFill>
              </a:rPr>
              <a:t> (5) </a:t>
            </a:r>
            <a:r>
              <a:rPr lang="es-CR" sz="2400" dirty="0" err="1">
                <a:solidFill>
                  <a:srgbClr val="0070C0"/>
                </a:solidFill>
              </a:rPr>
              <a:t>days</a:t>
            </a:r>
            <a:r>
              <a:rPr lang="es-CR" sz="2400" dirty="0">
                <a:solidFill>
                  <a:srgbClr val="0070C0"/>
                </a:solidFill>
              </a:rPr>
              <a:t> </a:t>
            </a:r>
            <a:r>
              <a:rPr lang="es-CR" sz="2400" dirty="0" err="1">
                <a:solidFill>
                  <a:srgbClr val="0070C0"/>
                </a:solidFill>
              </a:rPr>
              <a:t>to</a:t>
            </a:r>
            <a:r>
              <a:rPr lang="es-CR" sz="2400" dirty="0">
                <a:solidFill>
                  <a:srgbClr val="0070C0"/>
                </a:solidFill>
              </a:rPr>
              <a:t> do </a:t>
            </a:r>
            <a:r>
              <a:rPr lang="es-CR" sz="2400" dirty="0" err="1">
                <a:solidFill>
                  <a:srgbClr val="0070C0"/>
                </a:solidFill>
              </a:rPr>
              <a:t>administrative</a:t>
            </a:r>
            <a:r>
              <a:rPr lang="es-CR" sz="2400" dirty="0">
                <a:solidFill>
                  <a:srgbClr val="0070C0"/>
                </a:solidFill>
              </a:rPr>
              <a:t> </a:t>
            </a:r>
            <a:r>
              <a:rPr lang="es-CR" sz="2400" dirty="0" err="1">
                <a:solidFill>
                  <a:srgbClr val="0070C0"/>
                </a:solidFill>
              </a:rPr>
              <a:t>review</a:t>
            </a:r>
            <a:r>
              <a:rPr lang="es-CR" sz="2400" dirty="0">
                <a:solidFill>
                  <a:srgbClr val="0070C0"/>
                </a:solidFill>
              </a:rPr>
              <a:t> </a:t>
            </a:r>
            <a:r>
              <a:rPr lang="es-CR" sz="2400" dirty="0" err="1">
                <a:solidFill>
                  <a:srgbClr val="0070C0"/>
                </a:solidFill>
              </a:rPr>
              <a:t>to</a:t>
            </a:r>
            <a:r>
              <a:rPr lang="es-CR" sz="2400" dirty="0">
                <a:solidFill>
                  <a:srgbClr val="0070C0"/>
                </a:solidFill>
              </a:rPr>
              <a:t> </a:t>
            </a:r>
            <a:r>
              <a:rPr lang="es-CR" sz="2400" dirty="0" err="1">
                <a:solidFill>
                  <a:srgbClr val="0070C0"/>
                </a:solidFill>
              </a:rPr>
              <a:t>deem</a:t>
            </a:r>
            <a:r>
              <a:rPr lang="es-CR" sz="2400" dirty="0">
                <a:solidFill>
                  <a:srgbClr val="0070C0"/>
                </a:solidFill>
              </a:rPr>
              <a:t> </a:t>
            </a:r>
            <a:r>
              <a:rPr lang="es-CR" sz="2400" dirty="0" err="1">
                <a:solidFill>
                  <a:srgbClr val="0070C0"/>
                </a:solidFill>
              </a:rPr>
              <a:t>the</a:t>
            </a:r>
            <a:r>
              <a:rPr lang="es-CR" sz="2400" dirty="0">
                <a:solidFill>
                  <a:srgbClr val="0070C0"/>
                </a:solidFill>
              </a:rPr>
              <a:t> </a:t>
            </a:r>
            <a:r>
              <a:rPr lang="es-CR" sz="2400" dirty="0" err="1">
                <a:solidFill>
                  <a:srgbClr val="0070C0"/>
                </a:solidFill>
              </a:rPr>
              <a:t>application</a:t>
            </a:r>
            <a:r>
              <a:rPr lang="es-CR" sz="2400" dirty="0">
                <a:solidFill>
                  <a:srgbClr val="0070C0"/>
                </a:solidFill>
              </a:rPr>
              <a:t> complete.</a:t>
            </a:r>
          </a:p>
          <a:p>
            <a:pPr lvl="1" eaLnBrk="1" hangingPunct="1">
              <a:lnSpc>
                <a:spcPct val="90000"/>
              </a:lnSpc>
              <a:defRPr/>
            </a:pPr>
            <a:r>
              <a:rPr lang="es-CR" sz="2400" dirty="0" err="1">
                <a:solidFill>
                  <a:srgbClr val="0070C0"/>
                </a:solidFill>
              </a:rPr>
              <a:t>If</a:t>
            </a:r>
            <a:r>
              <a:rPr lang="es-CR" sz="2400" dirty="0">
                <a:solidFill>
                  <a:srgbClr val="0070C0"/>
                </a:solidFill>
              </a:rPr>
              <a:t> </a:t>
            </a:r>
            <a:r>
              <a:rPr lang="es-CR" sz="2400" dirty="0" err="1">
                <a:solidFill>
                  <a:srgbClr val="0070C0"/>
                </a:solidFill>
              </a:rPr>
              <a:t>the</a:t>
            </a:r>
            <a:r>
              <a:rPr lang="es-CR" sz="2400" dirty="0">
                <a:solidFill>
                  <a:srgbClr val="0070C0"/>
                </a:solidFill>
              </a:rPr>
              <a:t> </a:t>
            </a:r>
            <a:r>
              <a:rPr lang="es-CR" sz="2400" dirty="0" err="1">
                <a:solidFill>
                  <a:srgbClr val="0070C0"/>
                </a:solidFill>
              </a:rPr>
              <a:t>application</a:t>
            </a:r>
            <a:r>
              <a:rPr lang="es-CR" sz="2400" dirty="0">
                <a:solidFill>
                  <a:srgbClr val="0070C0"/>
                </a:solidFill>
              </a:rPr>
              <a:t> </a:t>
            </a:r>
            <a:r>
              <a:rPr lang="es-CR" sz="2400" dirty="0" err="1">
                <a:solidFill>
                  <a:srgbClr val="0070C0"/>
                </a:solidFill>
              </a:rPr>
              <a:t>is</a:t>
            </a:r>
            <a:r>
              <a:rPr lang="es-CR" sz="2400" dirty="0">
                <a:solidFill>
                  <a:srgbClr val="0070C0"/>
                </a:solidFill>
              </a:rPr>
              <a:t> </a:t>
            </a:r>
            <a:r>
              <a:rPr lang="es-CR" sz="2400" dirty="0" err="1">
                <a:solidFill>
                  <a:srgbClr val="0070C0"/>
                </a:solidFill>
              </a:rPr>
              <a:t>found</a:t>
            </a:r>
            <a:r>
              <a:rPr lang="es-CR" sz="2400" dirty="0">
                <a:solidFill>
                  <a:srgbClr val="0070C0"/>
                </a:solidFill>
              </a:rPr>
              <a:t> </a:t>
            </a:r>
            <a:r>
              <a:rPr lang="es-CR" sz="2400" dirty="0" err="1">
                <a:solidFill>
                  <a:srgbClr val="0070C0"/>
                </a:solidFill>
              </a:rPr>
              <a:t>to</a:t>
            </a:r>
            <a:r>
              <a:rPr lang="es-CR" sz="2400" dirty="0">
                <a:solidFill>
                  <a:srgbClr val="0070C0"/>
                </a:solidFill>
              </a:rPr>
              <a:t> be </a:t>
            </a:r>
            <a:r>
              <a:rPr lang="es-CR" sz="2400" dirty="0" err="1">
                <a:solidFill>
                  <a:srgbClr val="0070C0"/>
                </a:solidFill>
              </a:rPr>
              <a:t>incomplete</a:t>
            </a:r>
            <a:r>
              <a:rPr lang="es-CR" sz="2400" dirty="0">
                <a:solidFill>
                  <a:srgbClr val="0070C0"/>
                </a:solidFill>
              </a:rPr>
              <a:t>, </a:t>
            </a:r>
            <a:r>
              <a:rPr lang="es-CR" sz="2400" dirty="0" err="1">
                <a:solidFill>
                  <a:srgbClr val="0070C0"/>
                </a:solidFill>
              </a:rPr>
              <a:t>the</a:t>
            </a:r>
            <a:r>
              <a:rPr lang="es-CR" sz="2400" dirty="0">
                <a:solidFill>
                  <a:srgbClr val="0070C0"/>
                </a:solidFill>
              </a:rPr>
              <a:t> </a:t>
            </a:r>
            <a:r>
              <a:rPr lang="es-CR" sz="2400" dirty="0" err="1">
                <a:solidFill>
                  <a:srgbClr val="0070C0"/>
                </a:solidFill>
              </a:rPr>
              <a:t>reviewer</a:t>
            </a:r>
            <a:r>
              <a:rPr lang="es-CR" sz="2400" dirty="0">
                <a:solidFill>
                  <a:srgbClr val="0070C0"/>
                </a:solidFill>
              </a:rPr>
              <a:t> </a:t>
            </a:r>
            <a:r>
              <a:rPr lang="es-CR" sz="2400" dirty="0" err="1">
                <a:solidFill>
                  <a:srgbClr val="0070C0"/>
                </a:solidFill>
              </a:rPr>
              <a:t>will</a:t>
            </a:r>
            <a:r>
              <a:rPr lang="es-CR" sz="2400" dirty="0">
                <a:solidFill>
                  <a:srgbClr val="0070C0"/>
                </a:solidFill>
              </a:rPr>
              <a:t> </a:t>
            </a:r>
            <a:r>
              <a:rPr lang="es-CR" sz="2400" dirty="0" err="1">
                <a:solidFill>
                  <a:srgbClr val="0070C0"/>
                </a:solidFill>
              </a:rPr>
              <a:t>notify</a:t>
            </a:r>
            <a:r>
              <a:rPr lang="es-CR" sz="2400" dirty="0">
                <a:solidFill>
                  <a:srgbClr val="0070C0"/>
                </a:solidFill>
              </a:rPr>
              <a:t> </a:t>
            </a:r>
            <a:r>
              <a:rPr lang="es-CR" sz="2400" dirty="0" err="1">
                <a:solidFill>
                  <a:srgbClr val="0070C0"/>
                </a:solidFill>
              </a:rPr>
              <a:t>the</a:t>
            </a:r>
            <a:r>
              <a:rPr lang="es-CR" sz="2400" dirty="0">
                <a:solidFill>
                  <a:srgbClr val="0070C0"/>
                </a:solidFill>
              </a:rPr>
              <a:t> </a:t>
            </a:r>
            <a:r>
              <a:rPr lang="es-CR" sz="2400" dirty="0" err="1">
                <a:solidFill>
                  <a:srgbClr val="0070C0"/>
                </a:solidFill>
              </a:rPr>
              <a:t>applicant</a:t>
            </a:r>
            <a:r>
              <a:rPr lang="es-CR" sz="2400" dirty="0">
                <a:solidFill>
                  <a:srgbClr val="0070C0"/>
                </a:solidFill>
              </a:rPr>
              <a:t> of </a:t>
            </a:r>
            <a:r>
              <a:rPr lang="es-CR" sz="2400" dirty="0" err="1">
                <a:solidFill>
                  <a:srgbClr val="0070C0"/>
                </a:solidFill>
              </a:rPr>
              <a:t>the</a:t>
            </a:r>
            <a:r>
              <a:rPr lang="es-CR" sz="2400" dirty="0">
                <a:solidFill>
                  <a:srgbClr val="0070C0"/>
                </a:solidFill>
              </a:rPr>
              <a:t> </a:t>
            </a:r>
            <a:r>
              <a:rPr lang="es-CR" sz="2400" dirty="0" err="1">
                <a:solidFill>
                  <a:srgbClr val="0070C0"/>
                </a:solidFill>
              </a:rPr>
              <a:t>deficiences</a:t>
            </a:r>
            <a:r>
              <a:rPr lang="es-CR" sz="2400" dirty="0">
                <a:solidFill>
                  <a:srgbClr val="0070C0"/>
                </a:solidFill>
              </a:rPr>
              <a:t>.</a:t>
            </a:r>
          </a:p>
          <a:p>
            <a:pPr lvl="1" eaLnBrk="1" hangingPunct="1">
              <a:lnSpc>
                <a:spcPct val="90000"/>
              </a:lnSpc>
              <a:defRPr/>
            </a:pPr>
            <a:r>
              <a:rPr lang="es-CR" sz="2400" dirty="0" err="1">
                <a:solidFill>
                  <a:srgbClr val="0070C0"/>
                </a:solidFill>
              </a:rPr>
              <a:t>The</a:t>
            </a:r>
            <a:r>
              <a:rPr lang="es-CR" sz="2400" dirty="0">
                <a:solidFill>
                  <a:srgbClr val="0070C0"/>
                </a:solidFill>
              </a:rPr>
              <a:t> </a:t>
            </a:r>
            <a:r>
              <a:rPr lang="es-CR" sz="2400" dirty="0" err="1">
                <a:solidFill>
                  <a:srgbClr val="0070C0"/>
                </a:solidFill>
              </a:rPr>
              <a:t>applicant</a:t>
            </a:r>
            <a:r>
              <a:rPr lang="es-CR" sz="2400" dirty="0">
                <a:solidFill>
                  <a:srgbClr val="0070C0"/>
                </a:solidFill>
              </a:rPr>
              <a:t> has </a:t>
            </a:r>
            <a:r>
              <a:rPr lang="es-CR" sz="2400" dirty="0" err="1">
                <a:solidFill>
                  <a:srgbClr val="0070C0"/>
                </a:solidFill>
              </a:rPr>
              <a:t>thirty</a:t>
            </a:r>
            <a:r>
              <a:rPr lang="es-CR" sz="2400" dirty="0">
                <a:solidFill>
                  <a:srgbClr val="0070C0"/>
                </a:solidFill>
              </a:rPr>
              <a:t> (30) </a:t>
            </a:r>
            <a:r>
              <a:rPr lang="es-CR" sz="2400" dirty="0" err="1">
                <a:solidFill>
                  <a:srgbClr val="0070C0"/>
                </a:solidFill>
              </a:rPr>
              <a:t>days</a:t>
            </a:r>
            <a:r>
              <a:rPr lang="es-CR" sz="2400" dirty="0">
                <a:solidFill>
                  <a:srgbClr val="0070C0"/>
                </a:solidFill>
              </a:rPr>
              <a:t> </a:t>
            </a:r>
            <a:r>
              <a:rPr lang="es-CR" sz="2400" dirty="0" err="1">
                <a:solidFill>
                  <a:srgbClr val="0070C0"/>
                </a:solidFill>
              </a:rPr>
              <a:t>from</a:t>
            </a:r>
            <a:r>
              <a:rPr lang="es-CR" sz="2400" dirty="0">
                <a:solidFill>
                  <a:srgbClr val="0070C0"/>
                </a:solidFill>
              </a:rPr>
              <a:t> time of </a:t>
            </a:r>
            <a:r>
              <a:rPr lang="es-CR" sz="2400" dirty="0" err="1">
                <a:solidFill>
                  <a:srgbClr val="0070C0"/>
                </a:solidFill>
              </a:rPr>
              <a:t>receipt</a:t>
            </a:r>
            <a:r>
              <a:rPr lang="es-CR" sz="2400" dirty="0">
                <a:solidFill>
                  <a:srgbClr val="0070C0"/>
                </a:solidFill>
              </a:rPr>
              <a:t> </a:t>
            </a:r>
            <a:r>
              <a:rPr lang="es-CR" sz="2400" dirty="0" err="1">
                <a:solidFill>
                  <a:srgbClr val="0070C0"/>
                </a:solidFill>
              </a:rPr>
              <a:t>to</a:t>
            </a:r>
            <a:r>
              <a:rPr lang="es-CR" sz="2400" dirty="0">
                <a:solidFill>
                  <a:srgbClr val="0070C0"/>
                </a:solidFill>
              </a:rPr>
              <a:t> </a:t>
            </a:r>
            <a:r>
              <a:rPr lang="es-CR" sz="2400" dirty="0" err="1">
                <a:solidFill>
                  <a:srgbClr val="0070C0"/>
                </a:solidFill>
              </a:rPr>
              <a:t>address</a:t>
            </a:r>
            <a:r>
              <a:rPr lang="es-CR" sz="2400" dirty="0">
                <a:solidFill>
                  <a:srgbClr val="0070C0"/>
                </a:solidFill>
              </a:rPr>
              <a:t> and </a:t>
            </a:r>
            <a:r>
              <a:rPr lang="es-CR" sz="2400" dirty="0" err="1">
                <a:solidFill>
                  <a:srgbClr val="0070C0"/>
                </a:solidFill>
              </a:rPr>
              <a:t>correct</a:t>
            </a:r>
            <a:r>
              <a:rPr lang="es-CR" sz="2400" dirty="0">
                <a:solidFill>
                  <a:srgbClr val="0070C0"/>
                </a:solidFill>
              </a:rPr>
              <a:t> </a:t>
            </a:r>
            <a:r>
              <a:rPr lang="es-CR" sz="2400" dirty="0" err="1">
                <a:solidFill>
                  <a:srgbClr val="0070C0"/>
                </a:solidFill>
              </a:rPr>
              <a:t>the</a:t>
            </a:r>
            <a:r>
              <a:rPr lang="es-CR" sz="2400" dirty="0">
                <a:solidFill>
                  <a:srgbClr val="0070C0"/>
                </a:solidFill>
              </a:rPr>
              <a:t> </a:t>
            </a:r>
            <a:r>
              <a:rPr lang="es-CR" sz="2400" dirty="0" err="1">
                <a:solidFill>
                  <a:srgbClr val="0070C0"/>
                </a:solidFill>
              </a:rPr>
              <a:t>deficiencies</a:t>
            </a:r>
            <a:r>
              <a:rPr lang="es-CR" sz="2400" dirty="0">
                <a:solidFill>
                  <a:srgbClr val="0070C0"/>
                </a:solidFill>
              </a:rPr>
              <a:t>.</a:t>
            </a:r>
          </a:p>
          <a:p>
            <a:pPr marL="457200" lvl="1" indent="0" eaLnBrk="1" hangingPunct="1">
              <a:lnSpc>
                <a:spcPct val="90000"/>
              </a:lnSpc>
              <a:buFontTx/>
              <a:buNone/>
              <a:defRPr/>
            </a:pPr>
            <a:endParaRPr lang="es-CR" sz="2400" dirty="0"/>
          </a:p>
        </p:txBody>
      </p:sp>
    </p:spTree>
    <p:extLst>
      <p:ext uri="{BB962C8B-B14F-4D97-AF65-F5344CB8AC3E}">
        <p14:creationId xmlns:p14="http://schemas.microsoft.com/office/powerpoint/2010/main" val="17369580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6C2D8-5A69-473D-8324-C6EE8B6DB4C6}"/>
              </a:ext>
            </a:extLst>
          </p:cNvPr>
          <p:cNvSpPr>
            <a:spLocks noGrp="1"/>
          </p:cNvSpPr>
          <p:nvPr>
            <p:ph type="title"/>
          </p:nvPr>
        </p:nvSpPr>
        <p:spPr/>
        <p:txBody>
          <a:bodyPr/>
          <a:lstStyle/>
          <a:p>
            <a:pPr>
              <a:defRPr/>
            </a:pPr>
            <a:r>
              <a:rPr lang="es-CR" dirty="0" err="1">
                <a:solidFill>
                  <a:srgbClr val="0070C0"/>
                </a:solidFill>
              </a:rPr>
              <a:t>Elements</a:t>
            </a:r>
            <a:r>
              <a:rPr lang="es-CR" dirty="0">
                <a:solidFill>
                  <a:srgbClr val="0070C0"/>
                </a:solidFill>
              </a:rPr>
              <a:t> of </a:t>
            </a:r>
            <a:r>
              <a:rPr lang="es-CR" dirty="0" err="1">
                <a:solidFill>
                  <a:srgbClr val="0070C0"/>
                </a:solidFill>
              </a:rPr>
              <a:t>the</a:t>
            </a:r>
            <a:r>
              <a:rPr lang="es-CR" dirty="0">
                <a:solidFill>
                  <a:srgbClr val="0070C0"/>
                </a:solidFill>
              </a:rPr>
              <a:t> </a:t>
            </a:r>
            <a:r>
              <a:rPr lang="es-CR" dirty="0" err="1">
                <a:solidFill>
                  <a:srgbClr val="0070C0"/>
                </a:solidFill>
              </a:rPr>
              <a:t>Administrative</a:t>
            </a:r>
            <a:r>
              <a:rPr lang="es-CR" dirty="0">
                <a:solidFill>
                  <a:srgbClr val="0070C0"/>
                </a:solidFill>
              </a:rPr>
              <a:t> </a:t>
            </a:r>
            <a:r>
              <a:rPr lang="es-CR" dirty="0" err="1">
                <a:solidFill>
                  <a:srgbClr val="0070C0"/>
                </a:solidFill>
              </a:rPr>
              <a:t>Review</a:t>
            </a:r>
            <a:r>
              <a:rPr lang="es-CR" dirty="0">
                <a:solidFill>
                  <a:srgbClr val="0070C0"/>
                </a:solidFill>
              </a:rPr>
              <a:t> </a:t>
            </a:r>
            <a:r>
              <a:rPr lang="es-CR" dirty="0" err="1">
                <a:solidFill>
                  <a:srgbClr val="0070C0"/>
                </a:solidFill>
              </a:rPr>
              <a:t>Process</a:t>
            </a:r>
            <a:endParaRPr lang="en-US" dirty="0">
              <a:solidFill>
                <a:srgbClr val="0070C0"/>
              </a:solidFill>
            </a:endParaRPr>
          </a:p>
        </p:txBody>
      </p:sp>
      <p:sp>
        <p:nvSpPr>
          <p:cNvPr id="11267" name="Content Placeholder 2">
            <a:extLst>
              <a:ext uri="{FF2B5EF4-FFF2-40B4-BE49-F238E27FC236}">
                <a16:creationId xmlns:a16="http://schemas.microsoft.com/office/drawing/2014/main" id="{CA453B3B-089B-4723-AAD1-F6156B41B26B}"/>
              </a:ext>
            </a:extLst>
          </p:cNvPr>
          <p:cNvSpPr>
            <a:spLocks noGrp="1" noChangeArrowheads="1"/>
          </p:cNvSpPr>
          <p:nvPr>
            <p:ph idx="1"/>
          </p:nvPr>
        </p:nvSpPr>
        <p:spPr>
          <a:xfrm>
            <a:off x="723900" y="1828800"/>
            <a:ext cx="7696200" cy="4495800"/>
          </a:xfrm>
        </p:spPr>
        <p:txBody>
          <a:bodyPr/>
          <a:lstStyle/>
          <a:p>
            <a:pPr marL="342900" lvl="1" indent="-342900">
              <a:buClr>
                <a:schemeClr val="tx2"/>
              </a:buClr>
            </a:pPr>
            <a:r>
              <a:rPr lang="es-CR" altLang="en-US" dirty="0" err="1">
                <a:solidFill>
                  <a:srgbClr val="0070C0"/>
                </a:solidFill>
              </a:rPr>
              <a:t>If</a:t>
            </a:r>
            <a:r>
              <a:rPr lang="es-CR" altLang="en-US" dirty="0">
                <a:solidFill>
                  <a:srgbClr val="0070C0"/>
                </a:solidFill>
              </a:rPr>
              <a:t> </a:t>
            </a:r>
            <a:r>
              <a:rPr lang="es-CR" altLang="en-US" dirty="0" err="1">
                <a:solidFill>
                  <a:srgbClr val="0070C0"/>
                </a:solidFill>
              </a:rPr>
              <a:t>the</a:t>
            </a:r>
            <a:r>
              <a:rPr lang="es-CR" altLang="en-US" dirty="0">
                <a:solidFill>
                  <a:srgbClr val="0070C0"/>
                </a:solidFill>
              </a:rPr>
              <a:t> </a:t>
            </a:r>
            <a:r>
              <a:rPr lang="es-CR" altLang="en-US" dirty="0" err="1">
                <a:solidFill>
                  <a:srgbClr val="0070C0"/>
                </a:solidFill>
              </a:rPr>
              <a:t>applicant</a:t>
            </a:r>
            <a:r>
              <a:rPr lang="es-CR" altLang="en-US" dirty="0">
                <a:solidFill>
                  <a:srgbClr val="0070C0"/>
                </a:solidFill>
              </a:rPr>
              <a:t> </a:t>
            </a:r>
            <a:r>
              <a:rPr lang="es-CR" altLang="en-US" dirty="0" err="1">
                <a:solidFill>
                  <a:srgbClr val="0070C0"/>
                </a:solidFill>
              </a:rPr>
              <a:t>fails</a:t>
            </a:r>
            <a:r>
              <a:rPr lang="es-CR" altLang="en-US" dirty="0">
                <a:solidFill>
                  <a:srgbClr val="0070C0"/>
                </a:solidFill>
              </a:rPr>
              <a:t> </a:t>
            </a:r>
            <a:r>
              <a:rPr lang="es-CR" altLang="en-US" dirty="0" err="1">
                <a:solidFill>
                  <a:srgbClr val="0070C0"/>
                </a:solidFill>
              </a:rPr>
              <a:t>to</a:t>
            </a:r>
            <a:r>
              <a:rPr lang="es-CR" altLang="en-US" dirty="0">
                <a:solidFill>
                  <a:srgbClr val="0070C0"/>
                </a:solidFill>
              </a:rPr>
              <a:t> </a:t>
            </a:r>
            <a:r>
              <a:rPr lang="es-CR" altLang="en-US" dirty="0" err="1">
                <a:solidFill>
                  <a:srgbClr val="0070C0"/>
                </a:solidFill>
              </a:rPr>
              <a:t>address</a:t>
            </a:r>
            <a:r>
              <a:rPr lang="es-CR" altLang="en-US" dirty="0">
                <a:solidFill>
                  <a:srgbClr val="0070C0"/>
                </a:solidFill>
              </a:rPr>
              <a:t> </a:t>
            </a:r>
            <a:r>
              <a:rPr lang="es-CR" altLang="en-US" dirty="0" err="1">
                <a:solidFill>
                  <a:srgbClr val="0070C0"/>
                </a:solidFill>
              </a:rPr>
              <a:t>all</a:t>
            </a:r>
            <a:r>
              <a:rPr lang="es-CR" altLang="en-US" dirty="0">
                <a:solidFill>
                  <a:srgbClr val="0070C0"/>
                </a:solidFill>
              </a:rPr>
              <a:t> </a:t>
            </a:r>
            <a:r>
              <a:rPr lang="es-CR" altLang="en-US" dirty="0" err="1">
                <a:solidFill>
                  <a:srgbClr val="0070C0"/>
                </a:solidFill>
              </a:rPr>
              <a:t>of</a:t>
            </a:r>
            <a:r>
              <a:rPr lang="es-CR" altLang="en-US" dirty="0">
                <a:solidFill>
                  <a:srgbClr val="0070C0"/>
                </a:solidFill>
              </a:rPr>
              <a:t> </a:t>
            </a:r>
            <a:r>
              <a:rPr lang="es-CR" altLang="en-US" dirty="0" err="1">
                <a:solidFill>
                  <a:srgbClr val="0070C0"/>
                </a:solidFill>
              </a:rPr>
              <a:t>the</a:t>
            </a:r>
            <a:r>
              <a:rPr lang="es-CR" altLang="en-US" dirty="0">
                <a:solidFill>
                  <a:srgbClr val="0070C0"/>
                </a:solidFill>
              </a:rPr>
              <a:t> </a:t>
            </a:r>
            <a:r>
              <a:rPr lang="es-CR" altLang="en-US" dirty="0" err="1">
                <a:solidFill>
                  <a:srgbClr val="0070C0"/>
                </a:solidFill>
              </a:rPr>
              <a:t>deficiences</a:t>
            </a:r>
            <a:r>
              <a:rPr lang="es-CR" altLang="en-US" dirty="0">
                <a:solidFill>
                  <a:srgbClr val="0070C0"/>
                </a:solidFill>
              </a:rPr>
              <a:t> </a:t>
            </a:r>
            <a:r>
              <a:rPr lang="es-CR" altLang="en-US" dirty="0" err="1">
                <a:solidFill>
                  <a:srgbClr val="0070C0"/>
                </a:solidFill>
              </a:rPr>
              <a:t>to</a:t>
            </a:r>
            <a:r>
              <a:rPr lang="es-CR" altLang="en-US" dirty="0">
                <a:solidFill>
                  <a:srgbClr val="0070C0"/>
                </a:solidFill>
              </a:rPr>
              <a:t> </a:t>
            </a:r>
            <a:r>
              <a:rPr lang="es-CR" altLang="en-US" dirty="0" err="1">
                <a:solidFill>
                  <a:srgbClr val="0070C0"/>
                </a:solidFill>
              </a:rPr>
              <a:t>provide</a:t>
            </a:r>
            <a:r>
              <a:rPr lang="es-CR" altLang="en-US" dirty="0">
                <a:solidFill>
                  <a:srgbClr val="0070C0"/>
                </a:solidFill>
              </a:rPr>
              <a:t> a complete </a:t>
            </a:r>
            <a:r>
              <a:rPr lang="es-CR" altLang="en-US" dirty="0" err="1">
                <a:solidFill>
                  <a:srgbClr val="0070C0"/>
                </a:solidFill>
              </a:rPr>
              <a:t>application</a:t>
            </a:r>
            <a:r>
              <a:rPr lang="es-CR" altLang="en-US" dirty="0">
                <a:solidFill>
                  <a:srgbClr val="0070C0"/>
                </a:solidFill>
              </a:rPr>
              <a:t> at </a:t>
            </a:r>
            <a:r>
              <a:rPr lang="es-CR" altLang="en-US" dirty="0" err="1">
                <a:solidFill>
                  <a:srgbClr val="0070C0"/>
                </a:solidFill>
              </a:rPr>
              <a:t>the</a:t>
            </a:r>
            <a:r>
              <a:rPr lang="es-CR" altLang="en-US" dirty="0">
                <a:solidFill>
                  <a:srgbClr val="0070C0"/>
                </a:solidFill>
              </a:rPr>
              <a:t> </a:t>
            </a:r>
            <a:r>
              <a:rPr lang="es-CR" altLang="en-US" dirty="0" err="1">
                <a:solidFill>
                  <a:srgbClr val="0070C0"/>
                </a:solidFill>
              </a:rPr>
              <a:t>end</a:t>
            </a:r>
            <a:r>
              <a:rPr lang="es-CR" altLang="en-US" dirty="0">
                <a:solidFill>
                  <a:srgbClr val="0070C0"/>
                </a:solidFill>
              </a:rPr>
              <a:t> </a:t>
            </a:r>
            <a:r>
              <a:rPr lang="es-CR" altLang="en-US" dirty="0" err="1">
                <a:solidFill>
                  <a:srgbClr val="0070C0"/>
                </a:solidFill>
              </a:rPr>
              <a:t>of</a:t>
            </a:r>
            <a:r>
              <a:rPr lang="es-CR" altLang="en-US" dirty="0">
                <a:solidFill>
                  <a:srgbClr val="0070C0"/>
                </a:solidFill>
              </a:rPr>
              <a:t> </a:t>
            </a:r>
            <a:r>
              <a:rPr lang="es-CR" altLang="en-US" dirty="0" err="1">
                <a:solidFill>
                  <a:srgbClr val="0070C0"/>
                </a:solidFill>
              </a:rPr>
              <a:t>the</a:t>
            </a:r>
            <a:r>
              <a:rPr lang="es-CR" altLang="en-US" dirty="0">
                <a:solidFill>
                  <a:srgbClr val="0070C0"/>
                </a:solidFill>
              </a:rPr>
              <a:t> </a:t>
            </a:r>
            <a:r>
              <a:rPr lang="es-CR" altLang="en-US" dirty="0" err="1">
                <a:solidFill>
                  <a:srgbClr val="0070C0"/>
                </a:solidFill>
              </a:rPr>
              <a:t>thirty</a:t>
            </a:r>
            <a:r>
              <a:rPr lang="es-CR" altLang="en-US" dirty="0">
                <a:solidFill>
                  <a:srgbClr val="0070C0"/>
                </a:solidFill>
              </a:rPr>
              <a:t> (30) </a:t>
            </a:r>
            <a:r>
              <a:rPr lang="es-CR" altLang="en-US" dirty="0" err="1">
                <a:solidFill>
                  <a:srgbClr val="0070C0"/>
                </a:solidFill>
              </a:rPr>
              <a:t>days</a:t>
            </a:r>
            <a:r>
              <a:rPr lang="es-CR" altLang="en-US" dirty="0">
                <a:solidFill>
                  <a:srgbClr val="0070C0"/>
                </a:solidFill>
              </a:rPr>
              <a:t>,  </a:t>
            </a:r>
            <a:r>
              <a:rPr lang="es-CR" altLang="en-US" dirty="0" err="1">
                <a:solidFill>
                  <a:srgbClr val="0070C0"/>
                </a:solidFill>
              </a:rPr>
              <a:t>the</a:t>
            </a:r>
            <a:r>
              <a:rPr lang="es-CR" altLang="en-US" dirty="0">
                <a:solidFill>
                  <a:srgbClr val="0070C0"/>
                </a:solidFill>
              </a:rPr>
              <a:t> </a:t>
            </a:r>
            <a:r>
              <a:rPr lang="es-CR" altLang="en-US" dirty="0" err="1">
                <a:solidFill>
                  <a:srgbClr val="0070C0"/>
                </a:solidFill>
              </a:rPr>
              <a:t>application</a:t>
            </a:r>
            <a:r>
              <a:rPr lang="es-CR" altLang="en-US" dirty="0">
                <a:solidFill>
                  <a:srgbClr val="0070C0"/>
                </a:solidFill>
              </a:rPr>
              <a:t> </a:t>
            </a:r>
            <a:r>
              <a:rPr lang="es-CR" altLang="en-US" dirty="0" err="1">
                <a:solidFill>
                  <a:srgbClr val="0070C0"/>
                </a:solidFill>
              </a:rPr>
              <a:t>may</a:t>
            </a:r>
            <a:r>
              <a:rPr lang="es-CR" altLang="en-US" dirty="0">
                <a:solidFill>
                  <a:srgbClr val="0070C0"/>
                </a:solidFill>
              </a:rPr>
              <a:t> be </a:t>
            </a:r>
            <a:r>
              <a:rPr lang="es-CR" altLang="en-US" dirty="0" err="1">
                <a:solidFill>
                  <a:srgbClr val="0070C0"/>
                </a:solidFill>
              </a:rPr>
              <a:t>terminated</a:t>
            </a:r>
            <a:r>
              <a:rPr lang="es-CR" altLang="en-US" dirty="0">
                <a:solidFill>
                  <a:srgbClr val="0070C0"/>
                </a:solidFill>
              </a:rPr>
              <a:t> </a:t>
            </a:r>
            <a:r>
              <a:rPr lang="es-CR" altLang="en-US" dirty="0" err="1">
                <a:solidFill>
                  <a:srgbClr val="0070C0"/>
                </a:solidFill>
              </a:rPr>
              <a:t>with</a:t>
            </a:r>
            <a:r>
              <a:rPr lang="es-CR" altLang="en-US" dirty="0">
                <a:solidFill>
                  <a:srgbClr val="0070C0"/>
                </a:solidFill>
              </a:rPr>
              <a:t> </a:t>
            </a:r>
            <a:r>
              <a:rPr lang="es-CR" altLang="en-US" u="sng" dirty="0">
                <a:solidFill>
                  <a:srgbClr val="0070C0"/>
                </a:solidFill>
              </a:rPr>
              <a:t>no </a:t>
            </a:r>
            <a:r>
              <a:rPr lang="es-CR" altLang="en-US" u="sng" dirty="0" err="1">
                <a:solidFill>
                  <a:srgbClr val="0070C0"/>
                </a:solidFill>
              </a:rPr>
              <a:t>return</a:t>
            </a:r>
            <a:r>
              <a:rPr lang="es-CR" altLang="en-US" u="sng" dirty="0">
                <a:solidFill>
                  <a:srgbClr val="0070C0"/>
                </a:solidFill>
              </a:rPr>
              <a:t> </a:t>
            </a:r>
            <a:r>
              <a:rPr lang="es-CR" altLang="en-US" dirty="0" err="1">
                <a:solidFill>
                  <a:srgbClr val="0070C0"/>
                </a:solidFill>
              </a:rPr>
              <a:t>of</a:t>
            </a:r>
            <a:r>
              <a:rPr lang="es-CR" altLang="en-US" dirty="0">
                <a:solidFill>
                  <a:srgbClr val="0070C0"/>
                </a:solidFill>
              </a:rPr>
              <a:t> </a:t>
            </a:r>
            <a:r>
              <a:rPr lang="es-CR" altLang="en-US" dirty="0" err="1">
                <a:solidFill>
                  <a:srgbClr val="0070C0"/>
                </a:solidFill>
              </a:rPr>
              <a:t>the</a:t>
            </a:r>
            <a:r>
              <a:rPr lang="es-CR" altLang="en-US" dirty="0">
                <a:solidFill>
                  <a:srgbClr val="0070C0"/>
                </a:solidFill>
              </a:rPr>
              <a:t> </a:t>
            </a:r>
            <a:r>
              <a:rPr lang="es-CR" altLang="en-US" dirty="0" err="1">
                <a:solidFill>
                  <a:srgbClr val="0070C0"/>
                </a:solidFill>
              </a:rPr>
              <a:t>filing</a:t>
            </a:r>
            <a:r>
              <a:rPr lang="es-CR" altLang="en-US" dirty="0">
                <a:solidFill>
                  <a:srgbClr val="0070C0"/>
                </a:solidFill>
              </a:rPr>
              <a:t> </a:t>
            </a:r>
            <a:r>
              <a:rPr lang="es-CR" altLang="en-US" dirty="0" err="1">
                <a:solidFill>
                  <a:srgbClr val="0070C0"/>
                </a:solidFill>
              </a:rPr>
              <a:t>fee</a:t>
            </a:r>
            <a:r>
              <a:rPr lang="es-CR" altLang="en-US" dirty="0">
                <a:solidFill>
                  <a:srgbClr val="0070C0"/>
                </a:solidFill>
              </a:rPr>
              <a:t>.</a:t>
            </a:r>
            <a:endParaRPr lang="es-CR" altLang="en-US" sz="2400" dirty="0">
              <a:solidFill>
                <a:srgbClr val="0070C0"/>
              </a:solidFill>
            </a:endParaRPr>
          </a:p>
          <a:p>
            <a:pPr marL="342900" lvl="1" indent="-342900">
              <a:buClr>
                <a:schemeClr val="tx2"/>
              </a:buClr>
            </a:pPr>
            <a:r>
              <a:rPr lang="es-CR" altLang="en-US" dirty="0" err="1">
                <a:solidFill>
                  <a:srgbClr val="0070C0"/>
                </a:solidFill>
              </a:rPr>
              <a:t>The</a:t>
            </a:r>
            <a:r>
              <a:rPr lang="es-CR" altLang="en-US" dirty="0">
                <a:solidFill>
                  <a:srgbClr val="0070C0"/>
                </a:solidFill>
              </a:rPr>
              <a:t> </a:t>
            </a:r>
            <a:r>
              <a:rPr lang="es-CR" altLang="en-US" dirty="0" err="1">
                <a:solidFill>
                  <a:srgbClr val="0070C0"/>
                </a:solidFill>
              </a:rPr>
              <a:t>application</a:t>
            </a:r>
            <a:r>
              <a:rPr lang="es-CR" altLang="en-US" dirty="0">
                <a:solidFill>
                  <a:srgbClr val="0070C0"/>
                </a:solidFill>
              </a:rPr>
              <a:t> </a:t>
            </a:r>
            <a:r>
              <a:rPr lang="es-CR" altLang="en-US" dirty="0" err="1">
                <a:solidFill>
                  <a:srgbClr val="0070C0"/>
                </a:solidFill>
              </a:rPr>
              <a:t>may</a:t>
            </a:r>
            <a:r>
              <a:rPr lang="es-CR" altLang="en-US" dirty="0">
                <a:solidFill>
                  <a:srgbClr val="0070C0"/>
                </a:solidFill>
              </a:rPr>
              <a:t> be </a:t>
            </a:r>
            <a:r>
              <a:rPr lang="es-CR" altLang="en-US" dirty="0" err="1">
                <a:solidFill>
                  <a:srgbClr val="0070C0"/>
                </a:solidFill>
              </a:rPr>
              <a:t>resubmitted</a:t>
            </a:r>
            <a:r>
              <a:rPr lang="es-CR" altLang="en-US" dirty="0">
                <a:solidFill>
                  <a:srgbClr val="0070C0"/>
                </a:solidFill>
              </a:rPr>
              <a:t>, </a:t>
            </a:r>
            <a:r>
              <a:rPr lang="es-CR" altLang="en-US" dirty="0" err="1">
                <a:solidFill>
                  <a:srgbClr val="0070C0"/>
                </a:solidFill>
              </a:rPr>
              <a:t>but</a:t>
            </a:r>
            <a:r>
              <a:rPr lang="es-CR" altLang="en-US" dirty="0">
                <a:solidFill>
                  <a:srgbClr val="0070C0"/>
                </a:solidFill>
              </a:rPr>
              <a:t> </a:t>
            </a:r>
            <a:r>
              <a:rPr lang="es-CR" altLang="en-US" dirty="0" err="1">
                <a:solidFill>
                  <a:srgbClr val="0070C0"/>
                </a:solidFill>
              </a:rPr>
              <a:t>will</a:t>
            </a:r>
            <a:r>
              <a:rPr lang="es-CR" altLang="en-US" dirty="0">
                <a:solidFill>
                  <a:srgbClr val="0070C0"/>
                </a:solidFill>
              </a:rPr>
              <a:t> </a:t>
            </a:r>
            <a:r>
              <a:rPr lang="es-CR" altLang="en-US" dirty="0" err="1">
                <a:solidFill>
                  <a:srgbClr val="0070C0"/>
                </a:solidFill>
              </a:rPr>
              <a:t>require</a:t>
            </a:r>
            <a:r>
              <a:rPr lang="es-CR" altLang="en-US" dirty="0">
                <a:solidFill>
                  <a:srgbClr val="0070C0"/>
                </a:solidFill>
              </a:rPr>
              <a:t> a new </a:t>
            </a:r>
            <a:r>
              <a:rPr lang="es-CR" altLang="en-US" dirty="0" err="1">
                <a:solidFill>
                  <a:srgbClr val="0070C0"/>
                </a:solidFill>
              </a:rPr>
              <a:t>filing</a:t>
            </a:r>
            <a:r>
              <a:rPr lang="es-CR" altLang="en-US" dirty="0">
                <a:solidFill>
                  <a:srgbClr val="0070C0"/>
                </a:solidFill>
              </a:rPr>
              <a:t> </a:t>
            </a:r>
            <a:r>
              <a:rPr lang="es-CR" altLang="en-US" dirty="0" err="1">
                <a:solidFill>
                  <a:srgbClr val="0070C0"/>
                </a:solidFill>
              </a:rPr>
              <a:t>fee</a:t>
            </a:r>
            <a:r>
              <a:rPr lang="es-CR" altLang="en-US" dirty="0">
                <a:solidFill>
                  <a:srgbClr val="0070C0"/>
                </a:solidFill>
              </a:rPr>
              <a:t>.</a:t>
            </a:r>
          </a:p>
          <a:p>
            <a:endParaRPr lang="en-US" altLang="en-US" dirty="0"/>
          </a:p>
        </p:txBody>
      </p:sp>
    </p:spTree>
    <p:extLst>
      <p:ext uri="{BB962C8B-B14F-4D97-AF65-F5344CB8AC3E}">
        <p14:creationId xmlns:p14="http://schemas.microsoft.com/office/powerpoint/2010/main" val="9969825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617D0E77-FC69-4A5E-A9FB-29A920920222}"/>
              </a:ext>
            </a:extLst>
          </p:cNvPr>
          <p:cNvSpPr>
            <a:spLocks noGrp="1" noChangeArrowheads="1"/>
          </p:cNvSpPr>
          <p:nvPr>
            <p:ph type="title"/>
          </p:nvPr>
        </p:nvSpPr>
        <p:spPr/>
        <p:txBody>
          <a:bodyPr/>
          <a:lstStyle/>
          <a:p>
            <a:pPr eaLnBrk="1" hangingPunct="1">
              <a:defRPr/>
            </a:pPr>
            <a:r>
              <a:rPr lang="en-US" dirty="0">
                <a:solidFill>
                  <a:srgbClr val="0070C0"/>
                </a:solidFill>
              </a:rPr>
              <a:t>Administrative Checklist</a:t>
            </a:r>
          </a:p>
        </p:txBody>
      </p:sp>
      <p:sp>
        <p:nvSpPr>
          <p:cNvPr id="12291" name="Rectangle 3">
            <a:extLst>
              <a:ext uri="{FF2B5EF4-FFF2-40B4-BE49-F238E27FC236}">
                <a16:creationId xmlns:a16="http://schemas.microsoft.com/office/drawing/2014/main" id="{29B533B9-EFEE-4065-B4BE-C99302DC837C}"/>
              </a:ext>
            </a:extLst>
          </p:cNvPr>
          <p:cNvSpPr>
            <a:spLocks noGrp="1" noChangeArrowheads="1"/>
          </p:cNvSpPr>
          <p:nvPr>
            <p:ph type="body" idx="1"/>
          </p:nvPr>
        </p:nvSpPr>
        <p:spPr/>
        <p:txBody>
          <a:bodyPr/>
          <a:lstStyle/>
          <a:p>
            <a:pPr eaLnBrk="1" hangingPunct="1">
              <a:buFont typeface="Wingdings" panose="05000000000000000000" pitchFamily="2" charset="2"/>
              <a:buChar char="ü"/>
            </a:pPr>
            <a:r>
              <a:rPr lang="en-US" altLang="en-US" dirty="0">
                <a:solidFill>
                  <a:srgbClr val="0070C0"/>
                </a:solidFill>
              </a:rPr>
              <a:t>Check for the modules and sub-parts of modules that are a required minimum for the type of application.</a:t>
            </a:r>
          </a:p>
          <a:p>
            <a:pPr eaLnBrk="1" hangingPunct="1">
              <a:buFont typeface="Wingdings" panose="05000000000000000000" pitchFamily="2" charset="2"/>
              <a:buChar char="ü"/>
            </a:pPr>
            <a:r>
              <a:rPr lang="en-US" altLang="en-US" dirty="0">
                <a:solidFill>
                  <a:srgbClr val="0070C0"/>
                </a:solidFill>
              </a:rPr>
              <a:t>Will only look for the required information necessary to conduct a Technical Review.</a:t>
            </a:r>
          </a:p>
          <a:p>
            <a:pPr eaLnBrk="1" hangingPunct="1">
              <a:buFont typeface="Wingdings" panose="05000000000000000000" pitchFamily="2" charset="2"/>
              <a:buChar char="ü"/>
            </a:pPr>
            <a:r>
              <a:rPr lang="en-US" altLang="en-US" dirty="0">
                <a:solidFill>
                  <a:srgbClr val="0070C0"/>
                </a:solidFill>
              </a:rPr>
              <a:t>Focus on the major items that are being left out at time of submittal.</a:t>
            </a:r>
          </a:p>
        </p:txBody>
      </p:sp>
    </p:spTree>
    <p:extLst>
      <p:ext uri="{BB962C8B-B14F-4D97-AF65-F5344CB8AC3E}">
        <p14:creationId xmlns:p14="http://schemas.microsoft.com/office/powerpoint/2010/main" val="9818889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6A47273-F6B5-4B2C-8377-7CD1F8C89AEA}"/>
              </a:ext>
            </a:extLst>
          </p:cNvPr>
          <p:cNvSpPr txBox="1">
            <a:spLocks noChangeArrowheads="1"/>
          </p:cNvSpPr>
          <p:nvPr/>
        </p:nvSpPr>
        <p:spPr>
          <a:xfrm>
            <a:off x="457200" y="228600"/>
            <a:ext cx="8229600" cy="914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dirty="0">
                <a:solidFill>
                  <a:srgbClr val="0070C0"/>
                </a:solidFill>
              </a:rPr>
              <a:t>Administrative Checklist</a:t>
            </a:r>
          </a:p>
        </p:txBody>
      </p:sp>
      <p:sp>
        <p:nvSpPr>
          <p:cNvPr id="3" name="TextBox 2">
            <a:extLst>
              <a:ext uri="{FF2B5EF4-FFF2-40B4-BE49-F238E27FC236}">
                <a16:creationId xmlns:a16="http://schemas.microsoft.com/office/drawing/2014/main" id="{D4E1B2B6-2AA7-47E3-85CE-BC06AFF34EFB}"/>
              </a:ext>
            </a:extLst>
          </p:cNvPr>
          <p:cNvSpPr txBox="1"/>
          <p:nvPr/>
        </p:nvSpPr>
        <p:spPr>
          <a:xfrm>
            <a:off x="1316621" y="850612"/>
            <a:ext cx="6510757" cy="584775"/>
          </a:xfrm>
          <a:prstGeom prst="rect">
            <a:avLst/>
          </a:prstGeom>
          <a:noFill/>
        </p:spPr>
        <p:txBody>
          <a:bodyPr wrap="none" rtlCol="0">
            <a:spAutoFit/>
          </a:bodyPr>
          <a:lstStyle/>
          <a:p>
            <a:r>
              <a:rPr lang="en-US" sz="3200" dirty="0">
                <a:solidFill>
                  <a:srgbClr val="0070C0"/>
                </a:solidFill>
              </a:rPr>
              <a:t>Items necessary for a technical review</a:t>
            </a:r>
          </a:p>
        </p:txBody>
      </p:sp>
      <p:sp>
        <p:nvSpPr>
          <p:cNvPr id="4" name="TextBox 3">
            <a:extLst>
              <a:ext uri="{FF2B5EF4-FFF2-40B4-BE49-F238E27FC236}">
                <a16:creationId xmlns:a16="http://schemas.microsoft.com/office/drawing/2014/main" id="{24E334BF-E5C6-445C-9A42-3C2344F1D03E}"/>
              </a:ext>
            </a:extLst>
          </p:cNvPr>
          <p:cNvSpPr txBox="1"/>
          <p:nvPr/>
        </p:nvSpPr>
        <p:spPr>
          <a:xfrm>
            <a:off x="926193" y="2057399"/>
            <a:ext cx="7284687" cy="3693319"/>
          </a:xfrm>
          <a:prstGeom prst="rect">
            <a:avLst/>
          </a:prstGeom>
          <a:noFill/>
        </p:spPr>
        <p:txBody>
          <a:bodyPr wrap="none" rtlCol="0">
            <a:spAutoFit/>
          </a:bodyPr>
          <a:lstStyle/>
          <a:p>
            <a:pPr marL="285750" indent="-285750">
              <a:buFont typeface="Wingdings" panose="05000000000000000000" pitchFamily="2" charset="2"/>
              <a:buChar char="v"/>
            </a:pPr>
            <a:r>
              <a:rPr lang="en-US" sz="2400" dirty="0">
                <a:solidFill>
                  <a:srgbClr val="0070C0"/>
                </a:solidFill>
              </a:rPr>
              <a:t>Groundwater and Annual Fees Current*</a:t>
            </a:r>
          </a:p>
          <a:p>
            <a:pPr marL="285750" indent="-285750">
              <a:buFont typeface="Wingdings" panose="05000000000000000000" pitchFamily="2" charset="2"/>
              <a:buChar char="v"/>
            </a:pPr>
            <a:r>
              <a:rPr lang="en-US" sz="2400" dirty="0">
                <a:solidFill>
                  <a:srgbClr val="0070C0"/>
                </a:solidFill>
              </a:rPr>
              <a:t>Water Data Submitted</a:t>
            </a:r>
          </a:p>
          <a:p>
            <a:pPr marL="742950" lvl="1" indent="-285750">
              <a:buFont typeface="Wingdings" panose="05000000000000000000" pitchFamily="2" charset="2"/>
              <a:buChar char="v"/>
            </a:pPr>
            <a:r>
              <a:rPr lang="en-US" sz="2400" dirty="0">
                <a:solidFill>
                  <a:srgbClr val="0070C0"/>
                </a:solidFill>
              </a:rPr>
              <a:t>BWQ</a:t>
            </a:r>
          </a:p>
          <a:p>
            <a:pPr marL="742950" lvl="1" indent="-285750">
              <a:buFont typeface="Wingdings" panose="05000000000000000000" pitchFamily="2" charset="2"/>
              <a:buChar char="v"/>
            </a:pPr>
            <a:r>
              <a:rPr lang="en-US" sz="2400" dirty="0">
                <a:solidFill>
                  <a:srgbClr val="0070C0"/>
                </a:solidFill>
              </a:rPr>
              <a:t>Table A,B,C,D</a:t>
            </a:r>
          </a:p>
          <a:p>
            <a:pPr marL="285750" indent="-285750">
              <a:buFont typeface="Wingdings" panose="05000000000000000000" pitchFamily="2" charset="2"/>
              <a:buChar char="v"/>
            </a:pPr>
            <a:r>
              <a:rPr lang="en-US" sz="2400" dirty="0">
                <a:solidFill>
                  <a:srgbClr val="0070C0"/>
                </a:solidFill>
              </a:rPr>
              <a:t>Address the Narrative Water Quality Standard</a:t>
            </a:r>
          </a:p>
          <a:p>
            <a:pPr marL="742950" lvl="1" indent="-285750">
              <a:buFont typeface="Wingdings" panose="05000000000000000000" pitchFamily="2" charset="2"/>
              <a:buChar char="v"/>
            </a:pPr>
            <a:r>
              <a:rPr lang="en-US" sz="2400" dirty="0">
                <a:solidFill>
                  <a:srgbClr val="0070C0"/>
                </a:solidFill>
              </a:rPr>
              <a:t>Narrative Justification</a:t>
            </a:r>
          </a:p>
          <a:p>
            <a:pPr marL="742950" lvl="1" indent="-285750">
              <a:buFont typeface="Wingdings" panose="05000000000000000000" pitchFamily="2" charset="2"/>
              <a:buChar char="v"/>
            </a:pPr>
            <a:r>
              <a:rPr lang="en-US" sz="2400" dirty="0">
                <a:solidFill>
                  <a:srgbClr val="0070C0"/>
                </a:solidFill>
              </a:rPr>
              <a:t>AEPP</a:t>
            </a:r>
          </a:p>
          <a:p>
            <a:pPr marL="285750" indent="-285750">
              <a:buFont typeface="Wingdings" panose="05000000000000000000" pitchFamily="2" charset="2"/>
              <a:buChar char="v"/>
            </a:pPr>
            <a:r>
              <a:rPr lang="en-US" sz="2400" dirty="0">
                <a:solidFill>
                  <a:srgbClr val="0070C0"/>
                </a:solidFill>
              </a:rPr>
              <a:t>Minimum number of modules submitted that</a:t>
            </a:r>
          </a:p>
          <a:p>
            <a:r>
              <a:rPr lang="en-US" sz="2400" dirty="0">
                <a:solidFill>
                  <a:srgbClr val="0070C0"/>
                </a:solidFill>
              </a:rPr>
              <a:t>    are required for the type of application being sought.</a:t>
            </a:r>
          </a:p>
          <a:p>
            <a:endParaRPr lang="en-US" dirty="0"/>
          </a:p>
        </p:txBody>
      </p:sp>
    </p:spTree>
    <p:extLst>
      <p:ext uri="{BB962C8B-B14F-4D97-AF65-F5344CB8AC3E}">
        <p14:creationId xmlns:p14="http://schemas.microsoft.com/office/powerpoint/2010/main" val="41156011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FFFF99"/>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7A5CB6-36FB-4641-9936-A5A366AB8E4F}"/>
              </a:ext>
            </a:extLst>
          </p:cNvPr>
          <p:cNvSpPr>
            <a:spLocks noGrp="1"/>
          </p:cNvSpPr>
          <p:nvPr>
            <p:ph type="title"/>
          </p:nvPr>
        </p:nvSpPr>
        <p:spPr/>
        <p:txBody>
          <a:bodyPr/>
          <a:lstStyle/>
          <a:p>
            <a:r>
              <a:rPr lang="en-US" dirty="0">
                <a:solidFill>
                  <a:schemeClr val="bg1">
                    <a:lumMod val="60000"/>
                    <a:lumOff val="40000"/>
                  </a:schemeClr>
                </a:solidFill>
              </a:rPr>
              <a:t>Fees for Coal Permits</a:t>
            </a:r>
          </a:p>
        </p:txBody>
      </p:sp>
      <p:sp>
        <p:nvSpPr>
          <p:cNvPr id="5" name="Content Placeholder 4">
            <a:extLst>
              <a:ext uri="{FF2B5EF4-FFF2-40B4-BE49-F238E27FC236}">
                <a16:creationId xmlns:a16="http://schemas.microsoft.com/office/drawing/2014/main" id="{DFD0C3EC-86EA-4646-A165-E09FE5AB01BB}"/>
              </a:ext>
            </a:extLst>
          </p:cNvPr>
          <p:cNvSpPr>
            <a:spLocks noGrp="1"/>
          </p:cNvSpPr>
          <p:nvPr>
            <p:ph idx="1"/>
          </p:nvPr>
        </p:nvSpPr>
        <p:spPr>
          <a:xfrm>
            <a:off x="-37730" y="1749287"/>
            <a:ext cx="8915400" cy="5108713"/>
          </a:xfrm>
        </p:spPr>
        <p:txBody>
          <a:bodyPr/>
          <a:lstStyle/>
          <a:p>
            <a:pPr lvl="2"/>
            <a:r>
              <a:rPr lang="en-US" b="1" dirty="0">
                <a:solidFill>
                  <a:schemeClr val="accent1">
                    <a:lumMod val="75000"/>
                  </a:schemeClr>
                </a:solidFill>
              </a:rPr>
              <a:t>Annual Fee (NPDES Permit Specific)</a:t>
            </a:r>
            <a:endParaRPr lang="en-US" sz="2000" dirty="0">
              <a:solidFill>
                <a:schemeClr val="accent1">
                  <a:lumMod val="75000"/>
                </a:schemeClr>
              </a:solidFill>
            </a:endParaRPr>
          </a:p>
          <a:p>
            <a:pPr lvl="3"/>
            <a:r>
              <a:rPr lang="en-US" b="1" dirty="0">
                <a:solidFill>
                  <a:schemeClr val="accent1">
                    <a:lumMod val="75000"/>
                  </a:schemeClr>
                </a:solidFill>
              </a:rPr>
              <a:t>$1000 per NPDES permit per year </a:t>
            </a:r>
            <a:endParaRPr lang="en-US" dirty="0">
              <a:solidFill>
                <a:schemeClr val="accent1">
                  <a:lumMod val="75000"/>
                </a:schemeClr>
              </a:solidFill>
            </a:endParaRPr>
          </a:p>
          <a:p>
            <a:pPr lvl="3"/>
            <a:r>
              <a:rPr lang="en-US" b="1" dirty="0">
                <a:solidFill>
                  <a:schemeClr val="accent1">
                    <a:lumMod val="75000"/>
                  </a:schemeClr>
                </a:solidFill>
              </a:rPr>
              <a:t>No Exemptions</a:t>
            </a:r>
            <a:endParaRPr lang="en-US" sz="1800" dirty="0">
              <a:solidFill>
                <a:schemeClr val="accent1">
                  <a:lumMod val="75000"/>
                </a:schemeClr>
              </a:solidFill>
            </a:endParaRPr>
          </a:p>
          <a:p>
            <a:pPr lvl="2"/>
            <a:r>
              <a:rPr lang="en-US" b="1" dirty="0">
                <a:solidFill>
                  <a:schemeClr val="accent1">
                    <a:lumMod val="75000"/>
                  </a:schemeClr>
                </a:solidFill>
              </a:rPr>
              <a:t>Groundwater Fee (All Company Article 3 Permits)</a:t>
            </a:r>
            <a:endParaRPr lang="en-US" sz="2000" dirty="0">
              <a:solidFill>
                <a:schemeClr val="accent1">
                  <a:lumMod val="75000"/>
                </a:schemeClr>
              </a:solidFill>
            </a:endParaRPr>
          </a:p>
          <a:p>
            <a:pPr lvl="3"/>
            <a:r>
              <a:rPr lang="en-US" b="1" dirty="0">
                <a:solidFill>
                  <a:schemeClr val="accent1">
                    <a:lumMod val="75000"/>
                  </a:schemeClr>
                </a:solidFill>
              </a:rPr>
              <a:t>$100 per Article 3 permit</a:t>
            </a:r>
            <a:r>
              <a:rPr lang="en-US" sz="1800" b="1" dirty="0">
                <a:solidFill>
                  <a:schemeClr val="accent1">
                    <a:lumMod val="75000"/>
                  </a:schemeClr>
                </a:solidFill>
              </a:rPr>
              <a:t> </a:t>
            </a:r>
            <a:r>
              <a:rPr lang="en-US" b="1" dirty="0">
                <a:solidFill>
                  <a:schemeClr val="accent1">
                    <a:lumMod val="75000"/>
                  </a:schemeClr>
                </a:solidFill>
              </a:rPr>
              <a:t>per year </a:t>
            </a:r>
            <a:endParaRPr lang="en-US" dirty="0">
              <a:solidFill>
                <a:schemeClr val="accent1">
                  <a:lumMod val="75000"/>
                </a:schemeClr>
              </a:solidFill>
            </a:endParaRPr>
          </a:p>
          <a:p>
            <a:pPr lvl="3"/>
            <a:r>
              <a:rPr lang="en-US" b="1" dirty="0">
                <a:solidFill>
                  <a:schemeClr val="accent1">
                    <a:lumMod val="75000"/>
                  </a:schemeClr>
                </a:solidFill>
              </a:rPr>
              <a:t>No Exemptions</a:t>
            </a:r>
          </a:p>
          <a:p>
            <a:pPr marL="1371600" lvl="3" indent="0">
              <a:buNone/>
            </a:pPr>
            <a:endParaRPr lang="en-US" sz="1800" dirty="0">
              <a:solidFill>
                <a:schemeClr val="tx2">
                  <a:lumMod val="50000"/>
                </a:schemeClr>
              </a:solidFill>
            </a:endParaRPr>
          </a:p>
          <a:p>
            <a:r>
              <a:rPr lang="en-US" dirty="0">
                <a:solidFill>
                  <a:schemeClr val="accent1">
                    <a:lumMod val="75000"/>
                  </a:schemeClr>
                </a:solidFill>
              </a:rPr>
              <a:t>Failure to pay Groundwater and Annual Fees may result in a violation from your Inspector.</a:t>
            </a:r>
          </a:p>
        </p:txBody>
      </p:sp>
    </p:spTree>
    <p:extLst>
      <p:ext uri="{BB962C8B-B14F-4D97-AF65-F5344CB8AC3E}">
        <p14:creationId xmlns:p14="http://schemas.microsoft.com/office/powerpoint/2010/main" val="27257970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60000"/>
            <a:lumOff val="40000"/>
          </a:schemeClr>
        </a:solidFill>
        <a:effectLst/>
      </p:bgPr>
    </p:bg>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3F31D28B-1BF6-4B51-BE55-D4DF108D212E}"/>
              </a:ext>
            </a:extLst>
          </p:cNvPr>
          <p:cNvGraphicFramePr>
            <a:graphicFrameLocks noChangeAspect="1"/>
          </p:cNvGraphicFramePr>
          <p:nvPr>
            <p:extLst>
              <p:ext uri="{D42A27DB-BD31-4B8C-83A1-F6EECF244321}">
                <p14:modId xmlns:p14="http://schemas.microsoft.com/office/powerpoint/2010/main" val="5324090"/>
              </p:ext>
            </p:extLst>
          </p:nvPr>
        </p:nvGraphicFramePr>
        <p:xfrm>
          <a:off x="2209800" y="645504"/>
          <a:ext cx="4724400" cy="6114492"/>
        </p:xfrm>
        <a:graphic>
          <a:graphicData uri="http://schemas.openxmlformats.org/presentationml/2006/ole">
            <mc:AlternateContent xmlns:mc="http://schemas.openxmlformats.org/markup-compatibility/2006">
              <mc:Choice xmlns:v="urn:schemas-microsoft-com:vml" Requires="v">
                <p:oleObj spid="_x0000_s1055" name="Acrobat Document" r:id="rId3" imgW="5829156" imgH="7543672" progId="AcroExch.Document.DC">
                  <p:embed/>
                </p:oleObj>
              </mc:Choice>
              <mc:Fallback>
                <p:oleObj name="Acrobat Document" r:id="rId3" imgW="5829156" imgH="7543672" progId="AcroExch.Document.DC">
                  <p:embed/>
                  <p:pic>
                    <p:nvPicPr>
                      <p:cNvPr id="0" name=""/>
                      <p:cNvPicPr/>
                      <p:nvPr/>
                    </p:nvPicPr>
                    <p:blipFill>
                      <a:blip r:embed="rId4"/>
                      <a:stretch>
                        <a:fillRect/>
                      </a:stretch>
                    </p:blipFill>
                    <p:spPr>
                      <a:xfrm>
                        <a:off x="2209800" y="645504"/>
                        <a:ext cx="4724400" cy="6114492"/>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799F6573-FC54-47B1-84B7-3073EE2A8170}"/>
              </a:ext>
            </a:extLst>
          </p:cNvPr>
          <p:cNvSpPr txBox="1"/>
          <p:nvPr/>
        </p:nvSpPr>
        <p:spPr>
          <a:xfrm>
            <a:off x="3056200" y="276172"/>
            <a:ext cx="3031599" cy="369332"/>
          </a:xfrm>
          <a:prstGeom prst="rect">
            <a:avLst/>
          </a:prstGeom>
          <a:noFill/>
        </p:spPr>
        <p:txBody>
          <a:bodyPr wrap="none" rtlCol="0">
            <a:spAutoFit/>
          </a:bodyPr>
          <a:lstStyle/>
          <a:p>
            <a:r>
              <a:rPr lang="en-US" dirty="0">
                <a:solidFill>
                  <a:schemeClr val="bg1"/>
                </a:solidFill>
              </a:rPr>
              <a:t>New HPU Inspection Forms</a:t>
            </a:r>
          </a:p>
        </p:txBody>
      </p:sp>
    </p:spTree>
    <p:extLst>
      <p:ext uri="{BB962C8B-B14F-4D97-AF65-F5344CB8AC3E}">
        <p14:creationId xmlns:p14="http://schemas.microsoft.com/office/powerpoint/2010/main" val="40136403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90D52D-5236-49E1-A418-BAFEC43E7A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 y="1884446"/>
            <a:ext cx="8915400" cy="3089108"/>
          </a:xfrm>
          <a:prstGeom prst="rect">
            <a:avLst/>
          </a:prstGeom>
        </p:spPr>
      </p:pic>
      <p:sp>
        <p:nvSpPr>
          <p:cNvPr id="8" name="TextBox 7">
            <a:extLst>
              <a:ext uri="{FF2B5EF4-FFF2-40B4-BE49-F238E27FC236}">
                <a16:creationId xmlns:a16="http://schemas.microsoft.com/office/drawing/2014/main" id="{34AB0F6E-42E4-45A1-B749-E82D980B879E}"/>
              </a:ext>
            </a:extLst>
          </p:cNvPr>
          <p:cNvSpPr txBox="1"/>
          <p:nvPr/>
        </p:nvSpPr>
        <p:spPr>
          <a:xfrm>
            <a:off x="2443885" y="457200"/>
            <a:ext cx="4256230" cy="523220"/>
          </a:xfrm>
          <a:prstGeom prst="rect">
            <a:avLst/>
          </a:prstGeom>
          <a:noFill/>
        </p:spPr>
        <p:txBody>
          <a:bodyPr wrap="none" rtlCol="0">
            <a:spAutoFit/>
          </a:bodyPr>
          <a:lstStyle/>
          <a:p>
            <a:r>
              <a:rPr lang="en-US" sz="2800" dirty="0">
                <a:solidFill>
                  <a:schemeClr val="bg1"/>
                </a:solidFill>
              </a:rPr>
              <a:t>HPU Violation Categories</a:t>
            </a:r>
          </a:p>
        </p:txBody>
      </p:sp>
    </p:spTree>
    <p:extLst>
      <p:ext uri="{BB962C8B-B14F-4D97-AF65-F5344CB8AC3E}">
        <p14:creationId xmlns:p14="http://schemas.microsoft.com/office/powerpoint/2010/main" val="11176444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16728"/>
            <a:ext cx="7772400" cy="1470025"/>
          </a:xfrm>
        </p:spPr>
        <p:txBody>
          <a:bodyPr/>
          <a:lstStyle/>
          <a:p>
            <a:r>
              <a:rPr lang="en-US" dirty="0"/>
              <a:t>Bean Count</a:t>
            </a:r>
          </a:p>
        </p:txBody>
      </p:sp>
      <p:pic>
        <p:nvPicPr>
          <p:cNvPr id="1028" name="Picture 4" descr="http://ninelittlejellybeans.com/images/new/images/sidebar-happy-jellybeans.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464161"/>
            <a:ext cx="3505200" cy="4317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8531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FFFF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D8705-9CA2-4D71-A466-D8B79A3F389C}"/>
              </a:ext>
            </a:extLst>
          </p:cNvPr>
          <p:cNvSpPr>
            <a:spLocks noGrp="1"/>
          </p:cNvSpPr>
          <p:nvPr>
            <p:ph type="title"/>
          </p:nvPr>
        </p:nvSpPr>
        <p:spPr>
          <a:xfrm>
            <a:off x="457200" y="76200"/>
            <a:ext cx="8229600" cy="1143000"/>
          </a:xfrm>
        </p:spPr>
        <p:txBody>
          <a:bodyPr/>
          <a:lstStyle/>
          <a:p>
            <a:pPr>
              <a:defRPr/>
            </a:pPr>
            <a:r>
              <a:rPr lang="en-US" dirty="0">
                <a:solidFill>
                  <a:schemeClr val="accent1">
                    <a:lumMod val="75000"/>
                  </a:schemeClr>
                </a:solidFill>
              </a:rPr>
              <a:t>Failure to Submit Water Data</a:t>
            </a:r>
          </a:p>
        </p:txBody>
      </p:sp>
      <p:sp>
        <p:nvSpPr>
          <p:cNvPr id="16387" name="Content Placeholder 2">
            <a:extLst>
              <a:ext uri="{FF2B5EF4-FFF2-40B4-BE49-F238E27FC236}">
                <a16:creationId xmlns:a16="http://schemas.microsoft.com/office/drawing/2014/main" id="{0C95D474-4C54-4AFA-9F24-550F59665CF4}"/>
              </a:ext>
            </a:extLst>
          </p:cNvPr>
          <p:cNvSpPr>
            <a:spLocks noGrp="1" noChangeArrowheads="1"/>
          </p:cNvSpPr>
          <p:nvPr>
            <p:ph idx="1"/>
          </p:nvPr>
        </p:nvSpPr>
        <p:spPr>
          <a:xfrm>
            <a:off x="381000" y="1219200"/>
            <a:ext cx="8382000" cy="4876800"/>
          </a:xfrm>
        </p:spPr>
        <p:txBody>
          <a:bodyPr/>
          <a:lstStyle/>
          <a:p>
            <a:r>
              <a:rPr lang="en-US" altLang="en-US" dirty="0">
                <a:solidFill>
                  <a:schemeClr val="accent1">
                    <a:lumMod val="75000"/>
                  </a:schemeClr>
                </a:solidFill>
              </a:rPr>
              <a:t>Reissuance</a:t>
            </a:r>
          </a:p>
          <a:p>
            <a:pPr lvl="1"/>
            <a:r>
              <a:rPr lang="en-US" altLang="en-US" dirty="0">
                <a:solidFill>
                  <a:schemeClr val="accent1">
                    <a:lumMod val="75000"/>
                  </a:schemeClr>
                </a:solidFill>
              </a:rPr>
              <a:t>Table A, B, C &amp; D analysis must be submitted</a:t>
            </a:r>
          </a:p>
          <a:p>
            <a:pPr lvl="2"/>
            <a:r>
              <a:rPr lang="en-US" altLang="en-US" dirty="0">
                <a:solidFill>
                  <a:schemeClr val="accent1">
                    <a:lumMod val="75000"/>
                  </a:schemeClr>
                </a:solidFill>
              </a:rPr>
              <a:t>Submit analysis on each type of discharge.</a:t>
            </a:r>
          </a:p>
          <a:p>
            <a:pPr lvl="2"/>
            <a:r>
              <a:rPr lang="en-US" altLang="en-US" u="sng" dirty="0">
                <a:solidFill>
                  <a:schemeClr val="accent1">
                    <a:lumMod val="75000"/>
                  </a:schemeClr>
                </a:solidFill>
              </a:rPr>
              <a:t>All Valley Fills outlets </a:t>
            </a:r>
            <a:r>
              <a:rPr lang="en-US" altLang="en-US" dirty="0">
                <a:solidFill>
                  <a:schemeClr val="accent1">
                    <a:lumMod val="75000"/>
                  </a:schemeClr>
                </a:solidFill>
              </a:rPr>
              <a:t>must be analyzed separately.</a:t>
            </a:r>
          </a:p>
          <a:p>
            <a:pPr lvl="2"/>
            <a:r>
              <a:rPr lang="en-US" altLang="en-US" dirty="0">
                <a:solidFill>
                  <a:schemeClr val="accent1">
                    <a:lumMod val="75000"/>
                  </a:schemeClr>
                </a:solidFill>
              </a:rPr>
              <a:t>Sample and analyze only flowing discharges.</a:t>
            </a:r>
          </a:p>
          <a:p>
            <a:r>
              <a:rPr lang="en-US" altLang="en-US" dirty="0">
                <a:solidFill>
                  <a:schemeClr val="accent1">
                    <a:lumMod val="75000"/>
                  </a:schemeClr>
                </a:solidFill>
              </a:rPr>
              <a:t>New Permits and Modifications</a:t>
            </a:r>
          </a:p>
          <a:p>
            <a:pPr lvl="1"/>
            <a:r>
              <a:rPr lang="en-US" altLang="en-US" sz="2400" dirty="0">
                <a:solidFill>
                  <a:schemeClr val="accent1">
                    <a:lumMod val="75000"/>
                  </a:schemeClr>
                </a:solidFill>
              </a:rPr>
              <a:t>BWQ must be established for all new or expanded discharges</a:t>
            </a:r>
          </a:p>
          <a:p>
            <a:pPr lvl="2"/>
            <a:r>
              <a:rPr lang="en-US" altLang="en-US" dirty="0">
                <a:solidFill>
                  <a:schemeClr val="accent1">
                    <a:lumMod val="75000"/>
                  </a:schemeClr>
                </a:solidFill>
              </a:rPr>
              <a:t>Must have twelve (12) samples that were collected using the rain-gauge (7Q10) protocol.</a:t>
            </a:r>
          </a:p>
        </p:txBody>
      </p:sp>
    </p:spTree>
    <p:extLst>
      <p:ext uri="{BB962C8B-B14F-4D97-AF65-F5344CB8AC3E}">
        <p14:creationId xmlns:p14="http://schemas.microsoft.com/office/powerpoint/2010/main" val="42544351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Tables ABCD Water Analysis</a:t>
            </a:r>
          </a:p>
        </p:txBody>
      </p:sp>
      <p:sp>
        <p:nvSpPr>
          <p:cNvPr id="3" name="Content Placeholder 2"/>
          <p:cNvSpPr>
            <a:spLocks noGrp="1"/>
          </p:cNvSpPr>
          <p:nvPr>
            <p:ph idx="1"/>
          </p:nvPr>
        </p:nvSpPr>
        <p:spPr>
          <a:xfrm>
            <a:off x="152400" y="1600200"/>
            <a:ext cx="8763000" cy="4525963"/>
          </a:xfrm>
        </p:spPr>
        <p:txBody>
          <a:bodyPr>
            <a:normAutofit/>
          </a:bodyPr>
          <a:lstStyle/>
          <a:p>
            <a:r>
              <a:rPr lang="en-US" dirty="0">
                <a:solidFill>
                  <a:srgbClr val="0070C0"/>
                </a:solidFill>
              </a:rPr>
              <a:t>DO NOT perform Table ABC on pooled water.</a:t>
            </a:r>
          </a:p>
          <a:p>
            <a:r>
              <a:rPr lang="en-US" dirty="0">
                <a:solidFill>
                  <a:srgbClr val="0070C0"/>
                </a:solidFill>
              </a:rPr>
              <a:t>Use the Parameter of Concern (POC) worksheet.</a:t>
            </a:r>
          </a:p>
          <a:p>
            <a:pPr lvl="1"/>
            <a:r>
              <a:rPr lang="en-US" dirty="0">
                <a:solidFill>
                  <a:srgbClr val="0070C0"/>
                </a:solidFill>
              </a:rPr>
              <a:t>Assures proper MDL was used by lab</a:t>
            </a:r>
          </a:p>
          <a:p>
            <a:pPr lvl="1"/>
            <a:r>
              <a:rPr lang="en-US" dirty="0">
                <a:solidFill>
                  <a:srgbClr val="0070C0"/>
                </a:solidFill>
              </a:rPr>
              <a:t>Detects an exceedance of criteria before submittal</a:t>
            </a:r>
          </a:p>
          <a:p>
            <a:r>
              <a:rPr lang="en-US" dirty="0">
                <a:solidFill>
                  <a:srgbClr val="0070C0"/>
                </a:solidFill>
              </a:rPr>
              <a:t>Submit the completed POC with your water analysis in the application</a:t>
            </a:r>
          </a:p>
          <a:p>
            <a:r>
              <a:rPr lang="en-US" b="1" u="sng" dirty="0">
                <a:solidFill>
                  <a:srgbClr val="0070C0"/>
                </a:solidFill>
              </a:rPr>
              <a:t>REVIEW YOUR ANALYSIS before submitting!!</a:t>
            </a:r>
          </a:p>
          <a:p>
            <a:pPr lvl="1"/>
            <a:endParaRPr lang="en-US" dirty="0"/>
          </a:p>
        </p:txBody>
      </p:sp>
    </p:spTree>
    <p:extLst>
      <p:ext uri="{BB962C8B-B14F-4D97-AF65-F5344CB8AC3E}">
        <p14:creationId xmlns:p14="http://schemas.microsoft.com/office/powerpoint/2010/main" val="9643749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a:solidFill>
                  <a:srgbClr val="0070C0"/>
                </a:solidFill>
              </a:rPr>
              <a:t>Representative Outlets</a:t>
            </a:r>
          </a:p>
        </p:txBody>
      </p:sp>
      <p:sp>
        <p:nvSpPr>
          <p:cNvPr id="3" name="Content Placeholder 2"/>
          <p:cNvSpPr>
            <a:spLocks noGrp="1"/>
          </p:cNvSpPr>
          <p:nvPr>
            <p:ph idx="1"/>
          </p:nvPr>
        </p:nvSpPr>
        <p:spPr>
          <a:xfrm>
            <a:off x="304800" y="1295400"/>
            <a:ext cx="8686800" cy="4830763"/>
          </a:xfrm>
        </p:spPr>
        <p:txBody>
          <a:bodyPr>
            <a:normAutofit lnSpcReduction="10000"/>
          </a:bodyPr>
          <a:lstStyle/>
          <a:p>
            <a:r>
              <a:rPr lang="en-US" dirty="0">
                <a:solidFill>
                  <a:srgbClr val="0070C0"/>
                </a:solidFill>
              </a:rPr>
              <a:t>Tables A,B,C,D must be submitted for </a:t>
            </a:r>
            <a:r>
              <a:rPr lang="en-US" u="sng" dirty="0">
                <a:solidFill>
                  <a:srgbClr val="0070C0"/>
                </a:solidFill>
              </a:rPr>
              <a:t>each valley fill pond outlet</a:t>
            </a:r>
            <a:r>
              <a:rPr lang="en-US" dirty="0">
                <a:solidFill>
                  <a:srgbClr val="0070C0"/>
                </a:solidFill>
              </a:rPr>
              <a:t>.</a:t>
            </a:r>
          </a:p>
          <a:p>
            <a:r>
              <a:rPr lang="en-US" dirty="0">
                <a:solidFill>
                  <a:srgbClr val="0070C0"/>
                </a:solidFill>
              </a:rPr>
              <a:t>Submit Tables A,B,C,D for each type of discharge, activity or operation.</a:t>
            </a:r>
          </a:p>
          <a:p>
            <a:pPr lvl="1"/>
            <a:r>
              <a:rPr lang="en-US" dirty="0">
                <a:solidFill>
                  <a:srgbClr val="0070C0"/>
                </a:solidFill>
              </a:rPr>
              <a:t>An outlet can only be used to represent another outlet that monitors the same type of activity or operation and has </a:t>
            </a:r>
            <a:r>
              <a:rPr lang="en-US" u="sng" dirty="0">
                <a:solidFill>
                  <a:srgbClr val="0070C0"/>
                </a:solidFill>
              </a:rPr>
              <a:t>similar effluent characterization</a:t>
            </a:r>
            <a:r>
              <a:rPr lang="en-US" dirty="0">
                <a:solidFill>
                  <a:srgbClr val="0070C0"/>
                </a:solidFill>
              </a:rPr>
              <a:t>.</a:t>
            </a:r>
          </a:p>
          <a:p>
            <a:r>
              <a:rPr lang="en-US" b="1" u="sng" dirty="0">
                <a:solidFill>
                  <a:srgbClr val="0070C0"/>
                </a:solidFill>
              </a:rPr>
              <a:t>DO NOT </a:t>
            </a:r>
            <a:r>
              <a:rPr lang="en-US" dirty="0">
                <a:solidFill>
                  <a:srgbClr val="0070C0"/>
                </a:solidFill>
              </a:rPr>
              <a:t>make an outlet representative of other outlets when there is a known water quality issue.</a:t>
            </a:r>
          </a:p>
          <a:p>
            <a:endParaRPr lang="en-US" dirty="0"/>
          </a:p>
          <a:p>
            <a:endParaRPr lang="en-US" dirty="0"/>
          </a:p>
        </p:txBody>
      </p:sp>
    </p:spTree>
    <p:extLst>
      <p:ext uri="{BB962C8B-B14F-4D97-AF65-F5344CB8AC3E}">
        <p14:creationId xmlns:p14="http://schemas.microsoft.com/office/powerpoint/2010/main" val="625977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p:cNvPicPr>
            <a:picLocks noChangeAspect="1" noChangeArrowheads="1"/>
          </p:cNvPicPr>
          <p:nvPr/>
        </p:nvPicPr>
        <p:blipFill>
          <a:blip r:embed="rId2">
            <a:extLst>
              <a:ext uri="{28A0092B-C50C-407E-A947-70E740481C1C}">
                <a14:useLocalDpi xmlns:a14="http://schemas.microsoft.com/office/drawing/2010/main" val="0"/>
              </a:ext>
            </a:extLst>
          </a:blip>
          <a:srcRect l="67581" t="13142" r="4359" b="9242"/>
          <a:stretch>
            <a:fillRect/>
          </a:stretch>
        </p:blipFill>
        <p:spPr bwMode="auto">
          <a:xfrm>
            <a:off x="381000" y="228600"/>
            <a:ext cx="8305800" cy="6434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75170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2700"/>
            <a:ext cx="8229600" cy="1143000"/>
          </a:xfrm>
        </p:spPr>
        <p:txBody>
          <a:bodyPr/>
          <a:lstStyle/>
          <a:p>
            <a:r>
              <a:rPr lang="en-US" dirty="0">
                <a:solidFill>
                  <a:srgbClr val="0070C0"/>
                </a:solidFill>
              </a:rPr>
              <a:t>BWQ Collection</a:t>
            </a:r>
          </a:p>
        </p:txBody>
      </p:sp>
      <p:sp>
        <p:nvSpPr>
          <p:cNvPr id="3" name="Content Placeholder 2"/>
          <p:cNvSpPr>
            <a:spLocks noGrp="1"/>
          </p:cNvSpPr>
          <p:nvPr>
            <p:ph idx="1"/>
          </p:nvPr>
        </p:nvSpPr>
        <p:spPr>
          <a:xfrm>
            <a:off x="228600" y="1066800"/>
            <a:ext cx="8610600" cy="5486400"/>
          </a:xfrm>
          <a:solidFill>
            <a:schemeClr val="bg1"/>
          </a:solidFill>
        </p:spPr>
        <p:txBody>
          <a:bodyPr>
            <a:normAutofit fontScale="92500" lnSpcReduction="10000"/>
          </a:bodyPr>
          <a:lstStyle/>
          <a:p>
            <a:r>
              <a:rPr lang="en-US" dirty="0">
                <a:solidFill>
                  <a:srgbClr val="0070C0"/>
                </a:solidFill>
              </a:rPr>
              <a:t>There is now only one collection protocol.   Sampling must be collected using a rain </a:t>
            </a:r>
            <a:r>
              <a:rPr lang="en-US" dirty="0" err="1">
                <a:solidFill>
                  <a:srgbClr val="0070C0"/>
                </a:solidFill>
              </a:rPr>
              <a:t>guage</a:t>
            </a:r>
            <a:r>
              <a:rPr lang="en-US" dirty="0">
                <a:solidFill>
                  <a:srgbClr val="0070C0"/>
                </a:solidFill>
              </a:rPr>
              <a:t> to meet the 7Q10 protocol.</a:t>
            </a:r>
          </a:p>
          <a:p>
            <a:r>
              <a:rPr lang="en-US" dirty="0">
                <a:solidFill>
                  <a:srgbClr val="0070C0"/>
                </a:solidFill>
              </a:rPr>
              <a:t>Samples must be current (no older than two years old) and reliable. Sampling must be conducted for no less than a six month period within a continuous twelve month period.</a:t>
            </a:r>
          </a:p>
          <a:p>
            <a:r>
              <a:rPr lang="en-US" dirty="0">
                <a:solidFill>
                  <a:srgbClr val="0070C0"/>
                </a:solidFill>
              </a:rPr>
              <a:t>Analyze for all the parameters assigned by DEP</a:t>
            </a:r>
          </a:p>
          <a:p>
            <a:r>
              <a:rPr lang="en-US" dirty="0">
                <a:solidFill>
                  <a:srgbClr val="0070C0"/>
                </a:solidFill>
              </a:rPr>
              <a:t>Submit all lab sheets and supporting data</a:t>
            </a:r>
          </a:p>
          <a:p>
            <a:r>
              <a:rPr lang="en-US" dirty="0">
                <a:solidFill>
                  <a:srgbClr val="0070C0"/>
                </a:solidFill>
              </a:rPr>
              <a:t>Submit your data on the BWQ workbook</a:t>
            </a:r>
          </a:p>
          <a:p>
            <a:r>
              <a:rPr lang="en-US" b="1" u="sng" dirty="0">
                <a:solidFill>
                  <a:srgbClr val="0070C0"/>
                </a:solidFill>
              </a:rPr>
              <a:t>REVIEW YOUR WATER DATA BEFORE SUBMITTING!!</a:t>
            </a:r>
          </a:p>
          <a:p>
            <a:endParaRPr lang="en-US" dirty="0"/>
          </a:p>
          <a:p>
            <a:endParaRPr lang="en-US" dirty="0"/>
          </a:p>
        </p:txBody>
      </p:sp>
    </p:spTree>
    <p:extLst>
      <p:ext uri="{BB962C8B-B14F-4D97-AF65-F5344CB8AC3E}">
        <p14:creationId xmlns:p14="http://schemas.microsoft.com/office/powerpoint/2010/main" val="14693178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FFFF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E3348-8234-4372-8F45-863CDCED3D77}"/>
              </a:ext>
            </a:extLst>
          </p:cNvPr>
          <p:cNvSpPr>
            <a:spLocks noGrp="1"/>
          </p:cNvSpPr>
          <p:nvPr>
            <p:ph type="title"/>
          </p:nvPr>
        </p:nvSpPr>
        <p:spPr/>
        <p:txBody>
          <a:bodyPr/>
          <a:lstStyle/>
          <a:p>
            <a:pPr>
              <a:defRPr/>
            </a:pPr>
            <a:r>
              <a:rPr lang="en-US" dirty="0">
                <a:solidFill>
                  <a:schemeClr val="accent1">
                    <a:lumMod val="75000"/>
                  </a:schemeClr>
                </a:solidFill>
              </a:rPr>
              <a:t>Failure to Address the Narrative Water Quality Standard</a:t>
            </a:r>
          </a:p>
        </p:txBody>
      </p:sp>
      <p:sp>
        <p:nvSpPr>
          <p:cNvPr id="15363" name="Content Placeholder 2">
            <a:extLst>
              <a:ext uri="{FF2B5EF4-FFF2-40B4-BE49-F238E27FC236}">
                <a16:creationId xmlns:a16="http://schemas.microsoft.com/office/drawing/2014/main" id="{9484B4C6-6F1D-4A28-9D04-F3F573EB978F}"/>
              </a:ext>
            </a:extLst>
          </p:cNvPr>
          <p:cNvSpPr>
            <a:spLocks noGrp="1" noChangeArrowheads="1"/>
          </p:cNvSpPr>
          <p:nvPr>
            <p:ph idx="1"/>
          </p:nvPr>
        </p:nvSpPr>
        <p:spPr>
          <a:xfrm>
            <a:off x="457200" y="1600200"/>
            <a:ext cx="8229600" cy="4419600"/>
          </a:xfrm>
        </p:spPr>
        <p:txBody>
          <a:bodyPr/>
          <a:lstStyle/>
          <a:p>
            <a:r>
              <a:rPr lang="en-US" altLang="en-US" dirty="0">
                <a:solidFill>
                  <a:schemeClr val="accent1">
                    <a:lumMod val="75000"/>
                  </a:schemeClr>
                </a:solidFill>
              </a:rPr>
              <a:t>The NWQS must be addressed for all –</a:t>
            </a:r>
          </a:p>
          <a:p>
            <a:pPr lvl="1"/>
            <a:r>
              <a:rPr lang="en-US" altLang="en-US" dirty="0">
                <a:solidFill>
                  <a:schemeClr val="accent1">
                    <a:lumMod val="75000"/>
                  </a:schemeClr>
                </a:solidFill>
              </a:rPr>
              <a:t>New Permits</a:t>
            </a:r>
          </a:p>
          <a:p>
            <a:pPr lvl="1"/>
            <a:r>
              <a:rPr lang="en-US" altLang="en-US" dirty="0">
                <a:solidFill>
                  <a:schemeClr val="accent1">
                    <a:lumMod val="75000"/>
                  </a:schemeClr>
                </a:solidFill>
              </a:rPr>
              <a:t>Reissuances</a:t>
            </a:r>
          </a:p>
          <a:p>
            <a:pPr lvl="1"/>
            <a:r>
              <a:rPr lang="en-US" altLang="en-US" dirty="0">
                <a:solidFill>
                  <a:schemeClr val="accent1">
                    <a:lumMod val="75000"/>
                  </a:schemeClr>
                </a:solidFill>
              </a:rPr>
              <a:t>Modifications</a:t>
            </a:r>
          </a:p>
          <a:p>
            <a:pPr lvl="2"/>
            <a:r>
              <a:rPr lang="en-US" altLang="en-US" dirty="0">
                <a:solidFill>
                  <a:schemeClr val="accent1">
                    <a:lumMod val="75000"/>
                  </a:schemeClr>
                </a:solidFill>
              </a:rPr>
              <a:t>Adding new outlets</a:t>
            </a:r>
          </a:p>
          <a:p>
            <a:pPr lvl="2"/>
            <a:r>
              <a:rPr lang="en-US" altLang="en-US" dirty="0">
                <a:solidFill>
                  <a:schemeClr val="accent1">
                    <a:lumMod val="75000"/>
                  </a:schemeClr>
                </a:solidFill>
              </a:rPr>
              <a:t>Expanding an existing discharge</a:t>
            </a:r>
          </a:p>
          <a:p>
            <a:pPr lvl="2"/>
            <a:r>
              <a:rPr lang="en-US" altLang="en-US" dirty="0">
                <a:solidFill>
                  <a:schemeClr val="accent1">
                    <a:lumMod val="75000"/>
                  </a:schemeClr>
                </a:solidFill>
              </a:rPr>
              <a:t>Relocating or changing the outlet from a precipitation induced to “RP” (non-precipitation)          type of discharge.</a:t>
            </a:r>
          </a:p>
          <a:p>
            <a:pPr lvl="1"/>
            <a:endParaRPr lang="en-US" altLang="en-US" dirty="0"/>
          </a:p>
        </p:txBody>
      </p:sp>
    </p:spTree>
    <p:extLst>
      <p:ext uri="{BB962C8B-B14F-4D97-AF65-F5344CB8AC3E}">
        <p14:creationId xmlns:p14="http://schemas.microsoft.com/office/powerpoint/2010/main" val="30347714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lstStyle/>
          <a:p>
            <a:r>
              <a:rPr lang="en-US" sz="3600" dirty="0">
                <a:solidFill>
                  <a:srgbClr val="0070C0"/>
                </a:solidFill>
              </a:rPr>
              <a:t>Narrative Water Quality Standard</a:t>
            </a:r>
          </a:p>
        </p:txBody>
      </p:sp>
      <p:sp>
        <p:nvSpPr>
          <p:cNvPr id="3" name="Content Placeholder 2"/>
          <p:cNvSpPr>
            <a:spLocks noGrp="1"/>
          </p:cNvSpPr>
          <p:nvPr>
            <p:ph idx="1"/>
          </p:nvPr>
        </p:nvSpPr>
        <p:spPr>
          <a:xfrm>
            <a:off x="533400" y="1447800"/>
            <a:ext cx="8001000" cy="4800600"/>
          </a:xfrm>
        </p:spPr>
        <p:txBody>
          <a:bodyPr>
            <a:normAutofit fontScale="85000" lnSpcReduction="20000"/>
          </a:bodyPr>
          <a:lstStyle/>
          <a:p>
            <a:r>
              <a:rPr lang="en-US" dirty="0">
                <a:solidFill>
                  <a:srgbClr val="0070C0"/>
                </a:solidFill>
              </a:rPr>
              <a:t>A Narrative Justification must be submitted to establish what outlets are non-precipitation induced and status (not constructed, constructed - but not substantially complete and constructed – but substantially complete).</a:t>
            </a:r>
          </a:p>
          <a:p>
            <a:r>
              <a:rPr lang="en-US" dirty="0">
                <a:solidFill>
                  <a:srgbClr val="0070C0"/>
                </a:solidFill>
              </a:rPr>
              <a:t>An AEPP must be submitted for any new or not started non-precipitation induced outlet* that is deemed to have reasonable potential.</a:t>
            </a:r>
          </a:p>
          <a:p>
            <a:pPr marL="457200" lvl="1" indent="0">
              <a:buNone/>
            </a:pPr>
            <a:endParaRPr lang="en-US" dirty="0">
              <a:solidFill>
                <a:srgbClr val="0070C0"/>
              </a:solidFill>
            </a:endParaRPr>
          </a:p>
          <a:p>
            <a:pPr marL="457200" lvl="1" indent="0">
              <a:buNone/>
            </a:pPr>
            <a:r>
              <a:rPr lang="en-US" dirty="0">
                <a:solidFill>
                  <a:srgbClr val="0070C0"/>
                </a:solidFill>
              </a:rPr>
              <a:t>*exceptions may apply for “Not Substantially Complete” activities – Example: When only the pond &amp; outlet have been constructed for clearing and grubbing but dumping into the valley fill has not started.</a:t>
            </a:r>
          </a:p>
        </p:txBody>
      </p:sp>
    </p:spTree>
    <p:extLst>
      <p:ext uri="{BB962C8B-B14F-4D97-AF65-F5344CB8AC3E}">
        <p14:creationId xmlns:p14="http://schemas.microsoft.com/office/powerpoint/2010/main" val="12330741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
            <a:ext cx="8229600" cy="1143000"/>
          </a:xfrm>
        </p:spPr>
        <p:txBody>
          <a:bodyPr/>
          <a:lstStyle/>
          <a:p>
            <a:r>
              <a:rPr lang="en-US" dirty="0">
                <a:solidFill>
                  <a:srgbClr val="0070C0"/>
                </a:solidFill>
              </a:rPr>
              <a:t>Narrative Justification</a:t>
            </a:r>
          </a:p>
        </p:txBody>
      </p:sp>
      <p:sp>
        <p:nvSpPr>
          <p:cNvPr id="3" name="Content Placeholder 2"/>
          <p:cNvSpPr>
            <a:spLocks noGrp="1"/>
          </p:cNvSpPr>
          <p:nvPr>
            <p:ph idx="1"/>
          </p:nvPr>
        </p:nvSpPr>
        <p:spPr>
          <a:xfrm>
            <a:off x="228600" y="1143000"/>
            <a:ext cx="8610600" cy="5334000"/>
          </a:xfrm>
        </p:spPr>
        <p:txBody>
          <a:bodyPr/>
          <a:lstStyle/>
          <a:p>
            <a:r>
              <a:rPr lang="en-US" dirty="0">
                <a:solidFill>
                  <a:srgbClr val="0070C0"/>
                </a:solidFill>
              </a:rPr>
              <a:t>Must be submitted with reissuance applications.</a:t>
            </a:r>
          </a:p>
          <a:p>
            <a:pPr lvl="1"/>
            <a:r>
              <a:rPr lang="en-US" dirty="0">
                <a:solidFill>
                  <a:srgbClr val="0070C0"/>
                </a:solidFill>
              </a:rPr>
              <a:t>DO NOT WAIT for a correction requesting it.</a:t>
            </a:r>
          </a:p>
          <a:p>
            <a:r>
              <a:rPr lang="en-US" dirty="0">
                <a:solidFill>
                  <a:srgbClr val="0070C0"/>
                </a:solidFill>
              </a:rPr>
              <a:t>Must adequately document and demonstrate  substantially complete for each outlet that is deemed to have reasonable potential. </a:t>
            </a:r>
          </a:p>
          <a:p>
            <a:pPr lvl="1"/>
            <a:r>
              <a:rPr lang="en-US" dirty="0">
                <a:solidFill>
                  <a:srgbClr val="0070C0"/>
                </a:solidFill>
              </a:rPr>
              <a:t>Status  (Active, Reclaimed, Phase Released, etc.)</a:t>
            </a:r>
          </a:p>
          <a:p>
            <a:pPr lvl="1"/>
            <a:r>
              <a:rPr lang="en-US" dirty="0">
                <a:solidFill>
                  <a:srgbClr val="0070C0"/>
                </a:solidFill>
              </a:rPr>
              <a:t>Pictures (Show what the site looks like)</a:t>
            </a:r>
          </a:p>
          <a:p>
            <a:pPr lvl="1"/>
            <a:r>
              <a:rPr lang="en-US" dirty="0">
                <a:solidFill>
                  <a:srgbClr val="0070C0"/>
                </a:solidFill>
              </a:rPr>
              <a:t>Detail what you have done to minimize or prevent impact, that could/would  have been applied through an AEPP or AMP. (bulleted items)</a:t>
            </a:r>
          </a:p>
          <a:p>
            <a:pPr lvl="1"/>
            <a:endParaRPr lang="en-US" dirty="0"/>
          </a:p>
        </p:txBody>
      </p:sp>
    </p:spTree>
    <p:extLst>
      <p:ext uri="{BB962C8B-B14F-4D97-AF65-F5344CB8AC3E}">
        <p14:creationId xmlns:p14="http://schemas.microsoft.com/office/powerpoint/2010/main" val="1209348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2686F-327E-4F9D-A26C-BE93343F42ED}"/>
              </a:ext>
            </a:extLst>
          </p:cNvPr>
          <p:cNvSpPr txBox="1">
            <a:spLocks/>
          </p:cNvSpPr>
          <p:nvPr/>
        </p:nvSpPr>
        <p:spPr>
          <a:xfrm>
            <a:off x="457200" y="274638"/>
            <a:ext cx="8229600" cy="71596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solidFill>
                  <a:srgbClr val="0070C0"/>
                </a:solidFill>
              </a:rPr>
              <a:t>Common Permit Review Issues</a:t>
            </a:r>
          </a:p>
        </p:txBody>
      </p:sp>
      <p:sp>
        <p:nvSpPr>
          <p:cNvPr id="3" name="TextBox 2">
            <a:extLst>
              <a:ext uri="{FF2B5EF4-FFF2-40B4-BE49-F238E27FC236}">
                <a16:creationId xmlns:a16="http://schemas.microsoft.com/office/drawing/2014/main" id="{3765FDF6-26EF-4141-A5D2-D914468D3972}"/>
              </a:ext>
            </a:extLst>
          </p:cNvPr>
          <p:cNvSpPr txBox="1"/>
          <p:nvPr/>
        </p:nvSpPr>
        <p:spPr>
          <a:xfrm>
            <a:off x="457200" y="1295400"/>
            <a:ext cx="8396658" cy="4893647"/>
          </a:xfrm>
          <a:prstGeom prst="rect">
            <a:avLst/>
          </a:prstGeom>
          <a:noFill/>
        </p:spPr>
        <p:txBody>
          <a:bodyPr wrap="none" rtlCol="0">
            <a:spAutoFit/>
          </a:bodyPr>
          <a:lstStyle/>
          <a:p>
            <a:pPr marL="342900" indent="-342900">
              <a:buAutoNum type="arabicPeriod"/>
            </a:pPr>
            <a:r>
              <a:rPr lang="en-US" sz="2400" dirty="0">
                <a:solidFill>
                  <a:srgbClr val="0070C0"/>
                </a:solidFill>
              </a:rPr>
              <a:t>Failure to submit a NPDES application.</a:t>
            </a:r>
          </a:p>
          <a:p>
            <a:pPr marL="342900" indent="-342900">
              <a:buAutoNum type="arabicPeriod"/>
            </a:pPr>
            <a:r>
              <a:rPr lang="en-US" sz="2400" dirty="0">
                <a:solidFill>
                  <a:srgbClr val="0070C0"/>
                </a:solidFill>
              </a:rPr>
              <a:t>Failure to address corrections in a timely manner.</a:t>
            </a:r>
          </a:p>
          <a:p>
            <a:pPr marL="342900" indent="-342900">
              <a:buAutoNum type="arabicPeriod"/>
            </a:pPr>
            <a:r>
              <a:rPr lang="en-US" sz="2400" dirty="0">
                <a:solidFill>
                  <a:srgbClr val="0070C0"/>
                </a:solidFill>
              </a:rPr>
              <a:t>Failure to properly classify outlets as precipitation or</a:t>
            </a:r>
          </a:p>
          <a:p>
            <a:r>
              <a:rPr lang="en-US" sz="2400" dirty="0">
                <a:solidFill>
                  <a:srgbClr val="0070C0"/>
                </a:solidFill>
              </a:rPr>
              <a:t>     non-precipitation induced when addressing the NWQS or</a:t>
            </a:r>
          </a:p>
          <a:p>
            <a:r>
              <a:rPr lang="en-US" sz="2400" dirty="0">
                <a:solidFill>
                  <a:srgbClr val="0070C0"/>
                </a:solidFill>
              </a:rPr>
              <a:t>     applying for new policies to be applied to their permit.</a:t>
            </a:r>
          </a:p>
          <a:p>
            <a:r>
              <a:rPr lang="en-US" sz="2400" dirty="0">
                <a:solidFill>
                  <a:srgbClr val="0070C0"/>
                </a:solidFill>
              </a:rPr>
              <a:t>4. Failure to apply to Abandon a Deep Mine prior to final sealing.</a:t>
            </a:r>
          </a:p>
          <a:p>
            <a:r>
              <a:rPr lang="en-US" sz="2400" dirty="0">
                <a:solidFill>
                  <a:srgbClr val="0070C0"/>
                </a:solidFill>
              </a:rPr>
              <a:t>5. Failure to submit Module 10 information when there is</a:t>
            </a:r>
          </a:p>
          <a:p>
            <a:r>
              <a:rPr lang="en-US" sz="2400" dirty="0">
                <a:solidFill>
                  <a:srgbClr val="0070C0"/>
                </a:solidFill>
              </a:rPr>
              <a:t>    underground injection activity proposed or permitted. </a:t>
            </a:r>
          </a:p>
          <a:p>
            <a:r>
              <a:rPr lang="en-US" sz="2400" dirty="0">
                <a:solidFill>
                  <a:srgbClr val="0070C0"/>
                </a:solidFill>
              </a:rPr>
              <a:t>6. Temporary sediment structures (commonly ditches) are</a:t>
            </a:r>
          </a:p>
          <a:p>
            <a:r>
              <a:rPr lang="en-US" sz="2400" dirty="0">
                <a:solidFill>
                  <a:srgbClr val="0070C0"/>
                </a:solidFill>
              </a:rPr>
              <a:t>    discharging without reporting through a constructed outlet.</a:t>
            </a:r>
          </a:p>
          <a:p>
            <a:r>
              <a:rPr lang="en-US" sz="2400" dirty="0">
                <a:solidFill>
                  <a:srgbClr val="0070C0"/>
                </a:solidFill>
              </a:rPr>
              <a:t>7. Multiple extensions have been issued to permits seeking a</a:t>
            </a:r>
          </a:p>
          <a:p>
            <a:r>
              <a:rPr lang="en-US" sz="2400" dirty="0">
                <a:solidFill>
                  <a:srgbClr val="0070C0"/>
                </a:solidFill>
              </a:rPr>
              <a:t>     reissuance while the applicant is not diligently working to</a:t>
            </a:r>
          </a:p>
          <a:p>
            <a:r>
              <a:rPr lang="en-US" sz="2400" dirty="0">
                <a:solidFill>
                  <a:srgbClr val="0070C0"/>
                </a:solidFill>
              </a:rPr>
              <a:t>     complete their application, advertise or pay fees owed.</a:t>
            </a:r>
          </a:p>
        </p:txBody>
      </p:sp>
    </p:spTree>
    <p:extLst>
      <p:ext uri="{BB962C8B-B14F-4D97-AF65-F5344CB8AC3E}">
        <p14:creationId xmlns:p14="http://schemas.microsoft.com/office/powerpoint/2010/main" val="27562423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8C953E-2511-4EB1-94F2-F4913007033B}"/>
              </a:ext>
            </a:extLst>
          </p:cNvPr>
          <p:cNvSpPr txBox="1"/>
          <p:nvPr/>
        </p:nvSpPr>
        <p:spPr>
          <a:xfrm>
            <a:off x="1281856" y="228600"/>
            <a:ext cx="6649897" cy="584775"/>
          </a:xfrm>
          <a:prstGeom prst="rect">
            <a:avLst/>
          </a:prstGeom>
          <a:noFill/>
        </p:spPr>
        <p:txBody>
          <a:bodyPr wrap="none" rtlCol="0">
            <a:spAutoFit/>
          </a:bodyPr>
          <a:lstStyle/>
          <a:p>
            <a:r>
              <a:rPr lang="en-US" sz="3200" b="1" dirty="0">
                <a:solidFill>
                  <a:srgbClr val="0070C0"/>
                </a:solidFill>
              </a:rPr>
              <a:t>Failure to Submit a NPDES Application</a:t>
            </a:r>
          </a:p>
        </p:txBody>
      </p:sp>
      <p:sp>
        <p:nvSpPr>
          <p:cNvPr id="3" name="Content Placeholder 2">
            <a:extLst>
              <a:ext uri="{FF2B5EF4-FFF2-40B4-BE49-F238E27FC236}">
                <a16:creationId xmlns:a16="http://schemas.microsoft.com/office/drawing/2014/main" id="{CCCAE6F1-519B-4F5C-84D5-57C52B62967F}"/>
              </a:ext>
            </a:extLst>
          </p:cNvPr>
          <p:cNvSpPr txBox="1">
            <a:spLocks/>
          </p:cNvSpPr>
          <p:nvPr/>
        </p:nvSpPr>
        <p:spPr>
          <a:xfrm>
            <a:off x="381000" y="1013618"/>
            <a:ext cx="8534400" cy="4836766"/>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b="1" u="sng" dirty="0">
                <a:solidFill>
                  <a:srgbClr val="0070C0"/>
                </a:solidFill>
              </a:rPr>
              <a:t>§47-30-3.1.a.  Permit Requirements</a:t>
            </a:r>
            <a:r>
              <a:rPr lang="en-US" sz="2400" dirty="0">
                <a:solidFill>
                  <a:srgbClr val="0070C0"/>
                </a:solidFill>
              </a:rPr>
              <a:t>.  Except as authorized by a WV/NPDES permit, no person shall:</a:t>
            </a:r>
          </a:p>
          <a:p>
            <a:pPr marL="0" indent="0">
              <a:buFont typeface="Arial" pitchFamily="34" charset="0"/>
              <a:buNone/>
            </a:pPr>
            <a:r>
              <a:rPr lang="en-US" sz="2400" dirty="0">
                <a:solidFill>
                  <a:srgbClr val="0070C0"/>
                </a:solidFill>
              </a:rPr>
              <a:t>3.1.a.5.  Construct, install, modify, open, reopen, operate or abandon any coal mine, coal preparation plant or coal preparation plant associated areas whenever such facilities have associated with them or might reasonably be expected to have associated with them a discharge into or pollution of waters of the State, ….</a:t>
            </a:r>
          </a:p>
          <a:p>
            <a:pPr marL="0" indent="0">
              <a:buFont typeface="Arial" pitchFamily="34" charset="0"/>
              <a:buNone/>
            </a:pPr>
            <a:endParaRPr lang="en-US" sz="2400" dirty="0">
              <a:solidFill>
                <a:srgbClr val="0070C0"/>
              </a:solidFill>
            </a:endParaRPr>
          </a:p>
          <a:p>
            <a:pPr marL="0" indent="0">
              <a:buFont typeface="Arial" pitchFamily="34" charset="0"/>
              <a:buNone/>
            </a:pPr>
            <a:r>
              <a:rPr lang="en-US" sz="2400" dirty="0">
                <a:solidFill>
                  <a:srgbClr val="0070C0"/>
                </a:solidFill>
              </a:rPr>
              <a:t>Applications are being submitted to Article 3 without a NPDES application being submitted for concurrent review. This appears to be happening in all regions.</a:t>
            </a:r>
          </a:p>
        </p:txBody>
      </p:sp>
    </p:spTree>
    <p:extLst>
      <p:ext uri="{BB962C8B-B14F-4D97-AF65-F5344CB8AC3E}">
        <p14:creationId xmlns:p14="http://schemas.microsoft.com/office/powerpoint/2010/main" val="1625091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79E157-FB9F-4FD1-9892-33CA20E504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257" y="323416"/>
            <a:ext cx="8497486" cy="62111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682660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9F38C0-47DD-4780-8DF9-4760FBA6F4DA}"/>
              </a:ext>
            </a:extLst>
          </p:cNvPr>
          <p:cNvSpPr txBox="1"/>
          <p:nvPr/>
        </p:nvSpPr>
        <p:spPr>
          <a:xfrm>
            <a:off x="317053" y="381000"/>
            <a:ext cx="8509894" cy="584775"/>
          </a:xfrm>
          <a:prstGeom prst="rect">
            <a:avLst/>
          </a:prstGeom>
          <a:noFill/>
        </p:spPr>
        <p:txBody>
          <a:bodyPr wrap="none" rtlCol="0">
            <a:spAutoFit/>
          </a:bodyPr>
          <a:lstStyle/>
          <a:p>
            <a:r>
              <a:rPr lang="en-US" sz="3200" dirty="0">
                <a:solidFill>
                  <a:srgbClr val="0070C0"/>
                </a:solidFill>
              </a:rPr>
              <a:t>Failure to Address Corrections In a Timely Manner</a:t>
            </a:r>
            <a:endParaRPr lang="en-US" sz="3200" dirty="0"/>
          </a:p>
        </p:txBody>
      </p:sp>
      <p:sp>
        <p:nvSpPr>
          <p:cNvPr id="3" name="TextBox 2">
            <a:extLst>
              <a:ext uri="{FF2B5EF4-FFF2-40B4-BE49-F238E27FC236}">
                <a16:creationId xmlns:a16="http://schemas.microsoft.com/office/drawing/2014/main" id="{853F1765-593E-4AD3-B503-CC4D66EB923A}"/>
              </a:ext>
            </a:extLst>
          </p:cNvPr>
          <p:cNvSpPr txBox="1"/>
          <p:nvPr/>
        </p:nvSpPr>
        <p:spPr>
          <a:xfrm>
            <a:off x="228600" y="1447800"/>
            <a:ext cx="8566641" cy="3416320"/>
          </a:xfrm>
          <a:prstGeom prst="rect">
            <a:avLst/>
          </a:prstGeom>
          <a:noFill/>
        </p:spPr>
        <p:txBody>
          <a:bodyPr wrap="none" rtlCol="0">
            <a:spAutoFit/>
          </a:bodyPr>
          <a:lstStyle/>
          <a:p>
            <a:r>
              <a:rPr lang="en-US" sz="2400" dirty="0">
                <a:solidFill>
                  <a:srgbClr val="0070C0"/>
                </a:solidFill>
              </a:rPr>
              <a:t>Upon receiving a correction for the NPDES reviewer, the applicant</a:t>
            </a:r>
          </a:p>
          <a:p>
            <a:r>
              <a:rPr lang="en-US" sz="2400" dirty="0">
                <a:solidFill>
                  <a:srgbClr val="0070C0"/>
                </a:solidFill>
              </a:rPr>
              <a:t>has 30 days to address. If the applicant does not respond, a 14 day</a:t>
            </a:r>
          </a:p>
          <a:p>
            <a:r>
              <a:rPr lang="en-US" sz="2400" dirty="0">
                <a:solidFill>
                  <a:srgbClr val="0070C0"/>
                </a:solidFill>
              </a:rPr>
              <a:t>Notice will be issued. If the 14 day Notice goes with no response,</a:t>
            </a:r>
          </a:p>
          <a:p>
            <a:r>
              <a:rPr lang="en-US" sz="2400" dirty="0">
                <a:solidFill>
                  <a:srgbClr val="0070C0"/>
                </a:solidFill>
              </a:rPr>
              <a:t>the application may be denied.</a:t>
            </a:r>
          </a:p>
          <a:p>
            <a:endParaRPr lang="en-US" sz="2400" dirty="0">
              <a:solidFill>
                <a:srgbClr val="0070C0"/>
              </a:solidFill>
            </a:endParaRPr>
          </a:p>
          <a:p>
            <a:r>
              <a:rPr lang="en-US" sz="2400" dirty="0">
                <a:solidFill>
                  <a:srgbClr val="0070C0"/>
                </a:solidFill>
              </a:rPr>
              <a:t>If the application warrants more than two sets of corrections to</a:t>
            </a:r>
          </a:p>
          <a:p>
            <a:r>
              <a:rPr lang="en-US" sz="2400" dirty="0">
                <a:solidFill>
                  <a:srgbClr val="0070C0"/>
                </a:solidFill>
              </a:rPr>
              <a:t>address the same deficiency, a meeting with the consultant,</a:t>
            </a:r>
          </a:p>
          <a:p>
            <a:r>
              <a:rPr lang="en-US" sz="2400" dirty="0">
                <a:solidFill>
                  <a:srgbClr val="0070C0"/>
                </a:solidFill>
              </a:rPr>
              <a:t>Company, DEP reviewer, and Inspector shall be called by the NPDES</a:t>
            </a:r>
          </a:p>
          <a:p>
            <a:r>
              <a:rPr lang="en-US" sz="2400" dirty="0">
                <a:solidFill>
                  <a:srgbClr val="0070C0"/>
                </a:solidFill>
              </a:rPr>
              <a:t>Permit Supervisor to resolve the issues.</a:t>
            </a:r>
          </a:p>
        </p:txBody>
      </p:sp>
    </p:spTree>
    <p:extLst>
      <p:ext uri="{BB962C8B-B14F-4D97-AF65-F5344CB8AC3E}">
        <p14:creationId xmlns:p14="http://schemas.microsoft.com/office/powerpoint/2010/main" val="20117819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737EE-29E2-41AA-BC3A-AFD0478A23EF}"/>
              </a:ext>
            </a:extLst>
          </p:cNvPr>
          <p:cNvSpPr>
            <a:spLocks noGrp="1"/>
          </p:cNvSpPr>
          <p:nvPr>
            <p:ph type="ctrTitle"/>
          </p:nvPr>
        </p:nvSpPr>
        <p:spPr>
          <a:xfrm>
            <a:off x="609600" y="363029"/>
            <a:ext cx="7772400" cy="551371"/>
          </a:xfrm>
        </p:spPr>
        <p:txBody>
          <a:bodyPr>
            <a:noAutofit/>
          </a:bodyPr>
          <a:lstStyle/>
          <a:p>
            <a:r>
              <a:rPr lang="en-US" sz="3200" dirty="0">
                <a:solidFill>
                  <a:srgbClr val="0070C0"/>
                </a:solidFill>
              </a:rPr>
              <a:t>Failure to Properly Classify Outlets</a:t>
            </a:r>
            <a:endParaRPr lang="en-US" sz="3200" dirty="0"/>
          </a:p>
        </p:txBody>
      </p:sp>
      <p:sp>
        <p:nvSpPr>
          <p:cNvPr id="3" name="Subtitle 2">
            <a:extLst>
              <a:ext uri="{FF2B5EF4-FFF2-40B4-BE49-F238E27FC236}">
                <a16:creationId xmlns:a16="http://schemas.microsoft.com/office/drawing/2014/main" id="{E16C27C7-35ED-49BB-941E-66495A75FFD2}"/>
              </a:ext>
            </a:extLst>
          </p:cNvPr>
          <p:cNvSpPr>
            <a:spLocks noGrp="1"/>
          </p:cNvSpPr>
          <p:nvPr>
            <p:ph type="subTitle" idx="1"/>
          </p:nvPr>
        </p:nvSpPr>
        <p:spPr>
          <a:xfrm>
            <a:off x="597393" y="1295400"/>
            <a:ext cx="7949214" cy="4267200"/>
          </a:xfrm>
        </p:spPr>
        <p:txBody>
          <a:bodyPr>
            <a:normAutofit/>
          </a:bodyPr>
          <a:lstStyle/>
          <a:p>
            <a:pPr marL="342900" indent="-342900" algn="l">
              <a:buFont typeface="Wingdings" panose="05000000000000000000" pitchFamily="2" charset="2"/>
              <a:buChar char="Ø"/>
            </a:pPr>
            <a:r>
              <a:rPr lang="en-US" sz="2400" dirty="0">
                <a:solidFill>
                  <a:srgbClr val="0070C0"/>
                </a:solidFill>
              </a:rPr>
              <a:t>Applicants are not properly classifying outlets as being precipitation or non-precipitation induced.</a:t>
            </a:r>
          </a:p>
          <a:p>
            <a:pPr marL="342900" indent="-342900" algn="l">
              <a:buFont typeface="Wingdings" panose="05000000000000000000" pitchFamily="2" charset="2"/>
              <a:buChar char="Ø"/>
            </a:pPr>
            <a:r>
              <a:rPr lang="en-US" sz="2400" dirty="0">
                <a:solidFill>
                  <a:srgbClr val="0070C0"/>
                </a:solidFill>
              </a:rPr>
              <a:t>Failure to properly classify outlets affects the review and final permitting decision when applying the Narrative.</a:t>
            </a:r>
          </a:p>
          <a:p>
            <a:pPr marL="342900" indent="-342900" algn="l">
              <a:buFont typeface="Wingdings" panose="05000000000000000000" pitchFamily="2" charset="2"/>
              <a:buChar char="Ø"/>
            </a:pPr>
            <a:r>
              <a:rPr lang="en-US" sz="2400" dirty="0">
                <a:solidFill>
                  <a:srgbClr val="0070C0"/>
                </a:solidFill>
              </a:rPr>
              <a:t>This affects the review when applying the Precipitation Induced Outlet Policy, the Post-Mining Policy and the final deletion of the structure/outlet by not having the correct water data needed to process the request.</a:t>
            </a:r>
          </a:p>
        </p:txBody>
      </p:sp>
    </p:spTree>
    <p:extLst>
      <p:ext uri="{BB962C8B-B14F-4D97-AF65-F5344CB8AC3E}">
        <p14:creationId xmlns:p14="http://schemas.microsoft.com/office/powerpoint/2010/main" val="33346326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4B93A-1AEC-445F-B72E-43866C75ADEE}"/>
              </a:ext>
            </a:extLst>
          </p:cNvPr>
          <p:cNvSpPr txBox="1">
            <a:spLocks/>
          </p:cNvSpPr>
          <p:nvPr/>
        </p:nvSpPr>
        <p:spPr>
          <a:xfrm>
            <a:off x="609600" y="363029"/>
            <a:ext cx="7772400" cy="551371"/>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solidFill>
                  <a:srgbClr val="0070C0"/>
                </a:solidFill>
              </a:rPr>
              <a:t>Failure to Properly Classify Outlets</a:t>
            </a:r>
            <a:endParaRPr lang="en-US" sz="3200" dirty="0"/>
          </a:p>
        </p:txBody>
      </p:sp>
      <p:sp>
        <p:nvSpPr>
          <p:cNvPr id="3" name="Subtitle 2">
            <a:extLst>
              <a:ext uri="{FF2B5EF4-FFF2-40B4-BE49-F238E27FC236}">
                <a16:creationId xmlns:a16="http://schemas.microsoft.com/office/drawing/2014/main" id="{54235FA0-F9F4-4476-9965-C75D0DBB7FFE}"/>
              </a:ext>
            </a:extLst>
          </p:cNvPr>
          <p:cNvSpPr txBox="1">
            <a:spLocks/>
          </p:cNvSpPr>
          <p:nvPr/>
        </p:nvSpPr>
        <p:spPr>
          <a:xfrm>
            <a:off x="609600" y="1066800"/>
            <a:ext cx="7949214" cy="5638800"/>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anose="05000000000000000000" pitchFamily="2" charset="2"/>
              <a:buChar char="Ø"/>
            </a:pPr>
            <a:r>
              <a:rPr lang="en-US" sz="2400" dirty="0">
                <a:solidFill>
                  <a:srgbClr val="0070C0"/>
                </a:solidFill>
              </a:rPr>
              <a:t>A Proper Classification needs to be conducted by assessing many observations.</a:t>
            </a:r>
          </a:p>
          <a:p>
            <a:pPr lvl="1">
              <a:buFont typeface="Wingdings" panose="05000000000000000000" pitchFamily="2" charset="2"/>
              <a:buChar char="Ø"/>
            </a:pPr>
            <a:r>
              <a:rPr lang="en-US" sz="2000" dirty="0">
                <a:solidFill>
                  <a:srgbClr val="0070C0"/>
                </a:solidFill>
              </a:rPr>
              <a:t>Look at the DMR’s to see if the outlet frequently discharges.</a:t>
            </a:r>
          </a:p>
          <a:p>
            <a:pPr lvl="1">
              <a:buFont typeface="Wingdings" panose="05000000000000000000" pitchFamily="2" charset="2"/>
              <a:buChar char="Ø"/>
            </a:pPr>
            <a:r>
              <a:rPr lang="en-US" sz="2000" dirty="0">
                <a:solidFill>
                  <a:srgbClr val="0070C0"/>
                </a:solidFill>
              </a:rPr>
              <a:t>Review the Special Sampling Reports.</a:t>
            </a:r>
          </a:p>
          <a:p>
            <a:pPr lvl="1">
              <a:buFont typeface="Wingdings" panose="05000000000000000000" pitchFamily="2" charset="2"/>
              <a:buChar char="Ø"/>
            </a:pPr>
            <a:r>
              <a:rPr lang="en-US" sz="2000" dirty="0">
                <a:solidFill>
                  <a:srgbClr val="0070C0"/>
                </a:solidFill>
              </a:rPr>
              <a:t>Just because an outlet doesn’t discharge, doesn’t mean it’s precipitation induced. Some examples of non-precipitation induced outlets are:</a:t>
            </a:r>
          </a:p>
          <a:p>
            <a:pPr lvl="2">
              <a:buFont typeface="Wingdings" panose="05000000000000000000" pitchFamily="2" charset="2"/>
              <a:buChar char="Ø"/>
            </a:pPr>
            <a:r>
              <a:rPr lang="en-US" sz="1800" dirty="0">
                <a:solidFill>
                  <a:srgbClr val="0070C0"/>
                </a:solidFill>
              </a:rPr>
              <a:t>Outlet that receives deep mine drainage </a:t>
            </a:r>
          </a:p>
          <a:p>
            <a:pPr lvl="2">
              <a:buFont typeface="Wingdings" panose="05000000000000000000" pitchFamily="2" charset="2"/>
              <a:buChar char="Ø"/>
            </a:pPr>
            <a:r>
              <a:rPr lang="en-US" sz="1800" dirty="0">
                <a:solidFill>
                  <a:srgbClr val="0070C0"/>
                </a:solidFill>
              </a:rPr>
              <a:t>Outlet on a deep mine wet seal (especially down-dip)</a:t>
            </a:r>
          </a:p>
          <a:p>
            <a:pPr lvl="2">
              <a:buFont typeface="Wingdings" panose="05000000000000000000" pitchFamily="2" charset="2"/>
              <a:buChar char="Ø"/>
            </a:pPr>
            <a:r>
              <a:rPr lang="en-US" sz="1800" dirty="0">
                <a:solidFill>
                  <a:srgbClr val="0070C0"/>
                </a:solidFill>
              </a:rPr>
              <a:t>Instream outlet</a:t>
            </a:r>
          </a:p>
          <a:p>
            <a:pPr lvl="2">
              <a:buFont typeface="Wingdings" panose="05000000000000000000" pitchFamily="2" charset="2"/>
              <a:buChar char="Ø"/>
            </a:pPr>
            <a:r>
              <a:rPr lang="en-US" sz="1800" dirty="0">
                <a:solidFill>
                  <a:srgbClr val="0070C0"/>
                </a:solidFill>
              </a:rPr>
              <a:t>Outlet that is receiving drainage from a diverted stream</a:t>
            </a:r>
          </a:p>
          <a:p>
            <a:pPr lvl="2">
              <a:buFont typeface="Wingdings" panose="05000000000000000000" pitchFamily="2" charset="2"/>
              <a:buChar char="Ø"/>
            </a:pPr>
            <a:r>
              <a:rPr lang="en-US" sz="1800" dirty="0">
                <a:solidFill>
                  <a:srgbClr val="0070C0"/>
                </a:solidFill>
              </a:rPr>
              <a:t>Outlet that receives a pump discharge</a:t>
            </a:r>
          </a:p>
          <a:p>
            <a:pPr lvl="2">
              <a:buFont typeface="Wingdings" panose="05000000000000000000" pitchFamily="2" charset="2"/>
              <a:buChar char="Ø"/>
            </a:pPr>
            <a:r>
              <a:rPr lang="en-US" sz="1800" dirty="0">
                <a:solidFill>
                  <a:srgbClr val="0070C0"/>
                </a:solidFill>
              </a:rPr>
              <a:t>Outlet that receives drainage from an activity that involves pumping</a:t>
            </a:r>
          </a:p>
          <a:p>
            <a:pPr lvl="2">
              <a:buFont typeface="Wingdings" panose="05000000000000000000" pitchFamily="2" charset="2"/>
              <a:buChar char="Ø"/>
            </a:pPr>
            <a:r>
              <a:rPr lang="en-US" sz="1800" dirty="0">
                <a:solidFill>
                  <a:srgbClr val="0070C0"/>
                </a:solidFill>
              </a:rPr>
              <a:t>Outlet that is pumped to manage or prevent a discharge </a:t>
            </a:r>
          </a:p>
          <a:p>
            <a:pPr lvl="2">
              <a:buFont typeface="Wingdings" panose="05000000000000000000" pitchFamily="2" charset="2"/>
              <a:buChar char="Ø"/>
            </a:pPr>
            <a:r>
              <a:rPr lang="en-US" sz="1800" dirty="0">
                <a:solidFill>
                  <a:srgbClr val="0070C0"/>
                </a:solidFill>
              </a:rPr>
              <a:t>Down-dip area of a surface mine</a:t>
            </a:r>
          </a:p>
          <a:p>
            <a:pPr lvl="2">
              <a:buFont typeface="Wingdings" panose="05000000000000000000" pitchFamily="2" charset="2"/>
              <a:buChar char="Ø"/>
            </a:pPr>
            <a:r>
              <a:rPr lang="en-US" sz="1800" dirty="0">
                <a:solidFill>
                  <a:srgbClr val="0070C0"/>
                </a:solidFill>
              </a:rPr>
              <a:t>Operationally controlled – discharge only occurs when the operation is active (i.e. preparation plants)</a:t>
            </a:r>
          </a:p>
        </p:txBody>
      </p:sp>
    </p:spTree>
    <p:extLst>
      <p:ext uri="{BB962C8B-B14F-4D97-AF65-F5344CB8AC3E}">
        <p14:creationId xmlns:p14="http://schemas.microsoft.com/office/powerpoint/2010/main" val="1522109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3CF7AC-1B7F-4EAF-9767-26943B9C57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371600"/>
            <a:ext cx="8686800" cy="4328696"/>
          </a:xfrm>
          <a:prstGeom prst="rect">
            <a:avLst/>
          </a:prstGeom>
        </p:spPr>
      </p:pic>
      <p:sp>
        <p:nvSpPr>
          <p:cNvPr id="4" name="Title 1">
            <a:extLst>
              <a:ext uri="{FF2B5EF4-FFF2-40B4-BE49-F238E27FC236}">
                <a16:creationId xmlns:a16="http://schemas.microsoft.com/office/drawing/2014/main" id="{74F94D8A-BBE7-4CA3-B7F4-AA6F7ADBA87A}"/>
              </a:ext>
            </a:extLst>
          </p:cNvPr>
          <p:cNvSpPr txBox="1">
            <a:spLocks/>
          </p:cNvSpPr>
          <p:nvPr/>
        </p:nvSpPr>
        <p:spPr>
          <a:xfrm>
            <a:off x="609600" y="363029"/>
            <a:ext cx="7772400" cy="551371"/>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solidFill>
                  <a:srgbClr val="0070C0"/>
                </a:solidFill>
              </a:rPr>
              <a:t>Failure to Properly Classify Outlets</a:t>
            </a:r>
            <a:endParaRPr lang="en-US" sz="3200" dirty="0"/>
          </a:p>
        </p:txBody>
      </p:sp>
      <p:sp>
        <p:nvSpPr>
          <p:cNvPr id="5" name="TextBox 4">
            <a:extLst>
              <a:ext uri="{FF2B5EF4-FFF2-40B4-BE49-F238E27FC236}">
                <a16:creationId xmlns:a16="http://schemas.microsoft.com/office/drawing/2014/main" id="{DF4A303F-9DA0-488A-A2FB-DBBFEE7D6923}"/>
              </a:ext>
            </a:extLst>
          </p:cNvPr>
          <p:cNvSpPr txBox="1"/>
          <p:nvPr/>
        </p:nvSpPr>
        <p:spPr>
          <a:xfrm>
            <a:off x="3467100" y="914400"/>
            <a:ext cx="2209800" cy="369332"/>
          </a:xfrm>
          <a:prstGeom prst="rect">
            <a:avLst/>
          </a:prstGeom>
          <a:noFill/>
        </p:spPr>
        <p:txBody>
          <a:bodyPr wrap="square" rtlCol="0">
            <a:spAutoFit/>
          </a:bodyPr>
          <a:lstStyle/>
          <a:p>
            <a:r>
              <a:rPr lang="en-US" dirty="0" err="1">
                <a:solidFill>
                  <a:srgbClr val="0070C0"/>
                </a:solidFill>
              </a:rPr>
              <a:t>Precip</a:t>
            </a:r>
            <a:r>
              <a:rPr lang="en-US" dirty="0">
                <a:solidFill>
                  <a:srgbClr val="0070C0"/>
                </a:solidFill>
              </a:rPr>
              <a:t> vs Non-</a:t>
            </a:r>
            <a:r>
              <a:rPr lang="en-US" dirty="0" err="1">
                <a:solidFill>
                  <a:srgbClr val="0070C0"/>
                </a:solidFill>
              </a:rPr>
              <a:t>Precip</a:t>
            </a:r>
            <a:endParaRPr lang="en-US" dirty="0">
              <a:solidFill>
                <a:srgbClr val="0070C0"/>
              </a:solidFill>
            </a:endParaRPr>
          </a:p>
        </p:txBody>
      </p:sp>
    </p:spTree>
    <p:extLst>
      <p:ext uri="{BB962C8B-B14F-4D97-AF65-F5344CB8AC3E}">
        <p14:creationId xmlns:p14="http://schemas.microsoft.com/office/powerpoint/2010/main" val="36041335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75242-6996-49F3-8847-3E5C7E568FCF}"/>
              </a:ext>
            </a:extLst>
          </p:cNvPr>
          <p:cNvSpPr>
            <a:spLocks noGrp="1"/>
          </p:cNvSpPr>
          <p:nvPr>
            <p:ph type="title"/>
          </p:nvPr>
        </p:nvSpPr>
        <p:spPr/>
        <p:txBody>
          <a:bodyPr/>
          <a:lstStyle/>
          <a:p>
            <a:r>
              <a:rPr lang="en-US" dirty="0">
                <a:solidFill>
                  <a:srgbClr val="0070C0"/>
                </a:solidFill>
              </a:rPr>
              <a:t>Deep Mine Abandonment</a:t>
            </a:r>
          </a:p>
        </p:txBody>
      </p:sp>
      <p:sp>
        <p:nvSpPr>
          <p:cNvPr id="3" name="Content Placeholder 2">
            <a:extLst>
              <a:ext uri="{FF2B5EF4-FFF2-40B4-BE49-F238E27FC236}">
                <a16:creationId xmlns:a16="http://schemas.microsoft.com/office/drawing/2014/main" id="{19153A9A-7D85-4293-9D7F-495379B7826F}"/>
              </a:ext>
            </a:extLst>
          </p:cNvPr>
          <p:cNvSpPr>
            <a:spLocks noGrp="1"/>
          </p:cNvSpPr>
          <p:nvPr>
            <p:ph idx="1"/>
          </p:nvPr>
        </p:nvSpPr>
        <p:spPr>
          <a:xfrm>
            <a:off x="114300" y="1600200"/>
            <a:ext cx="8915400" cy="4525963"/>
          </a:xfrm>
        </p:spPr>
        <p:txBody>
          <a:bodyPr>
            <a:normAutofit lnSpcReduction="10000"/>
          </a:bodyPr>
          <a:lstStyle/>
          <a:p>
            <a:r>
              <a:rPr lang="en-US" u="sng" dirty="0">
                <a:solidFill>
                  <a:srgbClr val="0070C0"/>
                </a:solidFill>
              </a:rPr>
              <a:t>Abandonment Plan </a:t>
            </a:r>
            <a:r>
              <a:rPr lang="en-US" dirty="0">
                <a:solidFill>
                  <a:srgbClr val="0070C0"/>
                </a:solidFill>
              </a:rPr>
              <a:t>is submitted prior and during operation.</a:t>
            </a:r>
          </a:p>
          <a:p>
            <a:r>
              <a:rPr lang="en-US" u="sng" dirty="0">
                <a:solidFill>
                  <a:srgbClr val="0070C0"/>
                </a:solidFill>
              </a:rPr>
              <a:t>Permit to Abandon </a:t>
            </a:r>
            <a:r>
              <a:rPr lang="en-US" dirty="0">
                <a:solidFill>
                  <a:srgbClr val="0070C0"/>
                </a:solidFill>
              </a:rPr>
              <a:t>must be addressed 180 days prior to final sealing of the mine.</a:t>
            </a:r>
            <a:endParaRPr lang="en-US" u="sng" dirty="0">
              <a:solidFill>
                <a:srgbClr val="0070C0"/>
              </a:solidFill>
            </a:endParaRPr>
          </a:p>
          <a:p>
            <a:r>
              <a:rPr lang="en-US" u="sng" dirty="0">
                <a:solidFill>
                  <a:srgbClr val="0070C0"/>
                </a:solidFill>
              </a:rPr>
              <a:t>Location of Dry &amp; Wet Seals </a:t>
            </a:r>
            <a:r>
              <a:rPr lang="en-US" dirty="0">
                <a:solidFill>
                  <a:srgbClr val="0070C0"/>
                </a:solidFill>
              </a:rPr>
              <a:t>must be proposed in the Abandonment Plan and installed in the Permit to Abandon.</a:t>
            </a:r>
          </a:p>
          <a:p>
            <a:r>
              <a:rPr lang="en-US" u="sng" dirty="0">
                <a:solidFill>
                  <a:srgbClr val="0070C0"/>
                </a:solidFill>
              </a:rPr>
              <a:t>Final Mine Map</a:t>
            </a:r>
            <a:r>
              <a:rPr lang="en-US" dirty="0">
                <a:solidFill>
                  <a:srgbClr val="0070C0"/>
                </a:solidFill>
              </a:rPr>
              <a:t> must be submitted in the Permit to Abandon application.</a:t>
            </a:r>
            <a:endParaRPr lang="en-US" u="sng" dirty="0">
              <a:solidFill>
                <a:srgbClr val="0070C0"/>
              </a:solidFill>
            </a:endParaRPr>
          </a:p>
          <a:p>
            <a:pPr marL="0" indent="0">
              <a:buNone/>
            </a:pPr>
            <a:endParaRPr lang="en-US" dirty="0">
              <a:solidFill>
                <a:srgbClr val="0070C0"/>
              </a:solidFill>
            </a:endParaRPr>
          </a:p>
        </p:txBody>
      </p:sp>
    </p:spTree>
    <p:extLst>
      <p:ext uri="{BB962C8B-B14F-4D97-AF65-F5344CB8AC3E}">
        <p14:creationId xmlns:p14="http://schemas.microsoft.com/office/powerpoint/2010/main" val="19489041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1066800"/>
            <a:ext cx="8382000" cy="5539978"/>
          </a:xfrm>
          <a:prstGeom prst="rect">
            <a:avLst/>
          </a:prstGeom>
        </p:spPr>
        <p:txBody>
          <a:bodyPr wrap="square">
            <a:spAutoFit/>
          </a:bodyPr>
          <a:lstStyle/>
          <a:p>
            <a:endParaRPr lang="en-US" b="1" dirty="0"/>
          </a:p>
          <a:p>
            <a:r>
              <a:rPr lang="en-US" sz="2000" b="1" dirty="0"/>
              <a:t>4.5.d.  Plan for Abandonment and Application to Abandon a Mine.</a:t>
            </a:r>
            <a:endParaRPr lang="en-US" sz="900" dirty="0"/>
          </a:p>
          <a:p>
            <a:r>
              <a:rPr lang="en-US" sz="900" dirty="0"/>
              <a:t> </a:t>
            </a:r>
          </a:p>
          <a:p>
            <a:r>
              <a:rPr lang="en-US" sz="2000" dirty="0"/>
              <a:t>	4.5.d.1.  Deep Mines.  The plan for abandonment may incorporate information contained in the surface mining permit under WVSCMRA.  Unless waived in writing in whole or in part by the Secretary, an applicant for a deep mine under subdivision 4.5.b. of this rule shall provide a plan for abandonment that contains the following information: (See §47-30-4.5.d)</a:t>
            </a:r>
          </a:p>
          <a:p>
            <a:endParaRPr lang="en-US" sz="2000" dirty="0"/>
          </a:p>
          <a:p>
            <a:r>
              <a:rPr lang="en-US" sz="2000" b="1" dirty="0"/>
              <a:t>4.5.d.4.  Application for Permit to Abandon.</a:t>
            </a:r>
            <a:endParaRPr lang="en-US" sz="900" dirty="0"/>
          </a:p>
          <a:p>
            <a:r>
              <a:rPr lang="en-US" sz="900" dirty="0"/>
              <a:t> </a:t>
            </a:r>
          </a:p>
          <a:p>
            <a:r>
              <a:rPr lang="en-US" sz="2000" dirty="0"/>
              <a:t>	4.5.d.4.A.  For Deep Mines.  An application for a permit to abandon shall contain the information requested under paragraphs 4.5.d.1. and 4.5.d.2. of this rule, updated to show final determinations that reflect current knowledge on each item:  Provided, That where the information submitted under paragraphs 4.5.d.1. and 4.5.d.2. of this rule has not significantly changed, further updating will not be required, and the following: (See §47-30-4.5.d.4)</a:t>
            </a:r>
          </a:p>
          <a:p>
            <a:endParaRPr lang="en-US" dirty="0"/>
          </a:p>
        </p:txBody>
      </p:sp>
      <p:sp>
        <p:nvSpPr>
          <p:cNvPr id="6" name="TextBox 5"/>
          <p:cNvSpPr txBox="1"/>
          <p:nvPr/>
        </p:nvSpPr>
        <p:spPr>
          <a:xfrm>
            <a:off x="1066800" y="304800"/>
            <a:ext cx="6704849" cy="584775"/>
          </a:xfrm>
          <a:prstGeom prst="rect">
            <a:avLst/>
          </a:prstGeom>
          <a:noFill/>
        </p:spPr>
        <p:txBody>
          <a:bodyPr wrap="none" rtlCol="0">
            <a:spAutoFit/>
          </a:bodyPr>
          <a:lstStyle/>
          <a:p>
            <a:r>
              <a:rPr lang="en-US" sz="3200" b="1" dirty="0"/>
              <a:t>NPDES Requirements Under 47 CSR 30</a:t>
            </a:r>
          </a:p>
        </p:txBody>
      </p:sp>
    </p:spTree>
    <p:extLst>
      <p:ext uri="{BB962C8B-B14F-4D97-AF65-F5344CB8AC3E}">
        <p14:creationId xmlns:p14="http://schemas.microsoft.com/office/powerpoint/2010/main" val="27915050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066800"/>
          </a:xfrm>
        </p:spPr>
        <p:txBody>
          <a:bodyPr>
            <a:normAutofit fontScale="90000"/>
          </a:bodyPr>
          <a:lstStyle/>
          <a:p>
            <a:r>
              <a:rPr lang="en-US" sz="3600" b="1" dirty="0"/>
              <a:t>Article 3 Requirements Under 38 CSR 2</a:t>
            </a:r>
            <a:br>
              <a:rPr lang="en-US" dirty="0"/>
            </a:br>
            <a:endParaRPr lang="en-US" dirty="0"/>
          </a:p>
        </p:txBody>
      </p:sp>
      <p:sp>
        <p:nvSpPr>
          <p:cNvPr id="3" name="Content Placeholder 2"/>
          <p:cNvSpPr>
            <a:spLocks noGrp="1"/>
          </p:cNvSpPr>
          <p:nvPr>
            <p:ph idx="1"/>
          </p:nvPr>
        </p:nvSpPr>
        <p:spPr>
          <a:xfrm>
            <a:off x="457200" y="1143000"/>
            <a:ext cx="8229600" cy="4983163"/>
          </a:xfrm>
        </p:spPr>
        <p:txBody>
          <a:bodyPr>
            <a:normAutofit fontScale="77500" lnSpcReduction="20000"/>
          </a:bodyPr>
          <a:lstStyle/>
          <a:p>
            <a:pPr marL="0" indent="0">
              <a:buNone/>
            </a:pPr>
            <a:r>
              <a:rPr lang="en-US" b="1" dirty="0"/>
              <a:t>38 CSR 2, 3.13. Underground Mine Abandonment Plan</a:t>
            </a:r>
            <a:r>
              <a:rPr lang="en-US" dirty="0"/>
              <a:t>. </a:t>
            </a:r>
          </a:p>
          <a:p>
            <a:pPr marL="0" indent="0">
              <a:buNone/>
            </a:pPr>
            <a:r>
              <a:rPr lang="en-US" dirty="0"/>
              <a:t>Each application for an underground coal mine operation shall contain an abandonment plan which complies with the requirements of Federal Mine Health Administration regulations at 30 CFR 75.1711. The abandonment plan shall also contain the following specifications:</a:t>
            </a:r>
          </a:p>
          <a:p>
            <a:r>
              <a:rPr lang="en-US" dirty="0"/>
              <a:t>3.13.a. The width of outcrop barriers;</a:t>
            </a:r>
          </a:p>
          <a:p>
            <a:r>
              <a:rPr lang="en-US" dirty="0"/>
              <a:t>3.13.b. The type and number of permanent </a:t>
            </a:r>
            <a:r>
              <a:rPr lang="en-US" dirty="0">
                <a:solidFill>
                  <a:srgbClr val="FF0000"/>
                </a:solidFill>
              </a:rPr>
              <a:t>seals</a:t>
            </a:r>
            <a:r>
              <a:rPr lang="en-US" dirty="0"/>
              <a:t> proposed, their design details, and the proposed</a:t>
            </a:r>
          </a:p>
          <a:p>
            <a:r>
              <a:rPr lang="en-US" dirty="0"/>
              <a:t>materials to be used for construction;</a:t>
            </a:r>
          </a:p>
          <a:p>
            <a:r>
              <a:rPr lang="en-US" dirty="0"/>
              <a:t>3.13.c. The maximum head of water expected on the outcrop barriers and mine </a:t>
            </a:r>
            <a:r>
              <a:rPr lang="en-US" dirty="0">
                <a:solidFill>
                  <a:srgbClr val="FF0000"/>
                </a:solidFill>
              </a:rPr>
              <a:t>seals</a:t>
            </a:r>
            <a:r>
              <a:rPr lang="en-US" dirty="0"/>
              <a:t>; and</a:t>
            </a:r>
          </a:p>
          <a:p>
            <a:r>
              <a:rPr lang="en-US" dirty="0"/>
              <a:t>3.13.d. The type and design details of </a:t>
            </a:r>
            <a:r>
              <a:rPr lang="en-US" dirty="0">
                <a:solidFill>
                  <a:srgbClr val="FF0000"/>
                </a:solidFill>
              </a:rPr>
              <a:t>seals</a:t>
            </a:r>
            <a:r>
              <a:rPr lang="en-US" dirty="0"/>
              <a:t> for boreholes.</a:t>
            </a:r>
          </a:p>
          <a:p>
            <a:endParaRPr lang="en-US" dirty="0"/>
          </a:p>
        </p:txBody>
      </p:sp>
    </p:spTree>
    <p:extLst>
      <p:ext uri="{BB962C8B-B14F-4D97-AF65-F5344CB8AC3E}">
        <p14:creationId xmlns:p14="http://schemas.microsoft.com/office/powerpoint/2010/main" val="31105212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973763"/>
          </a:xfrm>
        </p:spPr>
        <p:txBody>
          <a:bodyPr>
            <a:normAutofit/>
          </a:bodyPr>
          <a:lstStyle/>
          <a:p>
            <a:pPr marL="0" indent="0">
              <a:buNone/>
            </a:pPr>
            <a:r>
              <a:rPr lang="en-US" sz="4000" b="1" dirty="0"/>
              <a:t>§47-30-4.   Application For Permits.</a:t>
            </a:r>
          </a:p>
          <a:p>
            <a:pPr marL="0" indent="0">
              <a:buNone/>
            </a:pPr>
            <a:r>
              <a:rPr lang="en-US" dirty="0"/>
              <a:t>	</a:t>
            </a:r>
          </a:p>
          <a:p>
            <a:pPr marL="0" indent="0">
              <a:buNone/>
            </a:pPr>
            <a:r>
              <a:rPr lang="en-US" sz="3000" b="1" dirty="0"/>
              <a:t>	</a:t>
            </a:r>
            <a:r>
              <a:rPr lang="en-US" b="1" dirty="0"/>
              <a:t>4.4.b.  Permit to Abandon</a:t>
            </a:r>
            <a:r>
              <a:rPr lang="en-US" dirty="0"/>
              <a:t>.  Any person proposing to abandon a deep mine facility under W. Va. Code § 22-11-8(b)(6) and paragraph 3.1.a.5. of this rule shall apply for an abandonment permit at least </a:t>
            </a:r>
            <a:r>
              <a:rPr lang="en-US" u="sng" dirty="0"/>
              <a:t>one hundred eighty (180) days prior to sealing of the deep mine</a:t>
            </a:r>
            <a:r>
              <a:rPr lang="en-US" dirty="0"/>
              <a:t>.  </a:t>
            </a:r>
          </a:p>
        </p:txBody>
      </p:sp>
    </p:spTree>
    <p:extLst>
      <p:ext uri="{BB962C8B-B14F-4D97-AF65-F5344CB8AC3E}">
        <p14:creationId xmlns:p14="http://schemas.microsoft.com/office/powerpoint/2010/main" val="40666271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a:t>Wet or Dry Seals</a:t>
            </a:r>
          </a:p>
        </p:txBody>
      </p:sp>
      <p:sp>
        <p:nvSpPr>
          <p:cNvPr id="3" name="Content Placeholder 2"/>
          <p:cNvSpPr>
            <a:spLocks noGrp="1"/>
          </p:cNvSpPr>
          <p:nvPr>
            <p:ph idx="1"/>
          </p:nvPr>
        </p:nvSpPr>
        <p:spPr>
          <a:xfrm>
            <a:off x="457200" y="1219200"/>
            <a:ext cx="8229600" cy="4525963"/>
          </a:xfrm>
        </p:spPr>
        <p:txBody>
          <a:bodyPr>
            <a:normAutofit/>
          </a:bodyPr>
          <a:lstStyle/>
          <a:p>
            <a:r>
              <a:rPr lang="en-US" dirty="0"/>
              <a:t>During the abandonment of a deep mine, openings that do not and will not have a discharge (up-dip) need to sealed with a dry or earthen seal.</a:t>
            </a:r>
          </a:p>
          <a:p>
            <a:r>
              <a:rPr lang="en-US" dirty="0"/>
              <a:t>If an opening has a discharge or has the potential to have a discharge (down-dip), a wet seal (pipe) must be installed in opening.</a:t>
            </a:r>
          </a:p>
          <a:p>
            <a:pPr marL="0" indent="0">
              <a:buNone/>
            </a:pPr>
            <a:endParaRPr lang="en-US" dirty="0"/>
          </a:p>
        </p:txBody>
      </p:sp>
    </p:spTree>
    <p:extLst>
      <p:ext uri="{BB962C8B-B14F-4D97-AF65-F5344CB8AC3E}">
        <p14:creationId xmlns:p14="http://schemas.microsoft.com/office/powerpoint/2010/main" val="41469792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1143000"/>
          </a:xfrm>
        </p:spPr>
        <p:txBody>
          <a:bodyPr/>
          <a:lstStyle/>
          <a:p>
            <a:r>
              <a:rPr lang="en-US" dirty="0"/>
              <a:t>WET  SEALS</a:t>
            </a:r>
          </a:p>
        </p:txBody>
      </p:sp>
      <p:sp>
        <p:nvSpPr>
          <p:cNvPr id="3" name="Content Placeholder 2"/>
          <p:cNvSpPr>
            <a:spLocks noGrp="1"/>
          </p:cNvSpPr>
          <p:nvPr>
            <p:ph idx="1"/>
          </p:nvPr>
        </p:nvSpPr>
        <p:spPr>
          <a:xfrm>
            <a:off x="457200" y="1295400"/>
            <a:ext cx="8305800" cy="5029200"/>
          </a:xfrm>
        </p:spPr>
        <p:txBody>
          <a:bodyPr>
            <a:normAutofit/>
          </a:bodyPr>
          <a:lstStyle/>
          <a:p>
            <a:r>
              <a:rPr lang="en-US" dirty="0"/>
              <a:t>All wet seals must have an outlet assigned to them or discharge into a structure that does.</a:t>
            </a:r>
          </a:p>
          <a:p>
            <a:r>
              <a:rPr lang="en-US" dirty="0"/>
              <a:t>If the outlet is assigned to a sediment structure, the outlet must be relocated to the wet seal, once the associated structure is removed.</a:t>
            </a:r>
          </a:p>
          <a:p>
            <a:r>
              <a:rPr lang="en-US" u="sng" dirty="0"/>
              <a:t>Outlets located on wet seal must remain until final bond release and release of the NPDES permit.</a:t>
            </a:r>
          </a:p>
        </p:txBody>
      </p:sp>
    </p:spTree>
    <p:extLst>
      <p:ext uri="{BB962C8B-B14F-4D97-AF65-F5344CB8AC3E}">
        <p14:creationId xmlns:p14="http://schemas.microsoft.com/office/powerpoint/2010/main" val="17524400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2A8545-34FC-4DBC-B0EA-FD10AC837C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381000"/>
            <a:ext cx="8839200" cy="6178149"/>
          </a:xfrm>
          <a:prstGeom prst="rect">
            <a:avLst/>
          </a:prstGeom>
        </p:spPr>
      </p:pic>
    </p:spTree>
    <p:extLst>
      <p:ext uri="{BB962C8B-B14F-4D97-AF65-F5344CB8AC3E}">
        <p14:creationId xmlns:p14="http://schemas.microsoft.com/office/powerpoint/2010/main" val="1757353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1295400"/>
            <a:ext cx="8229600" cy="4495800"/>
          </a:xfrm>
        </p:spPr>
        <p:txBody>
          <a:bodyPr>
            <a:noAutofit/>
          </a:bodyPr>
          <a:lstStyle/>
          <a:p>
            <a:r>
              <a:rPr lang="en-US" sz="5400" dirty="0"/>
              <a:t>Life For a Deep Mine After Abandonment</a:t>
            </a:r>
            <a:br>
              <a:rPr lang="en-US" sz="5400" dirty="0"/>
            </a:br>
            <a:br>
              <a:rPr lang="en-US" sz="5400" dirty="0"/>
            </a:br>
            <a:br>
              <a:rPr lang="en-US" sz="5400" dirty="0"/>
            </a:br>
            <a:br>
              <a:rPr lang="en-US" sz="5400" dirty="0"/>
            </a:br>
            <a:r>
              <a:rPr lang="en-US" sz="5400" dirty="0"/>
              <a:t>Underground Injection</a:t>
            </a:r>
          </a:p>
        </p:txBody>
      </p:sp>
      <p:sp>
        <p:nvSpPr>
          <p:cNvPr id="4" name="Down Arrow 3"/>
          <p:cNvSpPr/>
          <p:nvPr/>
        </p:nvSpPr>
        <p:spPr>
          <a:xfrm>
            <a:off x="4253484" y="3048000"/>
            <a:ext cx="484632" cy="1600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89184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a:solidFill>
                  <a:srgbClr val="0070C0"/>
                </a:solidFill>
              </a:rPr>
              <a:t>UNDERGROUND  INJECTION (UIC)</a:t>
            </a:r>
          </a:p>
        </p:txBody>
      </p:sp>
      <p:sp>
        <p:nvSpPr>
          <p:cNvPr id="3" name="Content Placeholder 2"/>
          <p:cNvSpPr>
            <a:spLocks noGrp="1"/>
          </p:cNvSpPr>
          <p:nvPr>
            <p:ph idx="1"/>
          </p:nvPr>
        </p:nvSpPr>
        <p:spPr>
          <a:xfrm>
            <a:off x="304800" y="1371600"/>
            <a:ext cx="8534400" cy="5029200"/>
          </a:xfrm>
        </p:spPr>
        <p:txBody>
          <a:bodyPr>
            <a:noAutofit/>
          </a:bodyPr>
          <a:lstStyle/>
          <a:p>
            <a:pPr marL="0" indent="0">
              <a:buNone/>
            </a:pPr>
            <a:r>
              <a:rPr lang="en-US" sz="3400" dirty="0">
                <a:solidFill>
                  <a:srgbClr val="0070C0"/>
                </a:solidFill>
              </a:rPr>
              <a:t>The underground disposal of slurry, acid mine drainage sludge, or other mining wastes is regulated by both the Federal Safe Drinking Water Act and the State Water Pollution Control Act.  The federal regulatory program that regulates underground disposal per the Safe Drinking Water Act is called the Underground Injection Control (UIC) Program.  </a:t>
            </a:r>
            <a:endParaRPr lang="en-US" sz="3600" dirty="0">
              <a:solidFill>
                <a:srgbClr val="0070C0"/>
              </a:solidFill>
            </a:endParaRPr>
          </a:p>
        </p:txBody>
      </p:sp>
    </p:spTree>
    <p:extLst>
      <p:ext uri="{BB962C8B-B14F-4D97-AF65-F5344CB8AC3E}">
        <p14:creationId xmlns:p14="http://schemas.microsoft.com/office/powerpoint/2010/main" val="1609187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6096000"/>
          </a:xfrm>
        </p:spPr>
        <p:txBody>
          <a:bodyPr>
            <a:normAutofit lnSpcReduction="10000"/>
          </a:bodyPr>
          <a:lstStyle/>
          <a:p>
            <a:pPr marL="0" indent="0">
              <a:buNone/>
            </a:pPr>
            <a:r>
              <a:rPr lang="en-US" dirty="0">
                <a:solidFill>
                  <a:srgbClr val="0070C0"/>
                </a:solidFill>
              </a:rPr>
              <a:t>The State has federal UIC delegation just like we have federal NPDES delegation. Chapter 22, Article 11, Section 8(b) 7 states:</a:t>
            </a:r>
          </a:p>
          <a:p>
            <a:pPr marL="0" indent="0">
              <a:buNone/>
            </a:pPr>
            <a:r>
              <a:rPr lang="en-US" dirty="0">
                <a:solidFill>
                  <a:srgbClr val="0070C0"/>
                </a:solidFill>
              </a:rPr>
              <a:t>	(b) It is unlawful for any person, unless the 	person holds a permit therefor from the 	division, which is in full force and effect, 	to:</a:t>
            </a:r>
          </a:p>
          <a:p>
            <a:pPr marL="0" indent="0">
              <a:buNone/>
            </a:pPr>
            <a:r>
              <a:rPr lang="en-US" dirty="0">
                <a:solidFill>
                  <a:srgbClr val="0070C0"/>
                </a:solidFill>
              </a:rPr>
              <a:t>	(7) Operate any disposal well for the 	injection or reinjection of any industrial 	wastes, including, but not limited to, 	liquids or gases, or convert any well into 	such a disposal well or plug or abandon 	any such disposal well.</a:t>
            </a:r>
          </a:p>
        </p:txBody>
      </p:sp>
    </p:spTree>
    <p:extLst>
      <p:ext uri="{BB962C8B-B14F-4D97-AF65-F5344CB8AC3E}">
        <p14:creationId xmlns:p14="http://schemas.microsoft.com/office/powerpoint/2010/main" val="32899891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lnSpcReduction="10000"/>
          </a:bodyPr>
          <a:lstStyle/>
          <a:p>
            <a:pPr marL="0" indent="0">
              <a:buNone/>
            </a:pPr>
            <a:r>
              <a:rPr lang="en-US" dirty="0">
                <a:solidFill>
                  <a:srgbClr val="0070C0"/>
                </a:solidFill>
              </a:rPr>
              <a:t>The UIC regulations are codified in Title 47, Series 13, that regulates underground injection. </a:t>
            </a:r>
          </a:p>
          <a:p>
            <a:pPr marL="0" indent="0">
              <a:buNone/>
            </a:pPr>
            <a:endParaRPr lang="en-US" sz="1200" dirty="0">
              <a:solidFill>
                <a:srgbClr val="0070C0"/>
              </a:solidFill>
            </a:endParaRPr>
          </a:p>
          <a:p>
            <a:pPr marL="0" indent="0">
              <a:buNone/>
            </a:pPr>
            <a:r>
              <a:rPr lang="en-US" dirty="0">
                <a:solidFill>
                  <a:srgbClr val="0070C0"/>
                </a:solidFill>
              </a:rPr>
              <a:t>The Division of Mining and Reclamation administers the UIC program for coal related activities, and the applicant must apply to DMR to obtain an UIC permit.</a:t>
            </a:r>
          </a:p>
          <a:p>
            <a:pPr marL="0" indent="0">
              <a:buNone/>
            </a:pPr>
            <a:endParaRPr lang="en-US" sz="1200" dirty="0">
              <a:solidFill>
                <a:srgbClr val="0070C0"/>
              </a:solidFill>
            </a:endParaRPr>
          </a:p>
          <a:p>
            <a:pPr marL="0" indent="0">
              <a:buNone/>
            </a:pPr>
            <a:r>
              <a:rPr lang="en-US" dirty="0">
                <a:solidFill>
                  <a:srgbClr val="0070C0"/>
                </a:solidFill>
              </a:rPr>
              <a:t>Also, the NPDES permit writers need to have information on the injection activity to assess the possible impacts on the NPDES permit for the surface discharges. Module 10 must be submitted to address the proposed activity.</a:t>
            </a:r>
          </a:p>
          <a:p>
            <a:pPr marL="0" indent="0">
              <a:buNone/>
            </a:pPr>
            <a:endParaRPr lang="en-US" dirty="0"/>
          </a:p>
        </p:txBody>
      </p:sp>
    </p:spTree>
    <p:extLst>
      <p:ext uri="{BB962C8B-B14F-4D97-AF65-F5344CB8AC3E}">
        <p14:creationId xmlns:p14="http://schemas.microsoft.com/office/powerpoint/2010/main" val="22917194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457200"/>
            <a:ext cx="8153400" cy="4524315"/>
          </a:xfrm>
          <a:prstGeom prst="rect">
            <a:avLst/>
          </a:prstGeom>
        </p:spPr>
        <p:txBody>
          <a:bodyPr wrap="square">
            <a:spAutoFit/>
          </a:bodyPr>
          <a:lstStyle/>
          <a:p>
            <a:r>
              <a:rPr lang="en-US" sz="3200" dirty="0">
                <a:solidFill>
                  <a:srgbClr val="0070C0"/>
                </a:solidFill>
              </a:rPr>
              <a:t>For example; if a deep mine that being injected in to has a discharge, the </a:t>
            </a:r>
            <a:r>
              <a:rPr lang="en-US" sz="3200" u="sng" dirty="0">
                <a:solidFill>
                  <a:srgbClr val="0070C0"/>
                </a:solidFill>
              </a:rPr>
              <a:t>NPDES permit must assign effluent limits to any point where surface discharge may occur from that deep mine</a:t>
            </a:r>
            <a:r>
              <a:rPr lang="en-US" sz="3200" dirty="0">
                <a:solidFill>
                  <a:srgbClr val="0070C0"/>
                </a:solidFill>
              </a:rPr>
              <a:t>.</a:t>
            </a:r>
          </a:p>
          <a:p>
            <a:endParaRPr lang="en-US" sz="3200" dirty="0">
              <a:solidFill>
                <a:srgbClr val="0070C0"/>
              </a:solidFill>
            </a:endParaRPr>
          </a:p>
          <a:p>
            <a:r>
              <a:rPr lang="en-US" sz="3200" dirty="0">
                <a:solidFill>
                  <a:srgbClr val="0070C0"/>
                </a:solidFill>
              </a:rPr>
              <a:t>In addition, the deep mine being injected into requires an update to the Abandonment Permit to detail changes that is and will be occurring from the injection.</a:t>
            </a:r>
          </a:p>
        </p:txBody>
      </p:sp>
    </p:spTree>
    <p:extLst>
      <p:ext uri="{BB962C8B-B14F-4D97-AF65-F5344CB8AC3E}">
        <p14:creationId xmlns:p14="http://schemas.microsoft.com/office/powerpoint/2010/main" val="41557714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0070C0"/>
                </a:solidFill>
              </a:rPr>
              <a:t>Sediment Control</a:t>
            </a:r>
            <a:br>
              <a:rPr lang="en-US" dirty="0">
                <a:solidFill>
                  <a:srgbClr val="0070C0"/>
                </a:solidFill>
              </a:rPr>
            </a:br>
            <a:r>
              <a:rPr lang="en-US" dirty="0">
                <a:solidFill>
                  <a:srgbClr val="0070C0"/>
                </a:solidFill>
              </a:rPr>
              <a:t>Temporary vs Permanent</a:t>
            </a:r>
          </a:p>
        </p:txBody>
      </p:sp>
      <p:sp>
        <p:nvSpPr>
          <p:cNvPr id="3" name="Content Placeholder 2"/>
          <p:cNvSpPr>
            <a:spLocks noGrp="1"/>
          </p:cNvSpPr>
          <p:nvPr>
            <p:ph idx="1"/>
          </p:nvPr>
        </p:nvSpPr>
        <p:spPr>
          <a:xfrm>
            <a:off x="457200" y="1905000"/>
            <a:ext cx="8229600" cy="4525963"/>
          </a:xfrm>
        </p:spPr>
        <p:txBody>
          <a:bodyPr/>
          <a:lstStyle/>
          <a:p>
            <a:pPr marL="0" indent="0">
              <a:buNone/>
            </a:pPr>
            <a:r>
              <a:rPr lang="en-US" dirty="0">
                <a:solidFill>
                  <a:srgbClr val="0070C0"/>
                </a:solidFill>
              </a:rPr>
              <a:t>NPDES does not have different rules governing temporary and permanent discharges. If a point source is created as a result of a pipe, spillway or other design for drainage to exit from an area that is associated with mineral removal process, that discharge must be monitored by a permitted outlet. </a:t>
            </a:r>
          </a:p>
        </p:txBody>
      </p:sp>
    </p:spTree>
    <p:extLst>
      <p:ext uri="{BB962C8B-B14F-4D97-AF65-F5344CB8AC3E}">
        <p14:creationId xmlns:p14="http://schemas.microsoft.com/office/powerpoint/2010/main" val="5110937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Drainage Map.PNG"/>
          <p:cNvPicPr>
            <a:picLocks noChangeAspect="1" noChangeArrowheads="1"/>
          </p:cNvPicPr>
          <p:nvPr/>
        </p:nvPicPr>
        <p:blipFill rotWithShape="1">
          <a:blip r:embed="rId2">
            <a:extLst>
              <a:ext uri="{28A0092B-C50C-407E-A947-70E740481C1C}">
                <a14:useLocalDpi xmlns:a14="http://schemas.microsoft.com/office/drawing/2010/main" val="0"/>
              </a:ext>
            </a:extLst>
          </a:blip>
          <a:srcRect l="19286" t="1255" r="4530"/>
          <a:stretch/>
        </p:blipFill>
        <p:spPr bwMode="auto">
          <a:xfrm>
            <a:off x="234627" y="990600"/>
            <a:ext cx="8600053" cy="5105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743200" y="152400"/>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n-ea"/>
                <a:cs typeface="+mn-cs"/>
              </a:rPr>
              <a:t>DRAINAGE MAP</a:t>
            </a:r>
          </a:p>
        </p:txBody>
      </p:sp>
    </p:spTree>
    <p:extLst>
      <p:ext uri="{BB962C8B-B14F-4D97-AF65-F5344CB8AC3E}">
        <p14:creationId xmlns:p14="http://schemas.microsoft.com/office/powerpoint/2010/main" val="38273832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descr="E:\Drainage Map.PNG"/>
          <p:cNvPicPr>
            <a:picLocks noChangeAspect="1" noChangeArrowheads="1"/>
          </p:cNvPicPr>
          <p:nvPr/>
        </p:nvPicPr>
        <p:blipFill rotWithShape="1">
          <a:blip r:embed="rId2">
            <a:extLst>
              <a:ext uri="{28A0092B-C50C-407E-A947-70E740481C1C}">
                <a14:useLocalDpi xmlns:a14="http://schemas.microsoft.com/office/drawing/2010/main" val="0"/>
              </a:ext>
            </a:extLst>
          </a:blip>
          <a:srcRect l="34891" t="4578" r="32555"/>
          <a:stretch/>
        </p:blipFill>
        <p:spPr bwMode="auto">
          <a:xfrm>
            <a:off x="304800" y="544663"/>
            <a:ext cx="4149636" cy="56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E:\Google Image.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35000"/>
                    </a14:imgEffect>
                  </a14:imgLayer>
                </a14:imgProps>
              </a:ext>
              <a:ext uri="{28A0092B-C50C-407E-A947-70E740481C1C}">
                <a14:useLocalDpi xmlns:a14="http://schemas.microsoft.com/office/drawing/2010/main" val="0"/>
              </a:ext>
            </a:extLst>
          </a:blip>
          <a:srcRect l="39685" t="12087" r="30158" b="9128"/>
          <a:stretch/>
        </p:blipFill>
        <p:spPr bwMode="auto">
          <a:xfrm>
            <a:off x="4728099" y="544663"/>
            <a:ext cx="3886200" cy="56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BF67E54-9113-43FE-B2DD-9C4D503103F6}"/>
              </a:ext>
            </a:extLst>
          </p:cNvPr>
          <p:cNvSpPr txBox="1"/>
          <p:nvPr/>
        </p:nvSpPr>
        <p:spPr>
          <a:xfrm>
            <a:off x="3218070" y="175331"/>
            <a:ext cx="3020058" cy="369332"/>
          </a:xfrm>
          <a:prstGeom prst="rect">
            <a:avLst/>
          </a:prstGeom>
          <a:noFill/>
        </p:spPr>
        <p:txBody>
          <a:bodyPr wrap="none" rtlCol="0">
            <a:spAutoFit/>
          </a:bodyPr>
          <a:lstStyle/>
          <a:p>
            <a:r>
              <a:rPr lang="en-US" dirty="0"/>
              <a:t>Drainage Map vs Google Earth</a:t>
            </a:r>
          </a:p>
        </p:txBody>
      </p:sp>
    </p:spTree>
    <p:extLst>
      <p:ext uri="{BB962C8B-B14F-4D97-AF65-F5344CB8AC3E}">
        <p14:creationId xmlns:p14="http://schemas.microsoft.com/office/powerpoint/2010/main" val="13781915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Google Image.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36000"/>
                    </a14:imgEffect>
                  </a14:imgLayer>
                </a14:imgProps>
              </a:ext>
              <a:ext uri="{28A0092B-C50C-407E-A947-70E740481C1C}">
                <a14:useLocalDpi xmlns:a14="http://schemas.microsoft.com/office/drawing/2010/main" val="0"/>
              </a:ext>
            </a:extLst>
          </a:blip>
          <a:srcRect l="40755" t="15833" r="38876" b="32566"/>
          <a:stretch/>
        </p:blipFill>
        <p:spPr bwMode="auto">
          <a:xfrm>
            <a:off x="4495800" y="152400"/>
            <a:ext cx="4495800" cy="636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 descr="E:\Drainage Map.PNG"/>
          <p:cNvPicPr>
            <a:picLocks noChangeAspect="1" noChangeArrowheads="1"/>
          </p:cNvPicPr>
          <p:nvPr/>
        </p:nvPicPr>
        <p:blipFill rotWithShape="1">
          <a:blip r:embed="rId4">
            <a:extLst>
              <a:ext uri="{28A0092B-C50C-407E-A947-70E740481C1C}">
                <a14:useLocalDpi xmlns:a14="http://schemas.microsoft.com/office/drawing/2010/main" val="0"/>
              </a:ext>
            </a:extLst>
          </a:blip>
          <a:srcRect l="34891" t="5949" r="40937" b="12190"/>
          <a:stretch/>
        </p:blipFill>
        <p:spPr bwMode="auto">
          <a:xfrm>
            <a:off x="228600" y="228600"/>
            <a:ext cx="4038600" cy="6254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1769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Google Image.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47110" t="23119" r="43953" b="53631"/>
          <a:stretch/>
        </p:blipFill>
        <p:spPr bwMode="auto">
          <a:xfrm>
            <a:off x="228600" y="283344"/>
            <a:ext cx="4267200" cy="6200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E:\Google Image.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42990" t="47622" r="47790" b="27123"/>
          <a:stretch/>
        </p:blipFill>
        <p:spPr bwMode="auto">
          <a:xfrm>
            <a:off x="4800600" y="283345"/>
            <a:ext cx="4048754" cy="6193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9700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989EC8-1AA7-49BE-B547-4B53EF6CE8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673" y="333155"/>
            <a:ext cx="8724653" cy="61916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679802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Google Image.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52540" t="58648" r="23276" b="-2412"/>
          <a:stretch/>
        </p:blipFill>
        <p:spPr bwMode="auto">
          <a:xfrm>
            <a:off x="457200" y="223347"/>
            <a:ext cx="7543800" cy="6999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99243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What Should We Do</a:t>
            </a:r>
          </a:p>
        </p:txBody>
      </p:sp>
      <p:sp>
        <p:nvSpPr>
          <p:cNvPr id="3" name="Content Placeholder 2"/>
          <p:cNvSpPr>
            <a:spLocks noGrp="1"/>
          </p:cNvSpPr>
          <p:nvPr>
            <p:ph idx="1"/>
          </p:nvPr>
        </p:nvSpPr>
        <p:spPr/>
        <p:txBody>
          <a:bodyPr>
            <a:normAutofit fontScale="92500"/>
          </a:bodyPr>
          <a:lstStyle/>
          <a:p>
            <a:r>
              <a:rPr lang="en-US" dirty="0">
                <a:solidFill>
                  <a:srgbClr val="0070C0"/>
                </a:solidFill>
              </a:rPr>
              <a:t>Outlets assigned to a permitted structure in the same drainage area may be temporarily assigned to a temporary sediment structure during interim mining phases.</a:t>
            </a:r>
          </a:p>
          <a:p>
            <a:r>
              <a:rPr lang="en-US" dirty="0">
                <a:solidFill>
                  <a:srgbClr val="0070C0"/>
                </a:solidFill>
              </a:rPr>
              <a:t>This will not require a modification to the NPDES permit to temporarily relocate the outlet.</a:t>
            </a:r>
          </a:p>
          <a:p>
            <a:r>
              <a:rPr lang="en-US" dirty="0">
                <a:solidFill>
                  <a:srgbClr val="0070C0"/>
                </a:solidFill>
              </a:rPr>
              <a:t>This will not require a modification to re-calculate the outlet’s limits, as long as the outlet is still located in the same permitted drainage area.</a:t>
            </a:r>
          </a:p>
        </p:txBody>
      </p:sp>
    </p:spTree>
    <p:extLst>
      <p:ext uri="{BB962C8B-B14F-4D97-AF65-F5344CB8AC3E}">
        <p14:creationId xmlns:p14="http://schemas.microsoft.com/office/powerpoint/2010/main" val="26537763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dirty="0">
                <a:solidFill>
                  <a:srgbClr val="0070C0"/>
                </a:solidFill>
              </a:rPr>
              <a:t>Permit Extensions</a:t>
            </a:r>
          </a:p>
        </p:txBody>
      </p:sp>
      <p:sp>
        <p:nvSpPr>
          <p:cNvPr id="3" name="Content Placeholder 2"/>
          <p:cNvSpPr>
            <a:spLocks noGrp="1"/>
          </p:cNvSpPr>
          <p:nvPr>
            <p:ph idx="1"/>
          </p:nvPr>
        </p:nvSpPr>
        <p:spPr>
          <a:xfrm>
            <a:off x="152400" y="1143000"/>
            <a:ext cx="8763000" cy="5410200"/>
          </a:xfrm>
        </p:spPr>
        <p:txBody>
          <a:bodyPr>
            <a:normAutofit/>
          </a:bodyPr>
          <a:lstStyle/>
          <a:p>
            <a:r>
              <a:rPr lang="en-US" dirty="0">
                <a:solidFill>
                  <a:srgbClr val="0070C0"/>
                </a:solidFill>
              </a:rPr>
              <a:t>Administrative Extensions may be applied to expired permits when a reissuance is “actively” be pursued by the applicant.</a:t>
            </a:r>
          </a:p>
          <a:p>
            <a:r>
              <a:rPr lang="en-US" dirty="0">
                <a:solidFill>
                  <a:srgbClr val="0070C0"/>
                </a:solidFill>
              </a:rPr>
              <a:t>Applications that are not being pursued will not be extended.</a:t>
            </a:r>
          </a:p>
        </p:txBody>
      </p:sp>
    </p:spTree>
    <p:extLst>
      <p:ext uri="{BB962C8B-B14F-4D97-AF65-F5344CB8AC3E}">
        <p14:creationId xmlns:p14="http://schemas.microsoft.com/office/powerpoint/2010/main" val="19610515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792EF5-7DA7-4DA2-B9F6-51C3D0EC690E}"/>
              </a:ext>
            </a:extLst>
          </p:cNvPr>
          <p:cNvSpPr>
            <a:spLocks noGrp="1"/>
          </p:cNvSpPr>
          <p:nvPr>
            <p:ph idx="1"/>
          </p:nvPr>
        </p:nvSpPr>
        <p:spPr/>
        <p:txBody>
          <a:bodyPr/>
          <a:lstStyle/>
          <a:p>
            <a:r>
              <a:rPr lang="en-US" dirty="0">
                <a:solidFill>
                  <a:srgbClr val="0070C0"/>
                </a:solidFill>
              </a:rPr>
              <a:t>Administrative Extensions may also be used to extend an expired permit with a Phase 3 Release pending issuance. If the Phase 3 will allow the NPDES to be released, there is no reason to reissue the permit just to release it a short time later.</a:t>
            </a:r>
          </a:p>
          <a:p>
            <a:endParaRPr lang="en-US" dirty="0"/>
          </a:p>
        </p:txBody>
      </p:sp>
      <p:sp>
        <p:nvSpPr>
          <p:cNvPr id="4" name="Title 1">
            <a:extLst>
              <a:ext uri="{FF2B5EF4-FFF2-40B4-BE49-F238E27FC236}">
                <a16:creationId xmlns:a16="http://schemas.microsoft.com/office/drawing/2014/main" id="{3764A3E4-66EE-481E-9D17-152F50DB8C83}"/>
              </a:ext>
            </a:extLst>
          </p:cNvPr>
          <p:cNvSpPr txBox="1">
            <a:spLocks/>
          </p:cNvSpPr>
          <p:nvPr/>
        </p:nvSpPr>
        <p:spPr>
          <a:xfrm>
            <a:off x="304800" y="228600"/>
            <a:ext cx="82296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rgbClr val="0070C0"/>
                </a:solidFill>
              </a:rPr>
              <a:t>Permit Extensions</a:t>
            </a:r>
          </a:p>
        </p:txBody>
      </p:sp>
    </p:spTree>
    <p:extLst>
      <p:ext uri="{BB962C8B-B14F-4D97-AF65-F5344CB8AC3E}">
        <p14:creationId xmlns:p14="http://schemas.microsoft.com/office/powerpoint/2010/main" val="28157176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E39A2-D6B3-425E-ACBD-E1E43AFA2A8F}"/>
              </a:ext>
            </a:extLst>
          </p:cNvPr>
          <p:cNvSpPr>
            <a:spLocks noGrp="1"/>
          </p:cNvSpPr>
          <p:nvPr>
            <p:ph type="title"/>
          </p:nvPr>
        </p:nvSpPr>
        <p:spPr>
          <a:xfrm>
            <a:off x="580748" y="518319"/>
            <a:ext cx="8229600" cy="639762"/>
          </a:xfrm>
        </p:spPr>
        <p:txBody>
          <a:bodyPr>
            <a:normAutofit fontScale="90000"/>
          </a:bodyPr>
          <a:lstStyle/>
          <a:p>
            <a:r>
              <a:rPr lang="en-US" dirty="0">
                <a:solidFill>
                  <a:srgbClr val="0070C0"/>
                </a:solidFill>
              </a:rPr>
              <a:t>Permit Extensions</a:t>
            </a:r>
            <a:br>
              <a:rPr lang="en-US" dirty="0">
                <a:solidFill>
                  <a:srgbClr val="0070C0"/>
                </a:solidFill>
              </a:rPr>
            </a:br>
            <a:endParaRPr lang="en-US" dirty="0"/>
          </a:p>
        </p:txBody>
      </p:sp>
      <p:sp>
        <p:nvSpPr>
          <p:cNvPr id="4" name="Content Placeholder 2">
            <a:extLst>
              <a:ext uri="{FF2B5EF4-FFF2-40B4-BE49-F238E27FC236}">
                <a16:creationId xmlns:a16="http://schemas.microsoft.com/office/drawing/2014/main" id="{77B0BCDE-72FD-4B81-864B-C848B98B9F4A}"/>
              </a:ext>
            </a:extLst>
          </p:cNvPr>
          <p:cNvSpPr txBox="1">
            <a:spLocks/>
          </p:cNvSpPr>
          <p:nvPr/>
        </p:nvSpPr>
        <p:spPr>
          <a:xfrm>
            <a:off x="609600" y="1600200"/>
            <a:ext cx="7696200" cy="4038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rgbClr val="0070C0"/>
                </a:solidFill>
              </a:rPr>
              <a:t>Expired permits cannot be modified while they are administratively extended.</a:t>
            </a:r>
          </a:p>
          <a:p>
            <a:r>
              <a:rPr lang="en-US" dirty="0">
                <a:solidFill>
                  <a:srgbClr val="0070C0"/>
                </a:solidFill>
              </a:rPr>
              <a:t>Try to submit only “minor” necessary alterations with a reissuance. </a:t>
            </a:r>
          </a:p>
          <a:p>
            <a:r>
              <a:rPr lang="en-US" dirty="0">
                <a:solidFill>
                  <a:srgbClr val="0070C0"/>
                </a:solidFill>
              </a:rPr>
              <a:t>Do not complicate the application.</a:t>
            </a:r>
          </a:p>
          <a:p>
            <a:r>
              <a:rPr lang="en-US" dirty="0">
                <a:solidFill>
                  <a:srgbClr val="0070C0"/>
                </a:solidFill>
              </a:rPr>
              <a:t>This should expedite the review and processing of the application.</a:t>
            </a:r>
          </a:p>
        </p:txBody>
      </p:sp>
    </p:spTree>
    <p:extLst>
      <p:ext uri="{BB962C8B-B14F-4D97-AF65-F5344CB8AC3E}">
        <p14:creationId xmlns:p14="http://schemas.microsoft.com/office/powerpoint/2010/main" val="28917316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30DC3ED7-D17A-44A7-B970-A022C1BAC0B4}"/>
              </a:ext>
            </a:extLst>
          </p:cNvPr>
          <p:cNvSpPr>
            <a:spLocks noGrp="1" noChangeArrowheads="1"/>
          </p:cNvSpPr>
          <p:nvPr>
            <p:ph type="title"/>
          </p:nvPr>
        </p:nvSpPr>
        <p:spPr/>
        <p:txBody>
          <a:bodyPr/>
          <a:lstStyle/>
          <a:p>
            <a:pPr eaLnBrk="1" hangingPunct="1">
              <a:defRPr/>
            </a:pPr>
            <a:r>
              <a:rPr lang="en-US" dirty="0">
                <a:solidFill>
                  <a:srgbClr val="0070C0"/>
                </a:solidFill>
              </a:rPr>
              <a:t>Hopeful Outcome</a:t>
            </a:r>
          </a:p>
        </p:txBody>
      </p:sp>
      <p:sp>
        <p:nvSpPr>
          <p:cNvPr id="17411" name="Rectangle 3">
            <a:extLst>
              <a:ext uri="{FF2B5EF4-FFF2-40B4-BE49-F238E27FC236}">
                <a16:creationId xmlns:a16="http://schemas.microsoft.com/office/drawing/2014/main" id="{6EB6A812-CBEF-4101-9135-0886531E3A69}"/>
              </a:ext>
            </a:extLst>
          </p:cNvPr>
          <p:cNvSpPr>
            <a:spLocks noGrp="1" noChangeArrowheads="1"/>
          </p:cNvSpPr>
          <p:nvPr>
            <p:ph type="body" idx="1"/>
          </p:nvPr>
        </p:nvSpPr>
        <p:spPr/>
        <p:txBody>
          <a:bodyPr/>
          <a:lstStyle/>
          <a:p>
            <a:pPr eaLnBrk="1" hangingPunct="1"/>
            <a:r>
              <a:rPr lang="en-US" altLang="en-US" dirty="0">
                <a:solidFill>
                  <a:srgbClr val="0070C0"/>
                </a:solidFill>
              </a:rPr>
              <a:t>Promote complete submittals</a:t>
            </a:r>
          </a:p>
          <a:p>
            <a:pPr eaLnBrk="1" hangingPunct="1"/>
            <a:r>
              <a:rPr lang="en-US" altLang="en-US" dirty="0">
                <a:solidFill>
                  <a:srgbClr val="0070C0"/>
                </a:solidFill>
              </a:rPr>
              <a:t>Eliminate multiple sets of corrections</a:t>
            </a:r>
          </a:p>
          <a:p>
            <a:pPr eaLnBrk="1" hangingPunct="1"/>
            <a:r>
              <a:rPr lang="en-US" altLang="en-US" dirty="0">
                <a:solidFill>
                  <a:srgbClr val="0070C0"/>
                </a:solidFill>
              </a:rPr>
              <a:t>Expedite processing of permit</a:t>
            </a:r>
          </a:p>
          <a:p>
            <a:pPr eaLnBrk="1" hangingPunct="1"/>
            <a:r>
              <a:rPr lang="en-US" altLang="en-US" dirty="0">
                <a:solidFill>
                  <a:srgbClr val="0070C0"/>
                </a:solidFill>
              </a:rPr>
              <a:t>Identify problem areas</a:t>
            </a:r>
          </a:p>
          <a:p>
            <a:pPr lvl="1" eaLnBrk="1" hangingPunct="1"/>
            <a:r>
              <a:rPr lang="en-US" altLang="en-US" dirty="0">
                <a:solidFill>
                  <a:srgbClr val="0070C0"/>
                </a:solidFill>
              </a:rPr>
              <a:t>Correct the process</a:t>
            </a:r>
          </a:p>
          <a:p>
            <a:pPr lvl="1" eaLnBrk="1" hangingPunct="1"/>
            <a:r>
              <a:rPr lang="en-US" altLang="en-US" dirty="0">
                <a:solidFill>
                  <a:srgbClr val="0070C0"/>
                </a:solidFill>
              </a:rPr>
              <a:t>Provide training to industry and DEP staff</a:t>
            </a:r>
          </a:p>
          <a:p>
            <a:pPr eaLnBrk="1" hangingPunct="1"/>
            <a:r>
              <a:rPr lang="en-US" altLang="en-US" dirty="0">
                <a:solidFill>
                  <a:srgbClr val="0070C0"/>
                </a:solidFill>
              </a:rPr>
              <a:t>Issue a better Permit</a:t>
            </a:r>
          </a:p>
        </p:txBody>
      </p:sp>
    </p:spTree>
    <p:extLst>
      <p:ext uri="{BB962C8B-B14F-4D97-AF65-F5344CB8AC3E}">
        <p14:creationId xmlns:p14="http://schemas.microsoft.com/office/powerpoint/2010/main" val="24518908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3347E-10AF-4E4C-B35A-3C3F3638DFA6}"/>
              </a:ext>
            </a:extLst>
          </p:cNvPr>
          <p:cNvSpPr>
            <a:spLocks noGrp="1"/>
          </p:cNvSpPr>
          <p:nvPr>
            <p:ph type="title"/>
          </p:nvPr>
        </p:nvSpPr>
        <p:spPr>
          <a:solidFill>
            <a:schemeClr val="tx1"/>
          </a:solidFill>
        </p:spPr>
        <p:txBody>
          <a:bodyPr/>
          <a:lstStyle/>
          <a:p>
            <a:pPr>
              <a:defRPr/>
            </a:pPr>
            <a:r>
              <a:rPr lang="en-US" dirty="0">
                <a:solidFill>
                  <a:srgbClr val="0070C0"/>
                </a:solidFill>
              </a:rPr>
              <a:t>Questions / Suggestions</a:t>
            </a:r>
          </a:p>
        </p:txBody>
      </p:sp>
      <p:sp>
        <p:nvSpPr>
          <p:cNvPr id="19459" name="Content Placeholder 2">
            <a:extLst>
              <a:ext uri="{FF2B5EF4-FFF2-40B4-BE49-F238E27FC236}">
                <a16:creationId xmlns:a16="http://schemas.microsoft.com/office/drawing/2014/main" id="{9F0F8F81-F52A-46FD-838F-44CBA8EC5A4A}"/>
              </a:ext>
            </a:extLst>
          </p:cNvPr>
          <p:cNvSpPr>
            <a:spLocks noGrp="1" noChangeArrowheads="1"/>
          </p:cNvSpPr>
          <p:nvPr>
            <p:ph idx="1"/>
          </p:nvPr>
        </p:nvSpPr>
        <p:spPr/>
        <p:txBody>
          <a:bodyPr/>
          <a:lstStyle/>
          <a:p>
            <a:r>
              <a:rPr lang="en-US" altLang="en-US" dirty="0">
                <a:solidFill>
                  <a:srgbClr val="0070C0"/>
                </a:solidFill>
              </a:rPr>
              <a:t>Please contact us</a:t>
            </a:r>
          </a:p>
          <a:p>
            <a:endParaRPr lang="en-US" altLang="en-US" dirty="0">
              <a:solidFill>
                <a:srgbClr val="0070C0"/>
              </a:solidFill>
            </a:endParaRPr>
          </a:p>
          <a:p>
            <a:r>
              <a:rPr lang="en-US" altLang="en-US" dirty="0">
                <a:solidFill>
                  <a:srgbClr val="0070C0"/>
                </a:solidFill>
              </a:rPr>
              <a:t>William.C.Borth@wv.gov</a:t>
            </a:r>
          </a:p>
          <a:p>
            <a:r>
              <a:rPr lang="en-US" altLang="en-US" dirty="0">
                <a:solidFill>
                  <a:srgbClr val="0070C0"/>
                </a:solidFill>
              </a:rPr>
              <a:t>Mark.J.Parsons@wv.gov</a:t>
            </a:r>
          </a:p>
        </p:txBody>
      </p:sp>
    </p:spTree>
    <p:extLst>
      <p:ext uri="{BB962C8B-B14F-4D97-AF65-F5344CB8AC3E}">
        <p14:creationId xmlns:p14="http://schemas.microsoft.com/office/powerpoint/2010/main" val="3649975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541C23-D95D-4D03-88E5-C795D3817E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654" y="457200"/>
            <a:ext cx="8710692" cy="61011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63099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26909D-73ED-42DD-B3A3-E2A12784DF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8960" y="179606"/>
            <a:ext cx="5646080" cy="6498788"/>
          </a:xfrm>
          <a:prstGeom prst="rect">
            <a:avLst/>
          </a:prstGeom>
        </p:spPr>
      </p:pic>
    </p:spTree>
    <p:extLst>
      <p:ext uri="{BB962C8B-B14F-4D97-AF65-F5344CB8AC3E}">
        <p14:creationId xmlns:p14="http://schemas.microsoft.com/office/powerpoint/2010/main" val="33404005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F7A8F7-7F84-4013-8D8F-18F4D4DE55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699" y="381000"/>
            <a:ext cx="7086601" cy="6278012"/>
          </a:xfrm>
          <a:prstGeom prst="rect">
            <a:avLst/>
          </a:prstGeom>
        </p:spPr>
      </p:pic>
    </p:spTree>
    <p:extLst>
      <p:ext uri="{BB962C8B-B14F-4D97-AF65-F5344CB8AC3E}">
        <p14:creationId xmlns:p14="http://schemas.microsoft.com/office/powerpoint/2010/main" val="29426058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CAF9D0-751E-40B9-BE00-257881E235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657" y="149273"/>
            <a:ext cx="7344685" cy="6559454"/>
          </a:xfrm>
          <a:prstGeom prst="rect">
            <a:avLst/>
          </a:prstGeom>
        </p:spPr>
      </p:pic>
    </p:spTree>
    <p:extLst>
      <p:ext uri="{BB962C8B-B14F-4D97-AF65-F5344CB8AC3E}">
        <p14:creationId xmlns:p14="http://schemas.microsoft.com/office/powerpoint/2010/main" val="7799499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untain Top">
  <a:themeElements>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Mountain To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3936DE588BCB948A8C6EBA0600857DD" ma:contentTypeVersion="6" ma:contentTypeDescription="Create a new document." ma:contentTypeScope="" ma:versionID="08bad472f584c28b647c468c9944a8a1">
  <xsd:schema xmlns:xsd="http://www.w3.org/2001/XMLSchema" xmlns:xs="http://www.w3.org/2001/XMLSchema" xmlns:p="http://schemas.microsoft.com/office/2006/metadata/properties" xmlns:ns1="http://schemas.microsoft.com/sharepoint/v3" targetNamespace="http://schemas.microsoft.com/office/2006/metadata/properties" ma:root="true" ma:fieldsID="ff328a1cd662c37536c074f55b1464a7"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B686F70-D157-4FC9-9E34-3163C2CFF7DE}"/>
</file>

<file path=customXml/itemProps2.xml><?xml version="1.0" encoding="utf-8"?>
<ds:datastoreItem xmlns:ds="http://schemas.openxmlformats.org/officeDocument/2006/customXml" ds:itemID="{B9AF3D43-A641-4A7A-8E8B-0957BEB876A0}"/>
</file>

<file path=customXml/itemProps3.xml><?xml version="1.0" encoding="utf-8"?>
<ds:datastoreItem xmlns:ds="http://schemas.openxmlformats.org/officeDocument/2006/customXml" ds:itemID="{153D777E-25BD-460A-98DA-11BA4BC4EDE7}"/>
</file>

<file path=docProps/app.xml><?xml version="1.0" encoding="utf-8"?>
<Properties xmlns="http://schemas.openxmlformats.org/officeDocument/2006/extended-properties" xmlns:vt="http://schemas.openxmlformats.org/officeDocument/2006/docPropsVTypes">
  <TotalTime>877</TotalTime>
  <Words>2406</Words>
  <Application>Microsoft Office PowerPoint</Application>
  <PresentationFormat>On-screen Show (4:3)</PresentationFormat>
  <Paragraphs>239</Paragraphs>
  <Slides>56</Slides>
  <Notes>5</Notes>
  <HiddenSlides>0</HiddenSlides>
  <MMClips>0</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56</vt:i4>
      </vt:variant>
    </vt:vector>
  </HeadingPairs>
  <TitlesOfParts>
    <vt:vector size="63" baseType="lpstr">
      <vt:lpstr>Arial</vt:lpstr>
      <vt:lpstr>Calibri</vt:lpstr>
      <vt:lpstr>Courier New</vt:lpstr>
      <vt:lpstr>Wingdings</vt:lpstr>
      <vt:lpstr>Office Theme</vt:lpstr>
      <vt:lpstr>Mountain Top</vt:lpstr>
      <vt:lpstr>Acrobat Document</vt:lpstr>
      <vt:lpstr>Industry Training</vt:lpstr>
      <vt:lpstr>Bean Count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NPDES Application Administrative Review  Effective March 6, 2013</vt:lpstr>
      <vt:lpstr>Objectives:</vt:lpstr>
      <vt:lpstr>Gatekeeping a Submittal</vt:lpstr>
      <vt:lpstr>Administrative Review</vt:lpstr>
      <vt:lpstr>Elements of the Administrative Review Process</vt:lpstr>
      <vt:lpstr>Administrative Checklist</vt:lpstr>
      <vt:lpstr>PowerPoint Presentation</vt:lpstr>
      <vt:lpstr>Fees for Coal Permits</vt:lpstr>
      <vt:lpstr>PowerPoint Presentation</vt:lpstr>
      <vt:lpstr>PowerPoint Presentation</vt:lpstr>
      <vt:lpstr>Failure to Submit Water Data</vt:lpstr>
      <vt:lpstr>Tables ABCD Water Analysis</vt:lpstr>
      <vt:lpstr>Representative Outlets</vt:lpstr>
      <vt:lpstr>PowerPoint Presentation</vt:lpstr>
      <vt:lpstr>BWQ Collection</vt:lpstr>
      <vt:lpstr>Failure to Address the Narrative Water Quality Standard</vt:lpstr>
      <vt:lpstr>Narrative Water Quality Standard</vt:lpstr>
      <vt:lpstr>Narrative Justification</vt:lpstr>
      <vt:lpstr>PowerPoint Presentation</vt:lpstr>
      <vt:lpstr>PowerPoint Presentation</vt:lpstr>
      <vt:lpstr>PowerPoint Presentation</vt:lpstr>
      <vt:lpstr>Failure to Properly Classify Outlets</vt:lpstr>
      <vt:lpstr>PowerPoint Presentation</vt:lpstr>
      <vt:lpstr>PowerPoint Presentation</vt:lpstr>
      <vt:lpstr>Deep Mine Abandonment</vt:lpstr>
      <vt:lpstr>PowerPoint Presentation</vt:lpstr>
      <vt:lpstr>Article 3 Requirements Under 38 CSR 2 </vt:lpstr>
      <vt:lpstr>PowerPoint Presentation</vt:lpstr>
      <vt:lpstr>Wet or Dry Seals</vt:lpstr>
      <vt:lpstr>WET  SEALS</vt:lpstr>
      <vt:lpstr>Life For a Deep Mine After Abandonment    Underground Injection</vt:lpstr>
      <vt:lpstr>UNDERGROUND  INJECTION (UIC)</vt:lpstr>
      <vt:lpstr>PowerPoint Presentation</vt:lpstr>
      <vt:lpstr>PowerPoint Presentation</vt:lpstr>
      <vt:lpstr>PowerPoint Presentation</vt:lpstr>
      <vt:lpstr>Sediment Control Temporary vs Permanent</vt:lpstr>
      <vt:lpstr>PowerPoint Presentation</vt:lpstr>
      <vt:lpstr>PowerPoint Presentation</vt:lpstr>
      <vt:lpstr>PowerPoint Presentation</vt:lpstr>
      <vt:lpstr>PowerPoint Presentation</vt:lpstr>
      <vt:lpstr>PowerPoint Presentation</vt:lpstr>
      <vt:lpstr>What Should We Do</vt:lpstr>
      <vt:lpstr>Permit Extensions</vt:lpstr>
      <vt:lpstr>PowerPoint Presentation</vt:lpstr>
      <vt:lpstr>Permit Extensions </vt:lpstr>
      <vt:lpstr>Hopeful Outcome</vt:lpstr>
      <vt:lpstr>Questions / Suggestions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BORTH</dc:creator>
  <cp:lastModifiedBy>Oaks, Leslie S</cp:lastModifiedBy>
  <cp:revision>76</cp:revision>
  <cp:lastPrinted>2018-04-16T20:14:05Z</cp:lastPrinted>
  <dcterms:created xsi:type="dcterms:W3CDTF">2012-06-07T00:08:39Z</dcterms:created>
  <dcterms:modified xsi:type="dcterms:W3CDTF">2018-06-06T14:30:05Z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0x010100B3936DE588BCB948A8C6EBA0600857DD</vt:lpwstr>
  </property>
</Properties>
</file>