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slides/slide76.xml" ContentType="application/vnd.openxmlformats-officedocument.presentationml.slide+xml"/>
  <Override PartName="/ppt/presentation.xml" ContentType="application/vnd.openxmlformats-officedocument.presentationml.presentation.main+xml"/>
  <Override PartName="/ppt/slides/slide56.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51.xml" ContentType="application/vnd.openxmlformats-officedocument.presentationml.slide+xml"/>
  <Override PartName="/ppt/slides/slide73.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45.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81"/>
  </p:notesMasterIdLst>
  <p:handoutMasterIdLst>
    <p:handoutMasterId r:id="rId82"/>
  </p:handoutMasterIdLst>
  <p:sldIdLst>
    <p:sldId id="267" r:id="rId5"/>
    <p:sldId id="269" r:id="rId6"/>
    <p:sldId id="345" r:id="rId7"/>
    <p:sldId id="347" r:id="rId8"/>
    <p:sldId id="346" r:id="rId9"/>
    <p:sldId id="360" r:id="rId10"/>
    <p:sldId id="349" r:id="rId11"/>
    <p:sldId id="362" r:id="rId12"/>
    <p:sldId id="361" r:id="rId13"/>
    <p:sldId id="363" r:id="rId14"/>
    <p:sldId id="364" r:id="rId15"/>
    <p:sldId id="366" r:id="rId16"/>
    <p:sldId id="365" r:id="rId17"/>
    <p:sldId id="368" r:id="rId18"/>
    <p:sldId id="367" r:id="rId19"/>
    <p:sldId id="369" r:id="rId20"/>
    <p:sldId id="379" r:id="rId21"/>
    <p:sldId id="370" r:id="rId22"/>
    <p:sldId id="371" r:id="rId23"/>
    <p:sldId id="374" r:id="rId24"/>
    <p:sldId id="375" r:id="rId25"/>
    <p:sldId id="376" r:id="rId26"/>
    <p:sldId id="377" r:id="rId27"/>
    <p:sldId id="378" r:id="rId28"/>
    <p:sldId id="381" r:id="rId29"/>
    <p:sldId id="382" r:id="rId30"/>
    <p:sldId id="383" r:id="rId31"/>
    <p:sldId id="384" r:id="rId32"/>
    <p:sldId id="388" r:id="rId33"/>
    <p:sldId id="385" r:id="rId34"/>
    <p:sldId id="386" r:id="rId35"/>
    <p:sldId id="380" r:id="rId36"/>
    <p:sldId id="387" r:id="rId37"/>
    <p:sldId id="389" r:id="rId38"/>
    <p:sldId id="348" r:id="rId39"/>
    <p:sldId id="353" r:id="rId40"/>
    <p:sldId id="355" r:id="rId41"/>
    <p:sldId id="356" r:id="rId42"/>
    <p:sldId id="352" r:id="rId43"/>
    <p:sldId id="354" r:id="rId44"/>
    <p:sldId id="373" r:id="rId45"/>
    <p:sldId id="390" r:id="rId46"/>
    <p:sldId id="394" r:id="rId47"/>
    <p:sldId id="393" r:id="rId48"/>
    <p:sldId id="391" r:id="rId49"/>
    <p:sldId id="392" r:id="rId50"/>
    <p:sldId id="395" r:id="rId51"/>
    <p:sldId id="319" r:id="rId52"/>
    <p:sldId id="325" r:id="rId53"/>
    <p:sldId id="301" r:id="rId54"/>
    <p:sldId id="302" r:id="rId55"/>
    <p:sldId id="303" r:id="rId56"/>
    <p:sldId id="320" r:id="rId57"/>
    <p:sldId id="326" r:id="rId58"/>
    <p:sldId id="280" r:id="rId59"/>
    <p:sldId id="259" r:id="rId60"/>
    <p:sldId id="258" r:id="rId61"/>
    <p:sldId id="327" r:id="rId62"/>
    <p:sldId id="328" r:id="rId63"/>
    <p:sldId id="329" r:id="rId64"/>
    <p:sldId id="372" r:id="rId65"/>
    <p:sldId id="323" r:id="rId66"/>
    <p:sldId id="330" r:id="rId67"/>
    <p:sldId id="333" r:id="rId68"/>
    <p:sldId id="331" r:id="rId69"/>
    <p:sldId id="322" r:id="rId70"/>
    <p:sldId id="332" r:id="rId71"/>
    <p:sldId id="335" r:id="rId72"/>
    <p:sldId id="293" r:id="rId73"/>
    <p:sldId id="306" r:id="rId74"/>
    <p:sldId id="308" r:id="rId75"/>
    <p:sldId id="310" r:id="rId76"/>
    <p:sldId id="311" r:id="rId77"/>
    <p:sldId id="344" r:id="rId78"/>
    <p:sldId id="313" r:id="rId79"/>
    <p:sldId id="314" r:id="rId8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4" d="100"/>
          <a:sy n="114" d="100"/>
        </p:scale>
        <p:origin x="150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89" Type="http://schemas.openxmlformats.org/officeDocument/2006/relationships/customXml" Target="../customXml/item3.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88"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customXml" Target="../customXml/item1.xml"/><Relationship Id="rId61" Type="http://schemas.openxmlformats.org/officeDocument/2006/relationships/slide" Target="slides/slide57.xml"/><Relationship Id="rId82" Type="http://schemas.openxmlformats.org/officeDocument/2006/relationships/handoutMaster" Target="handoutMasters/handoutMaster1.xml"/><Relationship Id="rId19"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16254B-22FC-4F5F-8578-0C2043ABF1B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D8B31701-0EA1-4EDF-99C4-5354A1F07AD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930749A-8EE9-4A7F-8FDF-051FD0D6F9B4}" type="datetimeFigureOut">
              <a:rPr lang="en-US" smtClean="0"/>
              <a:t>5/15/2018</a:t>
            </a:fld>
            <a:endParaRPr lang="en-US"/>
          </a:p>
        </p:txBody>
      </p:sp>
      <p:sp>
        <p:nvSpPr>
          <p:cNvPr id="4" name="Footer Placeholder 3">
            <a:extLst>
              <a:ext uri="{FF2B5EF4-FFF2-40B4-BE49-F238E27FC236}">
                <a16:creationId xmlns:a16="http://schemas.microsoft.com/office/drawing/2014/main" id="{F76DBAD5-CBB9-42AC-9A97-D8FA61B037E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B159DE-8583-4EBF-BE38-EECA335027C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006EEF2-6597-498B-8D7F-0AAF8653A137}" type="slidenum">
              <a:rPr lang="en-US" smtClean="0"/>
              <a:t>‹#›</a:t>
            </a:fld>
            <a:endParaRPr lang="en-US"/>
          </a:p>
        </p:txBody>
      </p:sp>
    </p:spTree>
    <p:extLst>
      <p:ext uri="{BB962C8B-B14F-4D97-AF65-F5344CB8AC3E}">
        <p14:creationId xmlns:p14="http://schemas.microsoft.com/office/powerpoint/2010/main" val="3733699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17B0414-4C6F-4C9A-A204-D0B3CF9F78D2}" type="datetimeFigureOut">
              <a:rPr lang="en-US" smtClean="0"/>
              <a:t>5/15/2018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1BB7BB7-B616-47F3-A56F-3581363B937C}" type="slidenum">
              <a:rPr lang="en-US" smtClean="0"/>
              <a:t>‹#›</a:t>
            </a:fld>
            <a:endParaRPr lang="en-US"/>
          </a:p>
        </p:txBody>
      </p:sp>
    </p:spTree>
    <p:extLst>
      <p:ext uri="{BB962C8B-B14F-4D97-AF65-F5344CB8AC3E}">
        <p14:creationId xmlns:p14="http://schemas.microsoft.com/office/powerpoint/2010/main" val="178709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6E0D7A-7DBD-4449-B8BB-47376C46B831}"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ED03E-33A2-4591-A64E-3FB6E0453EC1}" type="slidenum">
              <a:rPr lang="en-US" smtClean="0"/>
              <a:t>‹#›</a:t>
            </a:fld>
            <a:endParaRPr lang="en-US"/>
          </a:p>
        </p:txBody>
      </p:sp>
    </p:spTree>
    <p:extLst>
      <p:ext uri="{BB962C8B-B14F-4D97-AF65-F5344CB8AC3E}">
        <p14:creationId xmlns:p14="http://schemas.microsoft.com/office/powerpoint/2010/main" val="2459869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E0D7A-7DBD-4449-B8BB-47376C46B831}"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ED03E-33A2-4591-A64E-3FB6E0453EC1}" type="slidenum">
              <a:rPr lang="en-US" smtClean="0"/>
              <a:t>‹#›</a:t>
            </a:fld>
            <a:endParaRPr lang="en-US"/>
          </a:p>
        </p:txBody>
      </p:sp>
    </p:spTree>
    <p:extLst>
      <p:ext uri="{BB962C8B-B14F-4D97-AF65-F5344CB8AC3E}">
        <p14:creationId xmlns:p14="http://schemas.microsoft.com/office/powerpoint/2010/main" val="224833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E0D7A-7DBD-4449-B8BB-47376C46B831}"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ED03E-33A2-4591-A64E-3FB6E0453EC1}" type="slidenum">
              <a:rPr lang="en-US" smtClean="0"/>
              <a:t>‹#›</a:t>
            </a:fld>
            <a:endParaRPr lang="en-US"/>
          </a:p>
        </p:txBody>
      </p:sp>
    </p:spTree>
    <p:extLst>
      <p:ext uri="{BB962C8B-B14F-4D97-AF65-F5344CB8AC3E}">
        <p14:creationId xmlns:p14="http://schemas.microsoft.com/office/powerpoint/2010/main" val="1626756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7DBAE9-118A-42C2-9DCD-08E80639A47A}"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51E69-E701-4F90-8E9F-A286B7BB51C8}" type="slidenum">
              <a:rPr lang="en-US" smtClean="0"/>
              <a:pPr/>
              <a:t>‹#›</a:t>
            </a:fld>
            <a:endParaRPr lang="en-US"/>
          </a:p>
        </p:txBody>
      </p:sp>
    </p:spTree>
    <p:extLst>
      <p:ext uri="{BB962C8B-B14F-4D97-AF65-F5344CB8AC3E}">
        <p14:creationId xmlns:p14="http://schemas.microsoft.com/office/powerpoint/2010/main" val="210674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7DBAE9-118A-42C2-9DCD-08E80639A47A}"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51E69-E701-4F90-8E9F-A286B7BB51C8}" type="slidenum">
              <a:rPr lang="en-US" smtClean="0"/>
              <a:pPr/>
              <a:t>‹#›</a:t>
            </a:fld>
            <a:endParaRPr lang="en-US"/>
          </a:p>
        </p:txBody>
      </p:sp>
    </p:spTree>
    <p:extLst>
      <p:ext uri="{BB962C8B-B14F-4D97-AF65-F5344CB8AC3E}">
        <p14:creationId xmlns:p14="http://schemas.microsoft.com/office/powerpoint/2010/main" val="3257175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7DBAE9-118A-42C2-9DCD-08E80639A47A}"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51E69-E701-4F90-8E9F-A286B7BB51C8}" type="slidenum">
              <a:rPr lang="en-US" smtClean="0"/>
              <a:pPr/>
              <a:t>‹#›</a:t>
            </a:fld>
            <a:endParaRPr lang="en-US"/>
          </a:p>
        </p:txBody>
      </p:sp>
    </p:spTree>
    <p:extLst>
      <p:ext uri="{BB962C8B-B14F-4D97-AF65-F5344CB8AC3E}">
        <p14:creationId xmlns:p14="http://schemas.microsoft.com/office/powerpoint/2010/main" val="3834240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7DBAE9-118A-42C2-9DCD-08E80639A47A}"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51E69-E701-4F90-8E9F-A286B7BB51C8}" type="slidenum">
              <a:rPr lang="en-US" smtClean="0"/>
              <a:pPr/>
              <a:t>‹#›</a:t>
            </a:fld>
            <a:endParaRPr lang="en-US"/>
          </a:p>
        </p:txBody>
      </p:sp>
    </p:spTree>
    <p:extLst>
      <p:ext uri="{BB962C8B-B14F-4D97-AF65-F5344CB8AC3E}">
        <p14:creationId xmlns:p14="http://schemas.microsoft.com/office/powerpoint/2010/main" val="2999712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7DBAE9-118A-42C2-9DCD-08E80639A47A}" type="datetimeFigureOut">
              <a:rPr lang="en-US" smtClean="0"/>
              <a:pPr/>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151E69-E701-4F90-8E9F-A286B7BB51C8}" type="slidenum">
              <a:rPr lang="en-US" smtClean="0"/>
              <a:pPr/>
              <a:t>‹#›</a:t>
            </a:fld>
            <a:endParaRPr lang="en-US"/>
          </a:p>
        </p:txBody>
      </p:sp>
    </p:spTree>
    <p:extLst>
      <p:ext uri="{BB962C8B-B14F-4D97-AF65-F5344CB8AC3E}">
        <p14:creationId xmlns:p14="http://schemas.microsoft.com/office/powerpoint/2010/main" val="351723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7DBAE9-118A-42C2-9DCD-08E80639A47A}" type="datetimeFigureOut">
              <a:rPr lang="en-US" smtClean="0"/>
              <a:pPr/>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151E69-E701-4F90-8E9F-A286B7BB51C8}" type="slidenum">
              <a:rPr lang="en-US" smtClean="0"/>
              <a:pPr/>
              <a:t>‹#›</a:t>
            </a:fld>
            <a:endParaRPr lang="en-US"/>
          </a:p>
        </p:txBody>
      </p:sp>
    </p:spTree>
    <p:extLst>
      <p:ext uri="{BB962C8B-B14F-4D97-AF65-F5344CB8AC3E}">
        <p14:creationId xmlns:p14="http://schemas.microsoft.com/office/powerpoint/2010/main" val="1010185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DBAE9-118A-42C2-9DCD-08E80639A47A}" type="datetimeFigureOut">
              <a:rPr lang="en-US" smtClean="0"/>
              <a:pPr/>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151E69-E701-4F90-8E9F-A286B7BB51C8}" type="slidenum">
              <a:rPr lang="en-US" smtClean="0"/>
              <a:pPr/>
              <a:t>‹#›</a:t>
            </a:fld>
            <a:endParaRPr lang="en-US"/>
          </a:p>
        </p:txBody>
      </p:sp>
    </p:spTree>
    <p:extLst>
      <p:ext uri="{BB962C8B-B14F-4D97-AF65-F5344CB8AC3E}">
        <p14:creationId xmlns:p14="http://schemas.microsoft.com/office/powerpoint/2010/main" val="1396295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7DBAE9-118A-42C2-9DCD-08E80639A47A}"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51E69-E701-4F90-8E9F-A286B7BB51C8}" type="slidenum">
              <a:rPr lang="en-US" smtClean="0"/>
              <a:pPr/>
              <a:t>‹#›</a:t>
            </a:fld>
            <a:endParaRPr lang="en-US"/>
          </a:p>
        </p:txBody>
      </p:sp>
    </p:spTree>
    <p:extLst>
      <p:ext uri="{BB962C8B-B14F-4D97-AF65-F5344CB8AC3E}">
        <p14:creationId xmlns:p14="http://schemas.microsoft.com/office/powerpoint/2010/main" val="600100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E0D7A-7DBD-4449-B8BB-47376C46B831}"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ED03E-33A2-4591-A64E-3FB6E0453EC1}" type="slidenum">
              <a:rPr lang="en-US" smtClean="0"/>
              <a:t>‹#›</a:t>
            </a:fld>
            <a:endParaRPr lang="en-US"/>
          </a:p>
        </p:txBody>
      </p:sp>
    </p:spTree>
    <p:extLst>
      <p:ext uri="{BB962C8B-B14F-4D97-AF65-F5344CB8AC3E}">
        <p14:creationId xmlns:p14="http://schemas.microsoft.com/office/powerpoint/2010/main" val="497493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7DBAE9-118A-42C2-9DCD-08E80639A47A}"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51E69-E701-4F90-8E9F-A286B7BB51C8}" type="slidenum">
              <a:rPr lang="en-US" smtClean="0"/>
              <a:pPr/>
              <a:t>‹#›</a:t>
            </a:fld>
            <a:endParaRPr lang="en-US"/>
          </a:p>
        </p:txBody>
      </p:sp>
    </p:spTree>
    <p:extLst>
      <p:ext uri="{BB962C8B-B14F-4D97-AF65-F5344CB8AC3E}">
        <p14:creationId xmlns:p14="http://schemas.microsoft.com/office/powerpoint/2010/main" val="3374537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7DBAE9-118A-42C2-9DCD-08E80639A47A}"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51E69-E701-4F90-8E9F-A286B7BB51C8}" type="slidenum">
              <a:rPr lang="en-US" smtClean="0"/>
              <a:pPr/>
              <a:t>‹#›</a:t>
            </a:fld>
            <a:endParaRPr lang="en-US"/>
          </a:p>
        </p:txBody>
      </p:sp>
    </p:spTree>
    <p:extLst>
      <p:ext uri="{BB962C8B-B14F-4D97-AF65-F5344CB8AC3E}">
        <p14:creationId xmlns:p14="http://schemas.microsoft.com/office/powerpoint/2010/main" val="1345999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7DBAE9-118A-42C2-9DCD-08E80639A47A}"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51E69-E701-4F90-8E9F-A286B7BB51C8}" type="slidenum">
              <a:rPr lang="en-US" smtClean="0"/>
              <a:pPr/>
              <a:t>‹#›</a:t>
            </a:fld>
            <a:endParaRPr lang="en-US"/>
          </a:p>
        </p:txBody>
      </p:sp>
    </p:spTree>
    <p:extLst>
      <p:ext uri="{BB962C8B-B14F-4D97-AF65-F5344CB8AC3E}">
        <p14:creationId xmlns:p14="http://schemas.microsoft.com/office/powerpoint/2010/main" val="1496691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6AC5-1DD0-4415-9CED-6E4C4CD4526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9DB35E-AA96-4BA4-86AA-240BF6D8E45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CE9391-A6EE-4B09-B2E8-55C2A6201A7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A3031D3-188B-406E-94BB-132EDF980A6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B275007-D2C8-493B-88B6-CB502AED629A}"/>
              </a:ext>
            </a:extLst>
          </p:cNvPr>
          <p:cNvSpPr>
            <a:spLocks noGrp="1"/>
          </p:cNvSpPr>
          <p:nvPr>
            <p:ph type="sldNum" sz="quarter" idx="12"/>
          </p:nvPr>
        </p:nvSpPr>
        <p:spPr/>
        <p:txBody>
          <a:bodyPr/>
          <a:lstStyle>
            <a:lvl1pPr>
              <a:defRPr/>
            </a:lvl1pPr>
          </a:lstStyle>
          <a:p>
            <a:fld id="{AC4A3E65-803A-4B3A-AD06-72036ADCAC88}" type="slidenum">
              <a:rPr lang="en-US" altLang="en-US"/>
              <a:pPr/>
              <a:t>‹#›</a:t>
            </a:fld>
            <a:endParaRPr lang="en-US" altLang="en-US"/>
          </a:p>
        </p:txBody>
      </p:sp>
    </p:spTree>
    <p:extLst>
      <p:ext uri="{BB962C8B-B14F-4D97-AF65-F5344CB8AC3E}">
        <p14:creationId xmlns:p14="http://schemas.microsoft.com/office/powerpoint/2010/main" val="2576701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9A57-4ADC-4AA9-9D44-098E849A0A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A264B3-0D45-4327-8FA4-F94C1770A0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DC67A-F5E8-4682-99F7-AB58E33CAD2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28E7AE5-7A4B-42E1-BC2E-A3074437728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00C30B4-2E93-493B-A23D-6D08DE5632EC}"/>
              </a:ext>
            </a:extLst>
          </p:cNvPr>
          <p:cNvSpPr>
            <a:spLocks noGrp="1"/>
          </p:cNvSpPr>
          <p:nvPr>
            <p:ph type="sldNum" sz="quarter" idx="12"/>
          </p:nvPr>
        </p:nvSpPr>
        <p:spPr/>
        <p:txBody>
          <a:bodyPr/>
          <a:lstStyle>
            <a:lvl1pPr>
              <a:defRPr/>
            </a:lvl1pPr>
          </a:lstStyle>
          <a:p>
            <a:fld id="{4320262A-E94C-4873-B9B4-DE4613A6839E}" type="slidenum">
              <a:rPr lang="en-US" altLang="en-US"/>
              <a:pPr/>
              <a:t>‹#›</a:t>
            </a:fld>
            <a:endParaRPr lang="en-US" altLang="en-US"/>
          </a:p>
        </p:txBody>
      </p:sp>
    </p:spTree>
    <p:extLst>
      <p:ext uri="{BB962C8B-B14F-4D97-AF65-F5344CB8AC3E}">
        <p14:creationId xmlns:p14="http://schemas.microsoft.com/office/powerpoint/2010/main" val="3942516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FD9BD-A507-4B11-9AD0-C5FB96DAFDC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3E22F0-7328-4522-B2D4-7559E8500BD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7DF7DEF-27A0-4539-A256-4B8309AC135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CD0AFB2-ED79-4ECA-B8F6-37309CCCC9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D6AE41A-CC77-405F-9B73-2D150AD67F20}"/>
              </a:ext>
            </a:extLst>
          </p:cNvPr>
          <p:cNvSpPr>
            <a:spLocks noGrp="1"/>
          </p:cNvSpPr>
          <p:nvPr>
            <p:ph type="sldNum" sz="quarter" idx="12"/>
          </p:nvPr>
        </p:nvSpPr>
        <p:spPr/>
        <p:txBody>
          <a:bodyPr/>
          <a:lstStyle>
            <a:lvl1pPr>
              <a:defRPr/>
            </a:lvl1pPr>
          </a:lstStyle>
          <a:p>
            <a:fld id="{1FBF0EAB-8F75-4A43-9B07-10C7FA5DB894}" type="slidenum">
              <a:rPr lang="en-US" altLang="en-US"/>
              <a:pPr/>
              <a:t>‹#›</a:t>
            </a:fld>
            <a:endParaRPr lang="en-US" altLang="en-US"/>
          </a:p>
        </p:txBody>
      </p:sp>
    </p:spTree>
    <p:extLst>
      <p:ext uri="{BB962C8B-B14F-4D97-AF65-F5344CB8AC3E}">
        <p14:creationId xmlns:p14="http://schemas.microsoft.com/office/powerpoint/2010/main" val="4281521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B4D3-C33B-46B1-95D3-D8F515A491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9ADCE-ACEE-4D30-94A8-907D6415F40E}"/>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17060E-E881-4EF5-AE55-1479CA7A14F7}"/>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D3EA82-D159-4F85-B24D-8CD26B68DA3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5B1C91F-E2AD-43F8-B063-5898E53BAA7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FC6C4BD-E621-4E1F-9B5D-4D1A01794510}"/>
              </a:ext>
            </a:extLst>
          </p:cNvPr>
          <p:cNvSpPr>
            <a:spLocks noGrp="1"/>
          </p:cNvSpPr>
          <p:nvPr>
            <p:ph type="sldNum" sz="quarter" idx="12"/>
          </p:nvPr>
        </p:nvSpPr>
        <p:spPr/>
        <p:txBody>
          <a:bodyPr/>
          <a:lstStyle>
            <a:lvl1pPr>
              <a:defRPr/>
            </a:lvl1pPr>
          </a:lstStyle>
          <a:p>
            <a:fld id="{B524BB8A-AD27-4DD0-8D63-9C4CB9D26BAA}" type="slidenum">
              <a:rPr lang="en-US" altLang="en-US"/>
              <a:pPr/>
              <a:t>‹#›</a:t>
            </a:fld>
            <a:endParaRPr lang="en-US" altLang="en-US"/>
          </a:p>
        </p:txBody>
      </p:sp>
    </p:spTree>
    <p:extLst>
      <p:ext uri="{BB962C8B-B14F-4D97-AF65-F5344CB8AC3E}">
        <p14:creationId xmlns:p14="http://schemas.microsoft.com/office/powerpoint/2010/main" val="3385105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6A8E8-C0F2-4BAD-B49D-23ACD3F9FD6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279FF0-EA41-4CDD-B246-B151CC536FD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07A062-DCDB-4643-8E2E-9C706A484B3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2D3724-CF41-4B62-B888-271FF8BDB43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B8B8B3-87AA-448C-A138-FDFE60A4CBB4}"/>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BDFE4F-B64B-4921-B02B-D196075645D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DECEC6E-CFD4-44B0-80DC-4AF3B28906C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412E0B9-B4D8-4D3D-9D9B-5ADF57672DE3}"/>
              </a:ext>
            </a:extLst>
          </p:cNvPr>
          <p:cNvSpPr>
            <a:spLocks noGrp="1"/>
          </p:cNvSpPr>
          <p:nvPr>
            <p:ph type="sldNum" sz="quarter" idx="12"/>
          </p:nvPr>
        </p:nvSpPr>
        <p:spPr/>
        <p:txBody>
          <a:bodyPr/>
          <a:lstStyle>
            <a:lvl1pPr>
              <a:defRPr/>
            </a:lvl1pPr>
          </a:lstStyle>
          <a:p>
            <a:fld id="{3E2D6132-ABDE-4762-BF15-71B7E68C7223}" type="slidenum">
              <a:rPr lang="en-US" altLang="en-US"/>
              <a:pPr/>
              <a:t>‹#›</a:t>
            </a:fld>
            <a:endParaRPr lang="en-US" altLang="en-US"/>
          </a:p>
        </p:txBody>
      </p:sp>
    </p:spTree>
    <p:extLst>
      <p:ext uri="{BB962C8B-B14F-4D97-AF65-F5344CB8AC3E}">
        <p14:creationId xmlns:p14="http://schemas.microsoft.com/office/powerpoint/2010/main" val="1670939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FF78-716D-493A-A534-FFC6E239AA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EB71BC-3816-4AD8-8CFE-036864265D3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6137C20-434C-4B62-ACCA-CA078E8F27A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6D69BB6-722C-4E46-AE29-B0A88055E373}"/>
              </a:ext>
            </a:extLst>
          </p:cNvPr>
          <p:cNvSpPr>
            <a:spLocks noGrp="1"/>
          </p:cNvSpPr>
          <p:nvPr>
            <p:ph type="sldNum" sz="quarter" idx="12"/>
          </p:nvPr>
        </p:nvSpPr>
        <p:spPr/>
        <p:txBody>
          <a:bodyPr/>
          <a:lstStyle>
            <a:lvl1pPr>
              <a:defRPr/>
            </a:lvl1pPr>
          </a:lstStyle>
          <a:p>
            <a:fld id="{D1F3E266-36EA-46C7-9F62-947C2C85E3C3}" type="slidenum">
              <a:rPr lang="en-US" altLang="en-US"/>
              <a:pPr/>
              <a:t>‹#›</a:t>
            </a:fld>
            <a:endParaRPr lang="en-US" altLang="en-US"/>
          </a:p>
        </p:txBody>
      </p:sp>
    </p:spTree>
    <p:extLst>
      <p:ext uri="{BB962C8B-B14F-4D97-AF65-F5344CB8AC3E}">
        <p14:creationId xmlns:p14="http://schemas.microsoft.com/office/powerpoint/2010/main" val="2805566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363A94-ADA7-49D3-A5B6-C5B886E2729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D0C85CE-D07D-4DF6-BFFE-C5FD1C73990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E909CC9-76BF-4A40-AB4B-F7FDE0DB4BA9}"/>
              </a:ext>
            </a:extLst>
          </p:cNvPr>
          <p:cNvSpPr>
            <a:spLocks noGrp="1"/>
          </p:cNvSpPr>
          <p:nvPr>
            <p:ph type="sldNum" sz="quarter" idx="12"/>
          </p:nvPr>
        </p:nvSpPr>
        <p:spPr/>
        <p:txBody>
          <a:bodyPr/>
          <a:lstStyle>
            <a:lvl1pPr>
              <a:defRPr/>
            </a:lvl1pPr>
          </a:lstStyle>
          <a:p>
            <a:fld id="{CA64F6AF-42A7-4840-8DA7-2EFBA0492A1F}" type="slidenum">
              <a:rPr lang="en-US" altLang="en-US"/>
              <a:pPr/>
              <a:t>‹#›</a:t>
            </a:fld>
            <a:endParaRPr lang="en-US" altLang="en-US"/>
          </a:p>
        </p:txBody>
      </p:sp>
    </p:spTree>
    <p:extLst>
      <p:ext uri="{BB962C8B-B14F-4D97-AF65-F5344CB8AC3E}">
        <p14:creationId xmlns:p14="http://schemas.microsoft.com/office/powerpoint/2010/main" val="137695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6E0D7A-7DBD-4449-B8BB-47376C46B831}"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ED03E-33A2-4591-A64E-3FB6E0453EC1}" type="slidenum">
              <a:rPr lang="en-US" smtClean="0"/>
              <a:t>‹#›</a:t>
            </a:fld>
            <a:endParaRPr lang="en-US"/>
          </a:p>
        </p:txBody>
      </p:sp>
    </p:spTree>
    <p:extLst>
      <p:ext uri="{BB962C8B-B14F-4D97-AF65-F5344CB8AC3E}">
        <p14:creationId xmlns:p14="http://schemas.microsoft.com/office/powerpoint/2010/main" val="3229525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E79C3-C440-4FE8-84B5-0A57080B593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A457B5-0667-40D6-B7D8-5C349C83D9B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4F5506-33BF-4275-9C94-01C5822C3E5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2D0E26-A3A2-42D2-92DB-5DEA8F9FE3A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9757CDF-F201-4659-94BB-FDA364F6071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0A80955-BDA2-43EC-86C8-3856436814DE}"/>
              </a:ext>
            </a:extLst>
          </p:cNvPr>
          <p:cNvSpPr>
            <a:spLocks noGrp="1"/>
          </p:cNvSpPr>
          <p:nvPr>
            <p:ph type="sldNum" sz="quarter" idx="12"/>
          </p:nvPr>
        </p:nvSpPr>
        <p:spPr/>
        <p:txBody>
          <a:bodyPr/>
          <a:lstStyle>
            <a:lvl1pPr>
              <a:defRPr/>
            </a:lvl1pPr>
          </a:lstStyle>
          <a:p>
            <a:fld id="{F54A2DDA-5349-4729-895B-CF15997B1D2E}" type="slidenum">
              <a:rPr lang="en-US" altLang="en-US"/>
              <a:pPr/>
              <a:t>‹#›</a:t>
            </a:fld>
            <a:endParaRPr lang="en-US" altLang="en-US"/>
          </a:p>
        </p:txBody>
      </p:sp>
    </p:spTree>
    <p:extLst>
      <p:ext uri="{BB962C8B-B14F-4D97-AF65-F5344CB8AC3E}">
        <p14:creationId xmlns:p14="http://schemas.microsoft.com/office/powerpoint/2010/main" val="1616659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65C5-81A6-40D7-8847-21127B31096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A4D74C-C297-4CDA-867B-3AC21ECBA35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5C9B03-C4A4-42E3-B1A3-251FCAA9B4D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D84F8B-EE67-4BE1-ACEA-7C0AFFFE23D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CD4D3C5-410C-470E-B45F-C34C16F77F7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BEF27E0-DF1B-4B5D-B289-433C224C4ED0}"/>
              </a:ext>
            </a:extLst>
          </p:cNvPr>
          <p:cNvSpPr>
            <a:spLocks noGrp="1"/>
          </p:cNvSpPr>
          <p:nvPr>
            <p:ph type="sldNum" sz="quarter" idx="12"/>
          </p:nvPr>
        </p:nvSpPr>
        <p:spPr/>
        <p:txBody>
          <a:bodyPr/>
          <a:lstStyle>
            <a:lvl1pPr>
              <a:defRPr/>
            </a:lvl1pPr>
          </a:lstStyle>
          <a:p>
            <a:fld id="{C6A09D62-D7D0-451E-93D3-30BC6196EEAB}" type="slidenum">
              <a:rPr lang="en-US" altLang="en-US"/>
              <a:pPr/>
              <a:t>‹#›</a:t>
            </a:fld>
            <a:endParaRPr lang="en-US" altLang="en-US"/>
          </a:p>
        </p:txBody>
      </p:sp>
    </p:spTree>
    <p:extLst>
      <p:ext uri="{BB962C8B-B14F-4D97-AF65-F5344CB8AC3E}">
        <p14:creationId xmlns:p14="http://schemas.microsoft.com/office/powerpoint/2010/main" val="3587641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45C9-BAF3-4C41-A9F2-0610D7CDB4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3C4B07-AEFB-4EE2-BE2A-806CE5B73B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BE8AD-B06F-4DD1-B9C1-2D903505DB3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3472AF8-AF4F-4429-86D5-4A9A509FE33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6DBE31A-39D1-4697-B1CA-8D39033CEF2A}"/>
              </a:ext>
            </a:extLst>
          </p:cNvPr>
          <p:cNvSpPr>
            <a:spLocks noGrp="1"/>
          </p:cNvSpPr>
          <p:nvPr>
            <p:ph type="sldNum" sz="quarter" idx="12"/>
          </p:nvPr>
        </p:nvSpPr>
        <p:spPr/>
        <p:txBody>
          <a:bodyPr/>
          <a:lstStyle>
            <a:lvl1pPr>
              <a:defRPr/>
            </a:lvl1pPr>
          </a:lstStyle>
          <a:p>
            <a:fld id="{F32978FC-6156-455C-B025-F639D75CC2BE}" type="slidenum">
              <a:rPr lang="en-US" altLang="en-US"/>
              <a:pPr/>
              <a:t>‹#›</a:t>
            </a:fld>
            <a:endParaRPr lang="en-US" altLang="en-US"/>
          </a:p>
        </p:txBody>
      </p:sp>
    </p:spTree>
    <p:extLst>
      <p:ext uri="{BB962C8B-B14F-4D97-AF65-F5344CB8AC3E}">
        <p14:creationId xmlns:p14="http://schemas.microsoft.com/office/powerpoint/2010/main" val="2633879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4ED28C-92B6-4C24-ACF3-64465BFAC4CE}"/>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746717-9551-4999-A0FF-12EC5F9E94C4}"/>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74AF8-B66C-4D54-A2B0-B2A2C232DEC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CCB89CE-9AA4-467D-9720-8A026343FEF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7E7B43A-206F-4E22-B83F-CF1983C06719}"/>
              </a:ext>
            </a:extLst>
          </p:cNvPr>
          <p:cNvSpPr>
            <a:spLocks noGrp="1"/>
          </p:cNvSpPr>
          <p:nvPr>
            <p:ph type="sldNum" sz="quarter" idx="12"/>
          </p:nvPr>
        </p:nvSpPr>
        <p:spPr/>
        <p:txBody>
          <a:bodyPr/>
          <a:lstStyle>
            <a:lvl1pPr>
              <a:defRPr/>
            </a:lvl1pPr>
          </a:lstStyle>
          <a:p>
            <a:fld id="{6855DC64-6C67-47E4-BB6B-17F73001842D}" type="slidenum">
              <a:rPr lang="en-US" altLang="en-US"/>
              <a:pPr/>
              <a:t>‹#›</a:t>
            </a:fld>
            <a:endParaRPr lang="en-US" altLang="en-US"/>
          </a:p>
        </p:txBody>
      </p:sp>
    </p:spTree>
    <p:extLst>
      <p:ext uri="{BB962C8B-B14F-4D97-AF65-F5344CB8AC3E}">
        <p14:creationId xmlns:p14="http://schemas.microsoft.com/office/powerpoint/2010/main" val="39861383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FBE-E55D-400C-93E4-F91DC4978CB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9B172A-9EEF-42CF-81FF-B71C22F66C7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BDD2EB-A404-4858-99EA-0BD3E5DF938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6090E1B-E72B-481E-948A-F396F62BE54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A2C474F-F694-4C28-9538-1CE82659AB83}"/>
              </a:ext>
            </a:extLst>
          </p:cNvPr>
          <p:cNvSpPr>
            <a:spLocks noGrp="1"/>
          </p:cNvSpPr>
          <p:nvPr>
            <p:ph type="sldNum" sz="quarter" idx="12"/>
          </p:nvPr>
        </p:nvSpPr>
        <p:spPr/>
        <p:txBody>
          <a:bodyPr/>
          <a:lstStyle>
            <a:lvl1pPr>
              <a:defRPr/>
            </a:lvl1pPr>
          </a:lstStyle>
          <a:p>
            <a:fld id="{615A59C8-BE04-4BBC-9145-3724ECF85389}" type="slidenum">
              <a:rPr lang="en-US" altLang="en-US"/>
              <a:pPr/>
              <a:t>‹#›</a:t>
            </a:fld>
            <a:endParaRPr lang="en-US" altLang="en-US"/>
          </a:p>
        </p:txBody>
      </p:sp>
    </p:spTree>
    <p:extLst>
      <p:ext uri="{BB962C8B-B14F-4D97-AF65-F5344CB8AC3E}">
        <p14:creationId xmlns:p14="http://schemas.microsoft.com/office/powerpoint/2010/main" val="453305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9A4A-0BDF-4A4C-840C-29D4A381B7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A01B72-0E78-4564-83D5-65CCE05B77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2CE7E-E4E2-42F1-84F9-3D727785D77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72F434C-B8B5-4591-8C29-A9AA59A0B6B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907A185-E140-4650-9A3A-13AE990DDB01}"/>
              </a:ext>
            </a:extLst>
          </p:cNvPr>
          <p:cNvSpPr>
            <a:spLocks noGrp="1"/>
          </p:cNvSpPr>
          <p:nvPr>
            <p:ph type="sldNum" sz="quarter" idx="12"/>
          </p:nvPr>
        </p:nvSpPr>
        <p:spPr/>
        <p:txBody>
          <a:bodyPr/>
          <a:lstStyle>
            <a:lvl1pPr>
              <a:defRPr/>
            </a:lvl1pPr>
          </a:lstStyle>
          <a:p>
            <a:fld id="{E2DEC209-EBF6-473D-8ABA-EBE81CB39515}" type="slidenum">
              <a:rPr lang="en-US" altLang="en-US"/>
              <a:pPr/>
              <a:t>‹#›</a:t>
            </a:fld>
            <a:endParaRPr lang="en-US" altLang="en-US"/>
          </a:p>
        </p:txBody>
      </p:sp>
    </p:spTree>
    <p:extLst>
      <p:ext uri="{BB962C8B-B14F-4D97-AF65-F5344CB8AC3E}">
        <p14:creationId xmlns:p14="http://schemas.microsoft.com/office/powerpoint/2010/main" val="1845885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43B3-C511-436D-9163-850382D0133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82BFDA-CD9E-487F-845E-C24447AFA60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CCBCDA72-D668-43F8-B0A9-4C34B47BC65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87874DA-1858-4ED3-9700-C3439A91BD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D1351DF-F45E-409C-862B-37DD3D7F0168}"/>
              </a:ext>
            </a:extLst>
          </p:cNvPr>
          <p:cNvSpPr>
            <a:spLocks noGrp="1"/>
          </p:cNvSpPr>
          <p:nvPr>
            <p:ph type="sldNum" sz="quarter" idx="12"/>
          </p:nvPr>
        </p:nvSpPr>
        <p:spPr/>
        <p:txBody>
          <a:bodyPr/>
          <a:lstStyle>
            <a:lvl1pPr>
              <a:defRPr/>
            </a:lvl1pPr>
          </a:lstStyle>
          <a:p>
            <a:fld id="{A57FC192-82E4-4D06-965F-5027F8465867}" type="slidenum">
              <a:rPr lang="en-US" altLang="en-US"/>
              <a:pPr/>
              <a:t>‹#›</a:t>
            </a:fld>
            <a:endParaRPr lang="en-US" altLang="en-US"/>
          </a:p>
        </p:txBody>
      </p:sp>
    </p:spTree>
    <p:extLst>
      <p:ext uri="{BB962C8B-B14F-4D97-AF65-F5344CB8AC3E}">
        <p14:creationId xmlns:p14="http://schemas.microsoft.com/office/powerpoint/2010/main" val="3636602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96DCA-7327-4B46-AD91-97A3202CA1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B9630-FD73-48D6-A9A2-8B20CD341590}"/>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3F6A0E-3F92-4E68-9296-5F2EED5661EB}"/>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D36EE1-7A6A-47AA-87D1-009136C8F36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1E9CBD6-CBE0-4829-9FEA-55E32B3F50E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AA1B842-F825-43E5-9E93-714C91B85B53}"/>
              </a:ext>
            </a:extLst>
          </p:cNvPr>
          <p:cNvSpPr>
            <a:spLocks noGrp="1"/>
          </p:cNvSpPr>
          <p:nvPr>
            <p:ph type="sldNum" sz="quarter" idx="12"/>
          </p:nvPr>
        </p:nvSpPr>
        <p:spPr/>
        <p:txBody>
          <a:bodyPr/>
          <a:lstStyle>
            <a:lvl1pPr>
              <a:defRPr/>
            </a:lvl1pPr>
          </a:lstStyle>
          <a:p>
            <a:fld id="{3D7BC25F-90A7-401E-AE0E-8C259E392891}" type="slidenum">
              <a:rPr lang="en-US" altLang="en-US"/>
              <a:pPr/>
              <a:t>‹#›</a:t>
            </a:fld>
            <a:endParaRPr lang="en-US" altLang="en-US"/>
          </a:p>
        </p:txBody>
      </p:sp>
    </p:spTree>
    <p:extLst>
      <p:ext uri="{BB962C8B-B14F-4D97-AF65-F5344CB8AC3E}">
        <p14:creationId xmlns:p14="http://schemas.microsoft.com/office/powerpoint/2010/main" val="660025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EB6E-DF79-499D-9321-02F0AEF64C8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DD3742-5455-4ABA-BCC4-67BFBD32767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0064005-51ED-46F3-9540-81E788F08224}"/>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C8E594-D1E1-47D1-9EF5-588466C8898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B06539-F205-4CBF-9311-00C0F6E51A3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4A142E-FAB2-4B48-8511-0E06ED8723B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8213414-B0BC-4969-90B4-B8E15286B92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74E80EB-4BA2-486D-9AEA-450EFF35DCA4}"/>
              </a:ext>
            </a:extLst>
          </p:cNvPr>
          <p:cNvSpPr>
            <a:spLocks noGrp="1"/>
          </p:cNvSpPr>
          <p:nvPr>
            <p:ph type="sldNum" sz="quarter" idx="12"/>
          </p:nvPr>
        </p:nvSpPr>
        <p:spPr/>
        <p:txBody>
          <a:bodyPr/>
          <a:lstStyle>
            <a:lvl1pPr>
              <a:defRPr/>
            </a:lvl1pPr>
          </a:lstStyle>
          <a:p>
            <a:fld id="{0EBD8F41-08D4-45A4-B7E0-7CB91550834A}" type="slidenum">
              <a:rPr lang="en-US" altLang="en-US"/>
              <a:pPr/>
              <a:t>‹#›</a:t>
            </a:fld>
            <a:endParaRPr lang="en-US" altLang="en-US"/>
          </a:p>
        </p:txBody>
      </p:sp>
    </p:spTree>
    <p:extLst>
      <p:ext uri="{BB962C8B-B14F-4D97-AF65-F5344CB8AC3E}">
        <p14:creationId xmlns:p14="http://schemas.microsoft.com/office/powerpoint/2010/main" val="297144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70A0B-12F2-4897-BC67-693A1C9F1B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14BFB2-646F-4798-AE40-D664DFC5806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5B2C518-B96A-4BB9-8CB4-871FAB894CF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29C0AAE-4060-4006-95EE-14F46CED0D2E}"/>
              </a:ext>
            </a:extLst>
          </p:cNvPr>
          <p:cNvSpPr>
            <a:spLocks noGrp="1"/>
          </p:cNvSpPr>
          <p:nvPr>
            <p:ph type="sldNum" sz="quarter" idx="12"/>
          </p:nvPr>
        </p:nvSpPr>
        <p:spPr/>
        <p:txBody>
          <a:bodyPr/>
          <a:lstStyle>
            <a:lvl1pPr>
              <a:defRPr/>
            </a:lvl1pPr>
          </a:lstStyle>
          <a:p>
            <a:fld id="{38716D74-407C-4B28-BBBA-34BA11497935}" type="slidenum">
              <a:rPr lang="en-US" altLang="en-US"/>
              <a:pPr/>
              <a:t>‹#›</a:t>
            </a:fld>
            <a:endParaRPr lang="en-US" altLang="en-US"/>
          </a:p>
        </p:txBody>
      </p:sp>
    </p:spTree>
    <p:extLst>
      <p:ext uri="{BB962C8B-B14F-4D97-AF65-F5344CB8AC3E}">
        <p14:creationId xmlns:p14="http://schemas.microsoft.com/office/powerpoint/2010/main" val="139265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6E0D7A-7DBD-4449-B8BB-47376C46B831}"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ED03E-33A2-4591-A64E-3FB6E0453EC1}" type="slidenum">
              <a:rPr lang="en-US" smtClean="0"/>
              <a:t>‹#›</a:t>
            </a:fld>
            <a:endParaRPr lang="en-US"/>
          </a:p>
        </p:txBody>
      </p:sp>
    </p:spTree>
    <p:extLst>
      <p:ext uri="{BB962C8B-B14F-4D97-AF65-F5344CB8AC3E}">
        <p14:creationId xmlns:p14="http://schemas.microsoft.com/office/powerpoint/2010/main" val="8937237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4E54E4-1F71-4A1E-B7AB-31F87E8D648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EAEE50F-1DCE-4BDE-B449-D510E00934D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CAA22CA-D3D2-483C-8B6B-AA415CB69013}"/>
              </a:ext>
            </a:extLst>
          </p:cNvPr>
          <p:cNvSpPr>
            <a:spLocks noGrp="1"/>
          </p:cNvSpPr>
          <p:nvPr>
            <p:ph type="sldNum" sz="quarter" idx="12"/>
          </p:nvPr>
        </p:nvSpPr>
        <p:spPr/>
        <p:txBody>
          <a:bodyPr/>
          <a:lstStyle>
            <a:lvl1pPr>
              <a:defRPr/>
            </a:lvl1pPr>
          </a:lstStyle>
          <a:p>
            <a:fld id="{C475D4FC-F578-47D3-88D1-FB9566DF763F}" type="slidenum">
              <a:rPr lang="en-US" altLang="en-US"/>
              <a:pPr/>
              <a:t>‹#›</a:t>
            </a:fld>
            <a:endParaRPr lang="en-US" altLang="en-US"/>
          </a:p>
        </p:txBody>
      </p:sp>
    </p:spTree>
    <p:extLst>
      <p:ext uri="{BB962C8B-B14F-4D97-AF65-F5344CB8AC3E}">
        <p14:creationId xmlns:p14="http://schemas.microsoft.com/office/powerpoint/2010/main" val="22159405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AA7F-15E0-494D-9BE1-7E34D378EA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B5A1BF-03A2-460D-9F48-555534D7307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FF2C08-F2ED-4C74-AF38-CCF81CC1028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779D5D-1C6E-4851-90FF-6A637BC6A0B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512B304-7547-4296-92CB-0524F560184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E47D88E-D155-4D5E-B8FF-1A634DEDD329}"/>
              </a:ext>
            </a:extLst>
          </p:cNvPr>
          <p:cNvSpPr>
            <a:spLocks noGrp="1"/>
          </p:cNvSpPr>
          <p:nvPr>
            <p:ph type="sldNum" sz="quarter" idx="12"/>
          </p:nvPr>
        </p:nvSpPr>
        <p:spPr/>
        <p:txBody>
          <a:bodyPr/>
          <a:lstStyle>
            <a:lvl1pPr>
              <a:defRPr/>
            </a:lvl1pPr>
          </a:lstStyle>
          <a:p>
            <a:fld id="{1B95FF69-79CC-4AB3-A919-4BF3DE6681E0}" type="slidenum">
              <a:rPr lang="en-US" altLang="en-US"/>
              <a:pPr/>
              <a:t>‹#›</a:t>
            </a:fld>
            <a:endParaRPr lang="en-US" altLang="en-US"/>
          </a:p>
        </p:txBody>
      </p:sp>
    </p:spTree>
    <p:extLst>
      <p:ext uri="{BB962C8B-B14F-4D97-AF65-F5344CB8AC3E}">
        <p14:creationId xmlns:p14="http://schemas.microsoft.com/office/powerpoint/2010/main" val="3002379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8BA8-54BA-4799-963F-043FBC370C7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A384A2-B570-4945-8DEB-81C29A2720A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3F9DBF-1F96-4052-B43B-B8B3322263E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8B4DC-DA89-4742-964D-E41A2FFB128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373B540-01F1-40DC-A60F-20ED0A589D3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A47A0B7-EBAB-4086-AE68-4302AD258740}"/>
              </a:ext>
            </a:extLst>
          </p:cNvPr>
          <p:cNvSpPr>
            <a:spLocks noGrp="1"/>
          </p:cNvSpPr>
          <p:nvPr>
            <p:ph type="sldNum" sz="quarter" idx="12"/>
          </p:nvPr>
        </p:nvSpPr>
        <p:spPr/>
        <p:txBody>
          <a:bodyPr/>
          <a:lstStyle>
            <a:lvl1pPr>
              <a:defRPr/>
            </a:lvl1pPr>
          </a:lstStyle>
          <a:p>
            <a:fld id="{6C4DA6F7-89CF-4186-B448-EF14B1A0D26C}" type="slidenum">
              <a:rPr lang="en-US" altLang="en-US"/>
              <a:pPr/>
              <a:t>‹#›</a:t>
            </a:fld>
            <a:endParaRPr lang="en-US" altLang="en-US"/>
          </a:p>
        </p:txBody>
      </p:sp>
    </p:spTree>
    <p:extLst>
      <p:ext uri="{BB962C8B-B14F-4D97-AF65-F5344CB8AC3E}">
        <p14:creationId xmlns:p14="http://schemas.microsoft.com/office/powerpoint/2010/main" val="30932379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AFBF-6E30-487D-9C5D-0B4978A424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508197-0CB4-4746-8D14-68F560CA5B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0DB80-CE4C-4FF1-BA74-FB4CF94B9AA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A1219F3-F6A5-435D-B197-D828A311F77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EB9FD07-E375-42C4-ADE1-58A615E8F47F}"/>
              </a:ext>
            </a:extLst>
          </p:cNvPr>
          <p:cNvSpPr>
            <a:spLocks noGrp="1"/>
          </p:cNvSpPr>
          <p:nvPr>
            <p:ph type="sldNum" sz="quarter" idx="12"/>
          </p:nvPr>
        </p:nvSpPr>
        <p:spPr/>
        <p:txBody>
          <a:bodyPr/>
          <a:lstStyle>
            <a:lvl1pPr>
              <a:defRPr/>
            </a:lvl1pPr>
          </a:lstStyle>
          <a:p>
            <a:fld id="{41B934CC-5DAA-4220-B419-4BFB57825FBA}" type="slidenum">
              <a:rPr lang="en-US" altLang="en-US"/>
              <a:pPr/>
              <a:t>‹#›</a:t>
            </a:fld>
            <a:endParaRPr lang="en-US" altLang="en-US"/>
          </a:p>
        </p:txBody>
      </p:sp>
    </p:spTree>
    <p:extLst>
      <p:ext uri="{BB962C8B-B14F-4D97-AF65-F5344CB8AC3E}">
        <p14:creationId xmlns:p14="http://schemas.microsoft.com/office/powerpoint/2010/main" val="2190605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FAA664-BE1D-4312-A3F1-361992D5440B}"/>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4B0A9F-6810-4493-BA07-7F852D6344F9}"/>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E71C3-A430-4218-87C2-F3CA52DCC0B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EA46D52-F64C-4DAE-807C-7347589B067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D3BE19F-B2B5-4643-B983-CDC33DE457E7}"/>
              </a:ext>
            </a:extLst>
          </p:cNvPr>
          <p:cNvSpPr>
            <a:spLocks noGrp="1"/>
          </p:cNvSpPr>
          <p:nvPr>
            <p:ph type="sldNum" sz="quarter" idx="12"/>
          </p:nvPr>
        </p:nvSpPr>
        <p:spPr/>
        <p:txBody>
          <a:bodyPr/>
          <a:lstStyle>
            <a:lvl1pPr>
              <a:defRPr/>
            </a:lvl1pPr>
          </a:lstStyle>
          <a:p>
            <a:fld id="{DC191B08-4862-4AB6-A31F-FB313AF8C284}" type="slidenum">
              <a:rPr lang="en-US" altLang="en-US"/>
              <a:pPr/>
              <a:t>‹#›</a:t>
            </a:fld>
            <a:endParaRPr lang="en-US" altLang="en-US"/>
          </a:p>
        </p:txBody>
      </p:sp>
    </p:spTree>
    <p:extLst>
      <p:ext uri="{BB962C8B-B14F-4D97-AF65-F5344CB8AC3E}">
        <p14:creationId xmlns:p14="http://schemas.microsoft.com/office/powerpoint/2010/main" val="1735596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7CF5-D78D-4AB9-A06E-B1D881B6A032}"/>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B955964B-06C3-466C-B6B2-131D05467310}"/>
              </a:ext>
            </a:extLst>
          </p:cNvPr>
          <p:cNvSpPr>
            <a:spLocks noGrp="1"/>
          </p:cNvSpPr>
          <p:nvPr>
            <p:ph type="clipArt" sz="half" idx="1"/>
          </p:nvPr>
        </p:nvSpPr>
        <p:spPr>
          <a:xfrm>
            <a:off x="685800" y="1981200"/>
            <a:ext cx="3810000" cy="4114800"/>
          </a:xfrm>
        </p:spPr>
        <p:txBody>
          <a:bodyPr/>
          <a:lstStyle/>
          <a:p>
            <a:endParaRPr lang="en-US"/>
          </a:p>
        </p:txBody>
      </p:sp>
      <p:sp>
        <p:nvSpPr>
          <p:cNvPr id="4" name="Text Placeholder 3">
            <a:extLst>
              <a:ext uri="{FF2B5EF4-FFF2-40B4-BE49-F238E27FC236}">
                <a16:creationId xmlns:a16="http://schemas.microsoft.com/office/drawing/2014/main" id="{B2A38251-F74E-44C7-857F-92AAA0123C85}"/>
              </a:ext>
            </a:extLst>
          </p:cNvPr>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37D456-48D5-4D4F-A595-3DCC7DBC79A7}"/>
              </a:ext>
            </a:extLst>
          </p:cNvPr>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868D18E-23FC-45B8-BEAA-E354229546FA}"/>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0DCA06D-FC64-45ED-9F9B-57EC6428CA89}"/>
              </a:ext>
            </a:extLst>
          </p:cNvPr>
          <p:cNvSpPr>
            <a:spLocks noGrp="1"/>
          </p:cNvSpPr>
          <p:nvPr>
            <p:ph type="sldNum" sz="quarter" idx="12"/>
          </p:nvPr>
        </p:nvSpPr>
        <p:spPr>
          <a:xfrm>
            <a:off x="6553200" y="6248400"/>
            <a:ext cx="1905000" cy="457200"/>
          </a:xfrm>
        </p:spPr>
        <p:txBody>
          <a:bodyPr/>
          <a:lstStyle>
            <a:lvl1pPr>
              <a:defRPr/>
            </a:lvl1pPr>
          </a:lstStyle>
          <a:p>
            <a:fld id="{AA8249C3-73F0-410A-A8EC-00F9D01F901B}" type="slidenum">
              <a:rPr lang="en-US" altLang="en-US"/>
              <a:pPr/>
              <a:t>‹#›</a:t>
            </a:fld>
            <a:endParaRPr lang="en-US" altLang="en-US"/>
          </a:p>
        </p:txBody>
      </p:sp>
    </p:spTree>
    <p:extLst>
      <p:ext uri="{BB962C8B-B14F-4D97-AF65-F5344CB8AC3E}">
        <p14:creationId xmlns:p14="http://schemas.microsoft.com/office/powerpoint/2010/main" val="103700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6E0D7A-7DBD-4449-B8BB-47376C46B831}"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FED03E-33A2-4591-A64E-3FB6E0453EC1}" type="slidenum">
              <a:rPr lang="en-US" smtClean="0"/>
              <a:t>‹#›</a:t>
            </a:fld>
            <a:endParaRPr lang="en-US"/>
          </a:p>
        </p:txBody>
      </p:sp>
    </p:spTree>
    <p:extLst>
      <p:ext uri="{BB962C8B-B14F-4D97-AF65-F5344CB8AC3E}">
        <p14:creationId xmlns:p14="http://schemas.microsoft.com/office/powerpoint/2010/main" val="263340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6E0D7A-7DBD-4449-B8BB-47376C46B831}"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ED03E-33A2-4591-A64E-3FB6E0453EC1}" type="slidenum">
              <a:rPr lang="en-US" smtClean="0"/>
              <a:t>‹#›</a:t>
            </a:fld>
            <a:endParaRPr lang="en-US"/>
          </a:p>
        </p:txBody>
      </p:sp>
    </p:spTree>
    <p:extLst>
      <p:ext uri="{BB962C8B-B14F-4D97-AF65-F5344CB8AC3E}">
        <p14:creationId xmlns:p14="http://schemas.microsoft.com/office/powerpoint/2010/main" val="1040439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E0D7A-7DBD-4449-B8BB-47376C46B831}"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FED03E-33A2-4591-A64E-3FB6E0453EC1}" type="slidenum">
              <a:rPr lang="en-US" smtClean="0"/>
              <a:t>‹#›</a:t>
            </a:fld>
            <a:endParaRPr lang="en-US"/>
          </a:p>
        </p:txBody>
      </p:sp>
    </p:spTree>
    <p:extLst>
      <p:ext uri="{BB962C8B-B14F-4D97-AF65-F5344CB8AC3E}">
        <p14:creationId xmlns:p14="http://schemas.microsoft.com/office/powerpoint/2010/main" val="3599431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6E0D7A-7DBD-4449-B8BB-47376C46B831}"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ED03E-33A2-4591-A64E-3FB6E0453EC1}" type="slidenum">
              <a:rPr lang="en-US" smtClean="0"/>
              <a:t>‹#›</a:t>
            </a:fld>
            <a:endParaRPr lang="en-US"/>
          </a:p>
        </p:txBody>
      </p:sp>
    </p:spTree>
    <p:extLst>
      <p:ext uri="{BB962C8B-B14F-4D97-AF65-F5344CB8AC3E}">
        <p14:creationId xmlns:p14="http://schemas.microsoft.com/office/powerpoint/2010/main" val="2533853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6E0D7A-7DBD-4449-B8BB-47376C46B831}"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ED03E-33A2-4591-A64E-3FB6E0453EC1}" type="slidenum">
              <a:rPr lang="en-US" smtClean="0"/>
              <a:t>‹#›</a:t>
            </a:fld>
            <a:endParaRPr lang="en-US"/>
          </a:p>
        </p:txBody>
      </p:sp>
    </p:spTree>
    <p:extLst>
      <p:ext uri="{BB962C8B-B14F-4D97-AF65-F5344CB8AC3E}">
        <p14:creationId xmlns:p14="http://schemas.microsoft.com/office/powerpoint/2010/main" val="24776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E0D7A-7DBD-4449-B8BB-47376C46B831}" type="datetimeFigureOut">
              <a:rPr lang="en-US" smtClean="0"/>
              <a:t>5/15/2018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ED03E-33A2-4591-A64E-3FB6E0453EC1}" type="slidenum">
              <a:rPr lang="en-US" smtClean="0"/>
              <a:t>‹#›</a:t>
            </a:fld>
            <a:endParaRPr lang="en-US"/>
          </a:p>
        </p:txBody>
      </p:sp>
    </p:spTree>
    <p:extLst>
      <p:ext uri="{BB962C8B-B14F-4D97-AF65-F5344CB8AC3E}">
        <p14:creationId xmlns:p14="http://schemas.microsoft.com/office/powerpoint/2010/main" val="2653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DBAE9-118A-42C2-9DCD-08E80639A47A}" type="datetimeFigureOut">
              <a:rPr lang="en-US" smtClean="0"/>
              <a:pPr/>
              <a:t>5/15/2018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51E69-E701-4F90-8E9F-A286B7BB51C8}" type="slidenum">
              <a:rPr lang="en-US" smtClean="0"/>
              <a:pPr/>
              <a:t>‹#›</a:t>
            </a:fld>
            <a:endParaRPr lang="en-US"/>
          </a:p>
        </p:txBody>
      </p:sp>
    </p:spTree>
    <p:extLst>
      <p:ext uri="{BB962C8B-B14F-4D97-AF65-F5344CB8AC3E}">
        <p14:creationId xmlns:p14="http://schemas.microsoft.com/office/powerpoint/2010/main" val="4177557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D947289-B5FF-43D3-9C81-D9A11FC870D1}"/>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7251B31-EEC9-4E2E-9B16-83D42CFBB82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6C1E6E6-099D-48BB-8974-DB571F4D4EEE}"/>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9AC9E893-B327-43A4-A476-47480BBB4CE5}"/>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3A094DD6-1F88-4C15-AF78-4341024A06E8}"/>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00F4FD4-BF01-47BE-84BD-230857997637}" type="slidenum">
              <a:rPr lang="en-US" altLang="en-US"/>
              <a:pPr/>
              <a:t>‹#›</a:t>
            </a:fld>
            <a:endParaRPr lang="en-US" altLang="en-US"/>
          </a:p>
        </p:txBody>
      </p:sp>
    </p:spTree>
    <p:extLst>
      <p:ext uri="{BB962C8B-B14F-4D97-AF65-F5344CB8AC3E}">
        <p14:creationId xmlns:p14="http://schemas.microsoft.com/office/powerpoint/2010/main" val="16736261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EF82A7C-C790-400C-9217-B80EE5070094}"/>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20CD7C1-FFE9-4ECE-BBD3-FC5141940C87}"/>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E44255D-1D69-4E3C-B61D-09D5DB1194C4}"/>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B2250E24-3150-431D-93EA-F60919FF7B6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7216EBBF-520C-43FC-B2A4-3EF11C80B4A2}"/>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E652EBB-2C56-4B75-A1A3-F9F44F85C8F0}" type="slidenum">
              <a:rPr lang="en-US" altLang="en-US"/>
              <a:pPr/>
              <a:t>‹#›</a:t>
            </a:fld>
            <a:endParaRPr lang="en-US" altLang="en-US"/>
          </a:p>
        </p:txBody>
      </p:sp>
    </p:spTree>
    <p:extLst>
      <p:ext uri="{BB962C8B-B14F-4D97-AF65-F5344CB8AC3E}">
        <p14:creationId xmlns:p14="http://schemas.microsoft.com/office/powerpoint/2010/main" val="13289538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9.xml"/><Relationship Id="rId1" Type="http://schemas.openxmlformats.org/officeDocument/2006/relationships/vmlDrawing" Target="../drawings/vmlDrawing3.v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CB559-5A46-4A8C-8662-9033C7BFC559}"/>
              </a:ext>
            </a:extLst>
          </p:cNvPr>
          <p:cNvSpPr>
            <a:spLocks noGrp="1"/>
          </p:cNvSpPr>
          <p:nvPr>
            <p:ph type="ctrTitle"/>
          </p:nvPr>
        </p:nvSpPr>
        <p:spPr>
          <a:xfrm>
            <a:off x="1219200" y="533400"/>
            <a:ext cx="6858000" cy="699705"/>
          </a:xfrm>
        </p:spPr>
        <p:txBody>
          <a:bodyPr>
            <a:normAutofit fontScale="90000"/>
          </a:bodyPr>
          <a:lstStyle/>
          <a:p>
            <a:r>
              <a:rPr lang="en-US" b="1" dirty="0">
                <a:solidFill>
                  <a:srgbClr val="FFFF00"/>
                </a:solidFill>
              </a:rPr>
              <a:t>Industry Training</a:t>
            </a:r>
          </a:p>
        </p:txBody>
      </p:sp>
      <p:sp>
        <p:nvSpPr>
          <p:cNvPr id="3" name="Subtitle 2">
            <a:extLst>
              <a:ext uri="{FF2B5EF4-FFF2-40B4-BE49-F238E27FC236}">
                <a16:creationId xmlns:a16="http://schemas.microsoft.com/office/drawing/2014/main" id="{FDE09C8F-BF0F-4A66-BD7E-1315E226FDBD}"/>
              </a:ext>
            </a:extLst>
          </p:cNvPr>
          <p:cNvSpPr>
            <a:spLocks noGrp="1"/>
          </p:cNvSpPr>
          <p:nvPr>
            <p:ph type="subTitle" idx="1"/>
          </p:nvPr>
        </p:nvSpPr>
        <p:spPr>
          <a:xfrm>
            <a:off x="1143000" y="1371600"/>
            <a:ext cx="6858000" cy="1241822"/>
          </a:xfrm>
        </p:spPr>
        <p:txBody>
          <a:bodyPr>
            <a:noAutofit/>
          </a:bodyPr>
          <a:lstStyle/>
          <a:p>
            <a:r>
              <a:rPr lang="en-US" sz="2400" dirty="0">
                <a:solidFill>
                  <a:srgbClr val="FFFF00"/>
                </a:solidFill>
              </a:rPr>
              <a:t>NPDES</a:t>
            </a:r>
          </a:p>
          <a:p>
            <a:r>
              <a:rPr lang="en-US" sz="2400" dirty="0">
                <a:solidFill>
                  <a:srgbClr val="FFFF00"/>
                </a:solidFill>
              </a:rPr>
              <a:t>Session 2</a:t>
            </a:r>
          </a:p>
          <a:p>
            <a:r>
              <a:rPr lang="en-US" sz="2400" dirty="0">
                <a:solidFill>
                  <a:srgbClr val="FFFF00"/>
                </a:solidFill>
              </a:rPr>
              <a:t>Permitting Actions Using Spreadsheets</a:t>
            </a:r>
          </a:p>
          <a:p>
            <a:r>
              <a:rPr lang="en-US" sz="2400" dirty="0">
                <a:solidFill>
                  <a:srgbClr val="FFFF00"/>
                </a:solidFill>
              </a:rPr>
              <a:t>May 16, 2018</a:t>
            </a:r>
          </a:p>
        </p:txBody>
      </p:sp>
    </p:spTree>
    <p:extLst>
      <p:ext uri="{BB962C8B-B14F-4D97-AF65-F5344CB8AC3E}">
        <p14:creationId xmlns:p14="http://schemas.microsoft.com/office/powerpoint/2010/main" val="2179377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0CDD-ADAA-4DF3-9E97-5BFFFCC8629A}"/>
              </a:ext>
            </a:extLst>
          </p:cNvPr>
          <p:cNvSpPr>
            <a:spLocks noGrp="1"/>
          </p:cNvSpPr>
          <p:nvPr>
            <p:ph type="title"/>
          </p:nvPr>
        </p:nvSpPr>
        <p:spPr/>
        <p:txBody>
          <a:bodyPr>
            <a:normAutofit fontScale="90000"/>
          </a:bodyPr>
          <a:lstStyle/>
          <a:p>
            <a:r>
              <a:rPr lang="en-US" b="1" dirty="0"/>
              <a:t>THE DEFAULT TRANSLATOR</a:t>
            </a:r>
            <a:r>
              <a:rPr lang="en-US" dirty="0"/>
              <a:t> </a:t>
            </a:r>
            <a:r>
              <a:rPr lang="en-US" b="1" dirty="0"/>
              <a:t>PROCEDURE</a:t>
            </a:r>
            <a:endParaRPr lang="en-US" dirty="0"/>
          </a:p>
        </p:txBody>
      </p:sp>
      <p:sp>
        <p:nvSpPr>
          <p:cNvPr id="3" name="Content Placeholder 2">
            <a:extLst>
              <a:ext uri="{FF2B5EF4-FFF2-40B4-BE49-F238E27FC236}">
                <a16:creationId xmlns:a16="http://schemas.microsoft.com/office/drawing/2014/main" id="{F35ED212-2CC0-425C-B1E3-5BFE268DFC0F}"/>
              </a:ext>
            </a:extLst>
          </p:cNvPr>
          <p:cNvSpPr>
            <a:spLocks noGrp="1"/>
          </p:cNvSpPr>
          <p:nvPr>
            <p:ph idx="1"/>
          </p:nvPr>
        </p:nvSpPr>
        <p:spPr/>
        <p:txBody>
          <a:bodyPr>
            <a:normAutofit/>
          </a:bodyPr>
          <a:lstStyle/>
          <a:p>
            <a:r>
              <a:rPr lang="en-US" sz="2800" dirty="0"/>
              <a:t>In a default procedure assessment where CF = </a:t>
            </a:r>
            <a:r>
              <a:rPr lang="en-US" sz="2800" dirty="0" err="1"/>
              <a:t>f</a:t>
            </a:r>
            <a:r>
              <a:rPr lang="en-US" sz="2800" baseline="-25000" dirty="0" err="1"/>
              <a:t>D</a:t>
            </a:r>
            <a:r>
              <a:rPr lang="en-US" sz="2800" dirty="0"/>
              <a:t>, the CF value for aluminum equals 1.</a:t>
            </a:r>
          </a:p>
          <a:p>
            <a:r>
              <a:rPr lang="en-US" sz="2800" dirty="0"/>
              <a:t>When </a:t>
            </a:r>
            <a:r>
              <a:rPr lang="en-US" sz="2800" dirty="0" err="1"/>
              <a:t>f</a:t>
            </a:r>
            <a:r>
              <a:rPr lang="en-US" sz="2800" baseline="-25000" dirty="0" err="1"/>
              <a:t>D</a:t>
            </a:r>
            <a:r>
              <a:rPr lang="en-US" sz="2800" baseline="-25000" dirty="0"/>
              <a:t> </a:t>
            </a:r>
            <a:r>
              <a:rPr lang="en-US" sz="2800" dirty="0"/>
              <a:t>= 1, the dissolved value equals the total value.</a:t>
            </a:r>
          </a:p>
          <a:p>
            <a:r>
              <a:rPr lang="en-US" sz="2800" dirty="0"/>
              <a:t>Yields no benefit.</a:t>
            </a:r>
          </a:p>
          <a:p>
            <a:r>
              <a:rPr lang="en-US" sz="2800" dirty="0"/>
              <a:t>Can be problematic where the total concentration is greater that the dissolved criteria concentration. </a:t>
            </a:r>
          </a:p>
        </p:txBody>
      </p:sp>
    </p:spTree>
    <p:extLst>
      <p:ext uri="{BB962C8B-B14F-4D97-AF65-F5344CB8AC3E}">
        <p14:creationId xmlns:p14="http://schemas.microsoft.com/office/powerpoint/2010/main" val="1308313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639E5-36C9-4634-B32D-57011A483E3F}"/>
              </a:ext>
            </a:extLst>
          </p:cNvPr>
          <p:cNvSpPr>
            <a:spLocks noGrp="1"/>
          </p:cNvSpPr>
          <p:nvPr>
            <p:ph type="title"/>
          </p:nvPr>
        </p:nvSpPr>
        <p:spPr/>
        <p:txBody>
          <a:bodyPr>
            <a:normAutofit fontScale="90000"/>
          </a:bodyPr>
          <a:lstStyle/>
          <a:p>
            <a:r>
              <a:rPr lang="en-US" b="1" dirty="0"/>
              <a:t>SITE-SPECIFIC TRANSLATOR PROCEDURE</a:t>
            </a:r>
            <a:endParaRPr lang="en-US" dirty="0"/>
          </a:p>
        </p:txBody>
      </p:sp>
      <p:sp>
        <p:nvSpPr>
          <p:cNvPr id="3" name="Content Placeholder 2">
            <a:extLst>
              <a:ext uri="{FF2B5EF4-FFF2-40B4-BE49-F238E27FC236}">
                <a16:creationId xmlns:a16="http://schemas.microsoft.com/office/drawing/2014/main" id="{A78E608A-852D-4C63-8301-28631E1123B7}"/>
              </a:ext>
            </a:extLst>
          </p:cNvPr>
          <p:cNvSpPr>
            <a:spLocks noGrp="1"/>
          </p:cNvSpPr>
          <p:nvPr>
            <p:ph idx="1"/>
          </p:nvPr>
        </p:nvSpPr>
        <p:spPr>
          <a:xfrm>
            <a:off x="457200" y="2027807"/>
            <a:ext cx="8229600" cy="4525963"/>
          </a:xfrm>
        </p:spPr>
        <p:txBody>
          <a:bodyPr>
            <a:normAutofit fontScale="85000" lnSpcReduction="10000"/>
          </a:bodyPr>
          <a:lstStyle/>
          <a:p>
            <a:pPr marL="0" indent="0">
              <a:buNone/>
            </a:pPr>
            <a:r>
              <a:rPr lang="en-US" dirty="0"/>
              <a:t>Site-specific translators can be determined by:</a:t>
            </a:r>
          </a:p>
          <a:p>
            <a:endParaRPr lang="en-US" dirty="0"/>
          </a:p>
          <a:p>
            <a:r>
              <a:rPr lang="en-US" dirty="0"/>
              <a:t>Direct measurements of concentrations of dissolved metals and those of total recoverable metals in the receiving waters under defined critical conditions.</a:t>
            </a:r>
          </a:p>
          <a:p>
            <a:r>
              <a:rPr lang="en-US" dirty="0"/>
              <a:t>Indirect measurements using the partition coefficient. The partition coefficient (</a:t>
            </a:r>
            <a:r>
              <a:rPr lang="en-US" dirty="0" err="1"/>
              <a:t>Kp</a:t>
            </a:r>
            <a:r>
              <a:rPr lang="en-US" dirty="0"/>
              <a:t>), in turn, may be derived as a function of TSS and other relevant factors which may include, but not necessarily be limited to,  pH, POC, and </a:t>
            </a:r>
            <a:r>
              <a:rPr lang="en-US" dirty="0" err="1"/>
              <a:t>humic</a:t>
            </a:r>
            <a:r>
              <a:rPr lang="en-US" dirty="0"/>
              <a:t> substances.</a:t>
            </a:r>
          </a:p>
          <a:p>
            <a:endParaRPr lang="en-US" dirty="0"/>
          </a:p>
        </p:txBody>
      </p:sp>
    </p:spTree>
    <p:extLst>
      <p:ext uri="{BB962C8B-B14F-4D97-AF65-F5344CB8AC3E}">
        <p14:creationId xmlns:p14="http://schemas.microsoft.com/office/powerpoint/2010/main" val="2369505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BF800-B18D-4C65-8129-151C52761BA5}"/>
              </a:ext>
            </a:extLst>
          </p:cNvPr>
          <p:cNvSpPr>
            <a:spLocks noGrp="1"/>
          </p:cNvSpPr>
          <p:nvPr>
            <p:ph type="title"/>
          </p:nvPr>
        </p:nvSpPr>
        <p:spPr>
          <a:xfrm>
            <a:off x="457200" y="274638"/>
            <a:ext cx="8229600" cy="563562"/>
          </a:xfrm>
        </p:spPr>
        <p:txBody>
          <a:bodyPr>
            <a:normAutofit fontScale="90000"/>
          </a:bodyPr>
          <a:lstStyle/>
          <a:p>
            <a:r>
              <a:rPr lang="en-US" dirty="0"/>
              <a:t>Defining Critical Conditions</a:t>
            </a:r>
          </a:p>
        </p:txBody>
      </p:sp>
      <p:sp>
        <p:nvSpPr>
          <p:cNvPr id="3" name="Content Placeholder 2">
            <a:extLst>
              <a:ext uri="{FF2B5EF4-FFF2-40B4-BE49-F238E27FC236}">
                <a16:creationId xmlns:a16="http://schemas.microsoft.com/office/drawing/2014/main" id="{A889734C-CC43-46F8-AE11-1BBF425107B6}"/>
              </a:ext>
            </a:extLst>
          </p:cNvPr>
          <p:cNvSpPr>
            <a:spLocks noGrp="1"/>
          </p:cNvSpPr>
          <p:nvPr>
            <p:ph idx="1"/>
          </p:nvPr>
        </p:nvSpPr>
        <p:spPr/>
        <p:txBody>
          <a:bodyPr>
            <a:normAutofit fontScale="77500" lnSpcReduction="20000"/>
          </a:bodyPr>
          <a:lstStyle/>
          <a:p>
            <a:r>
              <a:rPr lang="en-US" dirty="0"/>
              <a:t>On a case-by case basis, the critical effluent and receiving stream condition must be identified, and then the dissolved/total recoverable data sets must be evaluated to determine the </a:t>
            </a:r>
            <a:r>
              <a:rPr lang="en-US" dirty="0" err="1"/>
              <a:t>f</a:t>
            </a:r>
            <a:r>
              <a:rPr lang="en-US" baseline="-25000" dirty="0" err="1"/>
              <a:t>D</a:t>
            </a:r>
            <a:r>
              <a:rPr lang="en-US" dirty="0"/>
              <a:t> that is applicable for limitation development. </a:t>
            </a:r>
          </a:p>
          <a:p>
            <a:r>
              <a:rPr lang="en-US" dirty="0"/>
              <a:t>For surface activity where the discharge flows are considered seasonal, the critical condition is considered to be “variable flow”. For pumped or gravity (deep mine) discharges, the critical condition for the receiving stream will be considered 7Q10. Rain gauge protocol sampling must be conducted.</a:t>
            </a:r>
          </a:p>
          <a:p>
            <a:r>
              <a:rPr lang="en-US" dirty="0"/>
              <a:t>Twenty (20) samples must be taken over a 10 – 12 month period of time down-stream of the permitted outlets to address variability in ambient conditions and the discharge.</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174099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2265-CA17-4A36-80F0-EA894194CA7F}"/>
              </a:ext>
            </a:extLst>
          </p:cNvPr>
          <p:cNvSpPr>
            <a:spLocks noGrp="1"/>
          </p:cNvSpPr>
          <p:nvPr>
            <p:ph type="title"/>
          </p:nvPr>
        </p:nvSpPr>
        <p:spPr>
          <a:xfrm>
            <a:off x="457200" y="274638"/>
            <a:ext cx="8229600" cy="639762"/>
          </a:xfrm>
        </p:spPr>
        <p:txBody>
          <a:bodyPr>
            <a:noAutofit/>
          </a:bodyPr>
          <a:lstStyle/>
          <a:p>
            <a:r>
              <a:rPr lang="en-US" sz="3600" b="1" dirty="0"/>
              <a:t>DIRECT  MEASUREMENT  METHOD</a:t>
            </a:r>
            <a:endParaRPr lang="en-US" sz="3600" dirty="0"/>
          </a:p>
        </p:txBody>
      </p:sp>
      <p:sp>
        <p:nvSpPr>
          <p:cNvPr id="3" name="Content Placeholder 2">
            <a:extLst>
              <a:ext uri="{FF2B5EF4-FFF2-40B4-BE49-F238E27FC236}">
                <a16:creationId xmlns:a16="http://schemas.microsoft.com/office/drawing/2014/main" id="{BB551D73-D103-425C-A19C-EF6EB671C4C2}"/>
              </a:ext>
            </a:extLst>
          </p:cNvPr>
          <p:cNvSpPr>
            <a:spLocks noGrp="1"/>
          </p:cNvSpPr>
          <p:nvPr>
            <p:ph idx="1"/>
          </p:nvPr>
        </p:nvSpPr>
        <p:spPr>
          <a:xfrm>
            <a:off x="152400" y="1371600"/>
            <a:ext cx="8686800" cy="5410200"/>
          </a:xfrm>
        </p:spPr>
        <p:txBody>
          <a:bodyPr>
            <a:noAutofit/>
          </a:bodyPr>
          <a:lstStyle/>
          <a:p>
            <a:r>
              <a:rPr lang="en-US" sz="2200" dirty="0"/>
              <a:t>Translator sampling stations shall be located after complete mixing of the discharges with the receiving stream.  In most of our situations this will occur rapidly.  For instance: in-stream ponds and first and second order streams that have small stream widths. </a:t>
            </a:r>
          </a:p>
          <a:p>
            <a:r>
              <a:rPr lang="en-US" sz="2200" dirty="0"/>
              <a:t>As a general matter the downstream station should be located no more than 50 feet downstream of the confluence of the most downstream discharge with the receiving stream.   </a:t>
            </a:r>
          </a:p>
          <a:p>
            <a:r>
              <a:rPr lang="en-US" sz="2200" dirty="0"/>
              <a:t>Upstream stations can be located immediately upstream of the uppermost confluence of the discharge with the receiving stream.  So 25 to 50 feet upstream is appropriate.  In case of valley fills there is no need to establish an upstream station.</a:t>
            </a:r>
          </a:p>
          <a:p>
            <a:r>
              <a:rPr lang="en-US" sz="2200" dirty="0"/>
              <a:t>In certain situations the immediate receiving stream may not have sufficient stream flow (ephemeral) to sample.  In these cases the Translator Sampling Station needs to be moved to the next receiving stream.</a:t>
            </a:r>
          </a:p>
        </p:txBody>
      </p:sp>
      <p:sp>
        <p:nvSpPr>
          <p:cNvPr id="4" name="TextBox 3">
            <a:extLst>
              <a:ext uri="{FF2B5EF4-FFF2-40B4-BE49-F238E27FC236}">
                <a16:creationId xmlns:a16="http://schemas.microsoft.com/office/drawing/2014/main" id="{74403D04-58B0-4B1B-8576-FA4592640ED6}"/>
              </a:ext>
            </a:extLst>
          </p:cNvPr>
          <p:cNvSpPr txBox="1"/>
          <p:nvPr/>
        </p:nvSpPr>
        <p:spPr>
          <a:xfrm>
            <a:off x="2438400" y="833735"/>
            <a:ext cx="4636719" cy="461665"/>
          </a:xfrm>
          <a:prstGeom prst="rect">
            <a:avLst/>
          </a:prstGeom>
          <a:noFill/>
        </p:spPr>
        <p:txBody>
          <a:bodyPr wrap="none" rtlCol="0">
            <a:spAutoFit/>
          </a:bodyPr>
          <a:lstStyle/>
          <a:p>
            <a:r>
              <a:rPr lang="en-US" sz="2400" b="1" dirty="0"/>
              <a:t>LOCATION OF SAMPLING STATIONS</a:t>
            </a:r>
          </a:p>
        </p:txBody>
      </p:sp>
    </p:spTree>
    <p:extLst>
      <p:ext uri="{BB962C8B-B14F-4D97-AF65-F5344CB8AC3E}">
        <p14:creationId xmlns:p14="http://schemas.microsoft.com/office/powerpoint/2010/main" val="2726942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5220-3D1C-498F-8A47-6BD5CA8F0C8B}"/>
              </a:ext>
            </a:extLst>
          </p:cNvPr>
          <p:cNvSpPr>
            <a:spLocks noGrp="1"/>
          </p:cNvSpPr>
          <p:nvPr>
            <p:ph type="title"/>
          </p:nvPr>
        </p:nvSpPr>
        <p:spPr>
          <a:xfrm>
            <a:off x="457200" y="274638"/>
            <a:ext cx="8229600" cy="563562"/>
          </a:xfrm>
        </p:spPr>
        <p:txBody>
          <a:bodyPr>
            <a:normAutofit fontScale="90000"/>
          </a:bodyPr>
          <a:lstStyle/>
          <a:p>
            <a:r>
              <a:rPr lang="en-US" dirty="0"/>
              <a:t>How &amp; When to Sample</a:t>
            </a:r>
          </a:p>
        </p:txBody>
      </p:sp>
      <p:sp>
        <p:nvSpPr>
          <p:cNvPr id="3" name="Content Placeholder 2">
            <a:extLst>
              <a:ext uri="{FF2B5EF4-FFF2-40B4-BE49-F238E27FC236}">
                <a16:creationId xmlns:a16="http://schemas.microsoft.com/office/drawing/2014/main" id="{F2DE0365-6685-44C7-A891-4545CC2CAB80}"/>
              </a:ext>
            </a:extLst>
          </p:cNvPr>
          <p:cNvSpPr>
            <a:spLocks noGrp="1"/>
          </p:cNvSpPr>
          <p:nvPr>
            <p:ph idx="1"/>
          </p:nvPr>
        </p:nvSpPr>
        <p:spPr>
          <a:xfrm>
            <a:off x="304800" y="1417638"/>
            <a:ext cx="8534400" cy="5059363"/>
          </a:xfrm>
        </p:spPr>
        <p:txBody>
          <a:bodyPr>
            <a:normAutofit fontScale="70000" lnSpcReduction="20000"/>
          </a:bodyPr>
          <a:lstStyle/>
          <a:p>
            <a:r>
              <a:rPr lang="en-US" dirty="0"/>
              <a:t>A minimum of twenty (20) samples must be submitted for the study. “No flow” for the stream sample will not be accepted.</a:t>
            </a:r>
          </a:p>
          <a:p>
            <a:r>
              <a:rPr lang="en-US" dirty="0"/>
              <a:t>The Translator Study is a 12 month study on all outlets constructed during the study period.  The study period will begin at the time of the first outlet being constructed.  </a:t>
            </a:r>
          </a:p>
          <a:p>
            <a:r>
              <a:rPr lang="en-US" dirty="0"/>
              <a:t>As a general matter, the sampling frequency for the Translator Study should be the same sampling frequency as the issued NPDES Permit.  The sampling should be able to capture both baseline and rainfall conditions over the 12 month sampling period.  Rainfall records (rain gauge) shall be maintained, correlated with the sampling dates and submitted throughout the study period. </a:t>
            </a:r>
          </a:p>
          <a:p>
            <a:r>
              <a:rPr lang="en-US" dirty="0"/>
              <a:t>Sampling shall occur under various flow scenarios.  If a permittee proposes to sample at the time of their routine semi-monthly sampling that is fine.  The odds that they encounter precipitation events or soon after one should be good.  As a general matter, between 4 to 10 samples shall be collected during base flows. </a:t>
            </a:r>
          </a:p>
          <a:p>
            <a:endParaRPr lang="en-US" dirty="0"/>
          </a:p>
        </p:txBody>
      </p:sp>
    </p:spTree>
    <p:extLst>
      <p:ext uri="{BB962C8B-B14F-4D97-AF65-F5344CB8AC3E}">
        <p14:creationId xmlns:p14="http://schemas.microsoft.com/office/powerpoint/2010/main" val="2281143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62815-1421-4A51-8E02-12A64A87FEA7}"/>
              </a:ext>
            </a:extLst>
          </p:cNvPr>
          <p:cNvSpPr>
            <a:spLocks noGrp="1"/>
          </p:cNvSpPr>
          <p:nvPr>
            <p:ph type="title"/>
          </p:nvPr>
        </p:nvSpPr>
        <p:spPr>
          <a:xfrm>
            <a:off x="457200" y="274638"/>
            <a:ext cx="8229600" cy="563562"/>
          </a:xfrm>
        </p:spPr>
        <p:txBody>
          <a:bodyPr>
            <a:normAutofit fontScale="90000"/>
          </a:bodyPr>
          <a:lstStyle/>
          <a:p>
            <a:r>
              <a:rPr lang="en-US" dirty="0"/>
              <a:t>Analysis of Samples</a:t>
            </a:r>
          </a:p>
        </p:txBody>
      </p:sp>
      <p:sp>
        <p:nvSpPr>
          <p:cNvPr id="3" name="Content Placeholder 2">
            <a:extLst>
              <a:ext uri="{FF2B5EF4-FFF2-40B4-BE49-F238E27FC236}">
                <a16:creationId xmlns:a16="http://schemas.microsoft.com/office/drawing/2014/main" id="{0339A748-177C-495F-9046-14AD08D26C80}"/>
              </a:ext>
            </a:extLst>
          </p:cNvPr>
          <p:cNvSpPr>
            <a:spLocks noGrp="1"/>
          </p:cNvSpPr>
          <p:nvPr>
            <p:ph idx="1"/>
          </p:nvPr>
        </p:nvSpPr>
        <p:spPr>
          <a:xfrm>
            <a:off x="465338" y="1371600"/>
            <a:ext cx="8229600" cy="4525963"/>
          </a:xfrm>
        </p:spPr>
        <p:txBody>
          <a:bodyPr>
            <a:normAutofit lnSpcReduction="10000"/>
          </a:bodyPr>
          <a:lstStyle/>
          <a:p>
            <a:r>
              <a:rPr lang="en-US" dirty="0"/>
              <a:t>Dissolved Aluminum</a:t>
            </a:r>
          </a:p>
          <a:p>
            <a:r>
              <a:rPr lang="en-US" dirty="0"/>
              <a:t>Total Aluminum</a:t>
            </a:r>
          </a:p>
          <a:p>
            <a:r>
              <a:rPr lang="en-US" dirty="0"/>
              <a:t>Total Suspended Solids (residue nonfilterable)</a:t>
            </a:r>
          </a:p>
          <a:p>
            <a:r>
              <a:rPr lang="en-US" dirty="0"/>
              <a:t>Hardness</a:t>
            </a:r>
          </a:p>
          <a:p>
            <a:r>
              <a:rPr lang="en-US" dirty="0"/>
              <a:t>pH</a:t>
            </a:r>
          </a:p>
          <a:p>
            <a:r>
              <a:rPr lang="en-US" dirty="0"/>
              <a:t>Flow</a:t>
            </a:r>
          </a:p>
          <a:p>
            <a:r>
              <a:rPr lang="en-US" dirty="0"/>
              <a:t>Conductivity </a:t>
            </a:r>
          </a:p>
          <a:p>
            <a:r>
              <a:rPr lang="en-US" dirty="0"/>
              <a:t>Temperature</a:t>
            </a:r>
          </a:p>
        </p:txBody>
      </p:sp>
    </p:spTree>
    <p:extLst>
      <p:ext uri="{BB962C8B-B14F-4D97-AF65-F5344CB8AC3E}">
        <p14:creationId xmlns:p14="http://schemas.microsoft.com/office/powerpoint/2010/main" val="4228106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923E3-AAA1-4E5B-84ED-F41AE40EB90F}"/>
              </a:ext>
            </a:extLst>
          </p:cNvPr>
          <p:cNvSpPr>
            <a:spLocks noGrp="1"/>
          </p:cNvSpPr>
          <p:nvPr>
            <p:ph type="title"/>
          </p:nvPr>
        </p:nvSpPr>
        <p:spPr>
          <a:xfrm>
            <a:off x="457200" y="274638"/>
            <a:ext cx="8229600" cy="715962"/>
          </a:xfrm>
        </p:spPr>
        <p:txBody>
          <a:bodyPr>
            <a:normAutofit fontScale="90000"/>
          </a:bodyPr>
          <a:lstStyle/>
          <a:p>
            <a:r>
              <a:rPr lang="en-US" dirty="0"/>
              <a:t>Acceptable Data</a:t>
            </a:r>
          </a:p>
        </p:txBody>
      </p:sp>
      <p:sp>
        <p:nvSpPr>
          <p:cNvPr id="3" name="Content Placeholder 2">
            <a:extLst>
              <a:ext uri="{FF2B5EF4-FFF2-40B4-BE49-F238E27FC236}">
                <a16:creationId xmlns:a16="http://schemas.microsoft.com/office/drawing/2014/main" id="{AAD4F5EE-FAF7-4E97-A75D-5C5748C038A2}"/>
              </a:ext>
            </a:extLst>
          </p:cNvPr>
          <p:cNvSpPr>
            <a:spLocks noGrp="1"/>
          </p:cNvSpPr>
          <p:nvPr>
            <p:ph idx="1"/>
          </p:nvPr>
        </p:nvSpPr>
        <p:spPr/>
        <p:txBody>
          <a:bodyPr>
            <a:normAutofit fontScale="77500" lnSpcReduction="20000"/>
          </a:bodyPr>
          <a:lstStyle/>
          <a:p>
            <a:r>
              <a:rPr lang="en-US" dirty="0"/>
              <a:t>Analysis must be conducted by a DEP certified lab and submitted on a certified lab sheet. Samples must be analyzed within the approved holding times and using approved EPA methodologies capable of achieving the necessary levels of detection. </a:t>
            </a:r>
          </a:p>
          <a:p>
            <a:pPr hangingPunct="0"/>
            <a:r>
              <a:rPr lang="en-US" dirty="0"/>
              <a:t>If both total recoverable and dissolved aluminum concentrations are non-detect for the stream station, the data pair should be discarded.  </a:t>
            </a:r>
          </a:p>
          <a:p>
            <a:pPr hangingPunct="0"/>
            <a:r>
              <a:rPr lang="en-US" dirty="0"/>
              <a:t>If only the dissolved aluminum concentration is non-detect, it shall be assumed to equal one-half the detection level.</a:t>
            </a:r>
          </a:p>
          <a:p>
            <a:pPr hangingPunct="0"/>
            <a:r>
              <a:rPr lang="en-US" dirty="0"/>
              <a:t>If the discharge shows non-detect for both total and dissolved aluminum and the stream station has detectable total and dissolved, the data will be OK to use.</a:t>
            </a:r>
          </a:p>
          <a:p>
            <a:endParaRPr lang="en-US" dirty="0"/>
          </a:p>
        </p:txBody>
      </p:sp>
    </p:spTree>
    <p:extLst>
      <p:ext uri="{BB962C8B-B14F-4D97-AF65-F5344CB8AC3E}">
        <p14:creationId xmlns:p14="http://schemas.microsoft.com/office/powerpoint/2010/main" val="3936284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130A0-8E66-4E59-8168-32E88D200E35}"/>
              </a:ext>
            </a:extLst>
          </p:cNvPr>
          <p:cNvSpPr>
            <a:spLocks noGrp="1"/>
          </p:cNvSpPr>
          <p:nvPr>
            <p:ph idx="1"/>
          </p:nvPr>
        </p:nvSpPr>
        <p:spPr>
          <a:xfrm>
            <a:off x="304800" y="1219940"/>
            <a:ext cx="8153400" cy="5638800"/>
          </a:xfrm>
        </p:spPr>
        <p:txBody>
          <a:bodyPr>
            <a:normAutofit fontScale="32500" lnSpcReduction="20000"/>
          </a:bodyPr>
          <a:lstStyle/>
          <a:p>
            <a:r>
              <a:rPr lang="en-US" sz="6800" dirty="0">
                <a:latin typeface="+mj-lt"/>
              </a:rPr>
              <a:t>If the majority of the data is generated at the critical condition in the receiving stream, and if the data set is log-normally distributed, and if </a:t>
            </a:r>
            <a:r>
              <a:rPr lang="en-US" sz="6800" dirty="0" err="1">
                <a:latin typeface="+mj-lt"/>
              </a:rPr>
              <a:t>f</a:t>
            </a:r>
            <a:r>
              <a:rPr lang="en-US" sz="6800" baseline="-25000" dirty="0" err="1">
                <a:latin typeface="+mj-lt"/>
              </a:rPr>
              <a:t>D</a:t>
            </a:r>
            <a:r>
              <a:rPr lang="en-US" sz="6800" dirty="0">
                <a:latin typeface="+mj-lt"/>
              </a:rPr>
              <a:t> is statistically independent of TSS, then the geometric mean of translator values should be used to determine </a:t>
            </a:r>
            <a:r>
              <a:rPr lang="en-US" sz="6800" dirty="0" err="1">
                <a:latin typeface="+mj-lt"/>
              </a:rPr>
              <a:t>f</a:t>
            </a:r>
            <a:r>
              <a:rPr lang="en-US" sz="6800" baseline="-25000" dirty="0" err="1">
                <a:latin typeface="+mj-lt"/>
              </a:rPr>
              <a:t>D</a:t>
            </a:r>
            <a:r>
              <a:rPr lang="en-US" sz="6800" baseline="-25000" dirty="0">
                <a:latin typeface="+mj-lt"/>
              </a:rPr>
              <a:t>.</a:t>
            </a:r>
            <a:r>
              <a:rPr lang="en-US" sz="6800" dirty="0">
                <a:latin typeface="+mj-lt"/>
              </a:rPr>
              <a:t>  The 95th percentile translator value should be used if the data set violates any of the aforementioned conditions. </a:t>
            </a:r>
          </a:p>
          <a:p>
            <a:endParaRPr lang="en-US" sz="6800" dirty="0">
              <a:latin typeface="+mj-lt"/>
            </a:endParaRPr>
          </a:p>
          <a:p>
            <a:r>
              <a:rPr lang="en-US" sz="6800" dirty="0">
                <a:latin typeface="+mj-lt"/>
              </a:rPr>
              <a:t>If the data set is not log-normally distributed, alternative statistical transformations may be considered to normalize data and determine the transformed mean to be used to calculate </a:t>
            </a:r>
            <a:r>
              <a:rPr lang="en-US" sz="6800" dirty="0" err="1">
                <a:latin typeface="+mj-lt"/>
              </a:rPr>
              <a:t>f</a:t>
            </a:r>
            <a:r>
              <a:rPr lang="en-US" sz="6800" baseline="-25000" dirty="0" err="1">
                <a:latin typeface="+mj-lt"/>
              </a:rPr>
              <a:t>D</a:t>
            </a:r>
            <a:r>
              <a:rPr lang="en-US" sz="6800" dirty="0">
                <a:latin typeface="+mj-lt"/>
              </a:rPr>
              <a:t>.</a:t>
            </a:r>
          </a:p>
          <a:p>
            <a:endParaRPr lang="en-US" sz="6800" dirty="0">
              <a:latin typeface="+mj-lt"/>
            </a:endParaRPr>
          </a:p>
          <a:p>
            <a:r>
              <a:rPr lang="en-US" sz="6800" dirty="0">
                <a:latin typeface="+mj-lt"/>
              </a:rPr>
              <a:t>Regression analysis to confirm a relationship between </a:t>
            </a:r>
            <a:r>
              <a:rPr lang="en-US" sz="6800" dirty="0" err="1">
                <a:latin typeface="+mj-lt"/>
              </a:rPr>
              <a:t>f</a:t>
            </a:r>
            <a:r>
              <a:rPr lang="en-US" sz="6800" baseline="-25000" dirty="0" err="1">
                <a:latin typeface="+mj-lt"/>
              </a:rPr>
              <a:t>D</a:t>
            </a:r>
            <a:r>
              <a:rPr lang="en-US" sz="6800" dirty="0">
                <a:latin typeface="+mj-lt"/>
              </a:rPr>
              <a:t> and TSS and to develop an equation that represents the relationship.  It may also be used to address data sets that are not generated exclusively at critical conditions.  Provided that the permit writer can determine, with 95% confidence, the TSS value applicable to the critical condition in the receiving stream, that value can be inserted into the regression equation to determine </a:t>
            </a:r>
            <a:r>
              <a:rPr lang="en-US" sz="6800" dirty="0" err="1">
                <a:latin typeface="+mj-lt"/>
              </a:rPr>
              <a:t>f</a:t>
            </a:r>
            <a:r>
              <a:rPr lang="en-US" sz="6800" baseline="-25000" dirty="0" err="1">
                <a:latin typeface="+mj-lt"/>
              </a:rPr>
              <a:t>D</a:t>
            </a:r>
            <a:r>
              <a:rPr lang="en-US" sz="6800" dirty="0">
                <a:latin typeface="+mj-lt"/>
              </a:rPr>
              <a:t>.</a:t>
            </a:r>
          </a:p>
          <a:p>
            <a:endParaRPr lang="en-US" dirty="0"/>
          </a:p>
        </p:txBody>
      </p:sp>
      <p:sp>
        <p:nvSpPr>
          <p:cNvPr id="4" name="Title 1">
            <a:extLst>
              <a:ext uri="{FF2B5EF4-FFF2-40B4-BE49-F238E27FC236}">
                <a16:creationId xmlns:a16="http://schemas.microsoft.com/office/drawing/2014/main" id="{17B54F7C-F098-4898-B6FB-9E6168ABA75B}"/>
              </a:ext>
            </a:extLst>
          </p:cNvPr>
          <p:cNvSpPr>
            <a:spLocks noGrp="1"/>
          </p:cNvSpPr>
          <p:nvPr>
            <p:ph type="title"/>
          </p:nvPr>
        </p:nvSpPr>
        <p:spPr>
          <a:xfrm>
            <a:off x="457200" y="274638"/>
            <a:ext cx="8229600" cy="715962"/>
          </a:xfrm>
        </p:spPr>
        <p:txBody>
          <a:bodyPr>
            <a:normAutofit fontScale="90000"/>
          </a:bodyPr>
          <a:lstStyle/>
          <a:p>
            <a:r>
              <a:rPr lang="en-US" dirty="0"/>
              <a:t>Acceptable Data</a:t>
            </a:r>
          </a:p>
        </p:txBody>
      </p:sp>
    </p:spTree>
    <p:extLst>
      <p:ext uri="{BB962C8B-B14F-4D97-AF65-F5344CB8AC3E}">
        <p14:creationId xmlns:p14="http://schemas.microsoft.com/office/powerpoint/2010/main" val="17261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06970-7DF1-493D-97FA-D563B348C193}"/>
              </a:ext>
            </a:extLst>
          </p:cNvPr>
          <p:cNvSpPr>
            <a:spLocks noGrp="1"/>
          </p:cNvSpPr>
          <p:nvPr>
            <p:ph type="title"/>
          </p:nvPr>
        </p:nvSpPr>
        <p:spPr>
          <a:xfrm>
            <a:off x="457200" y="274638"/>
            <a:ext cx="8229600" cy="715962"/>
          </a:xfrm>
        </p:spPr>
        <p:txBody>
          <a:bodyPr>
            <a:normAutofit fontScale="90000"/>
          </a:bodyPr>
          <a:lstStyle/>
          <a:p>
            <a:r>
              <a:rPr lang="en-US" dirty="0"/>
              <a:t>Submitting the Study</a:t>
            </a:r>
          </a:p>
        </p:txBody>
      </p:sp>
      <p:sp>
        <p:nvSpPr>
          <p:cNvPr id="3" name="Content Placeholder 2">
            <a:extLst>
              <a:ext uri="{FF2B5EF4-FFF2-40B4-BE49-F238E27FC236}">
                <a16:creationId xmlns:a16="http://schemas.microsoft.com/office/drawing/2014/main" id="{9C6ECF02-7484-4B39-BA72-F5279B358413}"/>
              </a:ext>
            </a:extLst>
          </p:cNvPr>
          <p:cNvSpPr>
            <a:spLocks noGrp="1"/>
          </p:cNvSpPr>
          <p:nvPr>
            <p:ph idx="1"/>
          </p:nvPr>
        </p:nvSpPr>
        <p:spPr/>
        <p:txBody>
          <a:bodyPr>
            <a:normAutofit fontScale="85000" lnSpcReduction="10000"/>
          </a:bodyPr>
          <a:lstStyle/>
          <a:p>
            <a:r>
              <a:rPr lang="en-US" dirty="0"/>
              <a:t>Once the Translator Study is completed, the permittee needs to submit the study in its entirety to the DEP with their request to modify the applicable aluminum effluent limitations (Total Aluminum) in their permit with the site-specific translator. </a:t>
            </a:r>
          </a:p>
          <a:p>
            <a:r>
              <a:rPr lang="en-US" dirty="0"/>
              <a:t>The study must be submitted with all lab sheets and rain gauge information to document the collection and analysis.</a:t>
            </a:r>
          </a:p>
          <a:p>
            <a:r>
              <a:rPr lang="en-US" dirty="0"/>
              <a:t>The analysis must be submitted using the most current DEP approved translator workbook or obtain approval from HQ to use any other version.</a:t>
            </a:r>
          </a:p>
        </p:txBody>
      </p:sp>
    </p:spTree>
    <p:extLst>
      <p:ext uri="{BB962C8B-B14F-4D97-AF65-F5344CB8AC3E}">
        <p14:creationId xmlns:p14="http://schemas.microsoft.com/office/powerpoint/2010/main" val="2131468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rgbClr val="FFFF99"/>
            </a:gs>
            <a:gs pos="54000">
              <a:srgbClr val="21D6E0"/>
            </a:gs>
            <a:gs pos="0">
              <a:srgbClr val="FFFF00"/>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229600" cy="1143000"/>
          </a:xfrm>
        </p:spPr>
        <p:txBody>
          <a:bodyPr>
            <a:noAutofit/>
          </a:bodyPr>
          <a:lstStyle/>
          <a:p>
            <a:r>
              <a:rPr lang="en-US" sz="9600" dirty="0"/>
              <a:t>Translator Workbook</a:t>
            </a:r>
          </a:p>
        </p:txBody>
      </p:sp>
    </p:spTree>
    <p:extLst>
      <p:ext uri="{BB962C8B-B14F-4D97-AF65-F5344CB8AC3E}">
        <p14:creationId xmlns:p14="http://schemas.microsoft.com/office/powerpoint/2010/main" val="203304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181E-45B5-46AB-8E0A-5BFC67A3534E}"/>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A983AAB0-48A4-4C59-BA5B-257927D8C0EC}"/>
              </a:ext>
            </a:extLst>
          </p:cNvPr>
          <p:cNvSpPr>
            <a:spLocks noGrp="1"/>
          </p:cNvSpPr>
          <p:nvPr>
            <p:ph idx="1"/>
          </p:nvPr>
        </p:nvSpPr>
        <p:spPr/>
        <p:txBody>
          <a:bodyPr>
            <a:normAutofit/>
          </a:bodyPr>
          <a:lstStyle/>
          <a:p>
            <a:r>
              <a:rPr lang="en-US" dirty="0"/>
              <a:t>Aluminum Translator / Workbook</a:t>
            </a:r>
          </a:p>
          <a:p>
            <a:r>
              <a:rPr lang="en-US" dirty="0"/>
              <a:t>POC Worksheet</a:t>
            </a:r>
          </a:p>
          <a:p>
            <a:r>
              <a:rPr lang="en-US" dirty="0"/>
              <a:t>Reasonable Potential Assessment / Workbook</a:t>
            </a:r>
          </a:p>
          <a:p>
            <a:r>
              <a:rPr lang="en-US" dirty="0"/>
              <a:t>Mixing Zones / Workbook</a:t>
            </a:r>
          </a:p>
          <a:p>
            <a:r>
              <a:rPr lang="en-US" dirty="0"/>
              <a:t>TSD Workbooks</a:t>
            </a:r>
          </a:p>
          <a:p>
            <a:r>
              <a:rPr lang="en-US" dirty="0"/>
              <a:t>Anti-degradation / TMDL’s </a:t>
            </a:r>
          </a:p>
          <a:p>
            <a:r>
              <a:rPr lang="en-US" dirty="0"/>
              <a:t>BWQ Workbook</a:t>
            </a:r>
          </a:p>
        </p:txBody>
      </p:sp>
    </p:spTree>
    <p:extLst>
      <p:ext uri="{BB962C8B-B14F-4D97-AF65-F5344CB8AC3E}">
        <p14:creationId xmlns:p14="http://schemas.microsoft.com/office/powerpoint/2010/main" val="3169861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8600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229600" cy="1143000"/>
          </a:xfrm>
        </p:spPr>
        <p:txBody>
          <a:bodyPr>
            <a:noAutofit/>
          </a:bodyPr>
          <a:lstStyle/>
          <a:p>
            <a:r>
              <a:rPr lang="en-US" sz="9600" dirty="0"/>
              <a:t>POC</a:t>
            </a:r>
            <a:br>
              <a:rPr lang="en-US" sz="9600" dirty="0"/>
            </a:br>
            <a:r>
              <a:rPr lang="en-US" sz="6000" dirty="0"/>
              <a:t>Parameter of Concern</a:t>
            </a:r>
          </a:p>
        </p:txBody>
      </p:sp>
    </p:spTree>
    <p:extLst>
      <p:ext uri="{BB962C8B-B14F-4D97-AF65-F5344CB8AC3E}">
        <p14:creationId xmlns:p14="http://schemas.microsoft.com/office/powerpoint/2010/main" val="3230037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37DE09-3792-4C50-9503-D569EDF83AB1}"/>
              </a:ext>
            </a:extLst>
          </p:cNvPr>
          <p:cNvSpPr/>
          <p:nvPr/>
        </p:nvSpPr>
        <p:spPr>
          <a:xfrm>
            <a:off x="4421157" y="3244334"/>
            <a:ext cx="301686" cy="369332"/>
          </a:xfrm>
          <a:prstGeom prst="rect">
            <a:avLst/>
          </a:prstGeom>
        </p:spPr>
        <p:txBody>
          <a:bodyPr wrap="none">
            <a:spAutoFit/>
          </a:bodyPr>
          <a:lstStyle/>
          <a:p>
            <a:r>
              <a:rPr lang="en-US" dirty="0">
                <a:latin typeface="Arial" panose="020B0604020202020204" pitchFamily="34" charset="0"/>
              </a:rPr>
              <a:t> </a:t>
            </a:r>
            <a:r>
              <a:rPr lang="en-US" dirty="0"/>
              <a:t> </a:t>
            </a:r>
          </a:p>
        </p:txBody>
      </p:sp>
      <p:graphicFrame>
        <p:nvGraphicFramePr>
          <p:cNvPr id="3" name="Object 2">
            <a:extLst>
              <a:ext uri="{FF2B5EF4-FFF2-40B4-BE49-F238E27FC236}">
                <a16:creationId xmlns:a16="http://schemas.microsoft.com/office/drawing/2014/main" id="{0634E4BA-392E-41E7-8F1F-B8CA0133406E}"/>
              </a:ext>
            </a:extLst>
          </p:cNvPr>
          <p:cNvGraphicFramePr>
            <a:graphicFrameLocks noChangeAspect="1"/>
          </p:cNvGraphicFramePr>
          <p:nvPr>
            <p:extLst>
              <p:ext uri="{D42A27DB-BD31-4B8C-83A1-F6EECF244321}">
                <p14:modId xmlns:p14="http://schemas.microsoft.com/office/powerpoint/2010/main" val="1546308623"/>
              </p:ext>
            </p:extLst>
          </p:nvPr>
        </p:nvGraphicFramePr>
        <p:xfrm>
          <a:off x="2071688" y="3319463"/>
          <a:ext cx="5000625" cy="219075"/>
        </p:xfrm>
        <a:graphic>
          <a:graphicData uri="http://schemas.openxmlformats.org/presentationml/2006/ole">
            <mc:AlternateContent xmlns:mc="http://schemas.openxmlformats.org/markup-compatibility/2006">
              <mc:Choice xmlns:v="urn:schemas-microsoft-com:vml" Requires="v">
                <p:oleObj spid="_x0000_s2058" name="Worksheet" r:id="rId3" imgW="5000637" imgH="219175" progId="Excel.Sheet.12">
                  <p:embed/>
                </p:oleObj>
              </mc:Choice>
              <mc:Fallback>
                <p:oleObj name="Worksheet" r:id="rId3" imgW="5000637" imgH="219175" progId="Excel.Sheet.12">
                  <p:embed/>
                  <p:pic>
                    <p:nvPicPr>
                      <p:cNvPr id="0" name=""/>
                      <p:cNvPicPr/>
                      <p:nvPr/>
                    </p:nvPicPr>
                    <p:blipFill>
                      <a:blip r:embed="rId4"/>
                      <a:stretch>
                        <a:fillRect/>
                      </a:stretch>
                    </p:blipFill>
                    <p:spPr>
                      <a:xfrm>
                        <a:off x="2071688" y="3319463"/>
                        <a:ext cx="5000625" cy="219075"/>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9254AF5B-D9D2-4375-B4FB-FF1408BE493D}"/>
              </a:ext>
            </a:extLst>
          </p:cNvPr>
          <p:cNvSpPr/>
          <p:nvPr/>
        </p:nvSpPr>
        <p:spPr>
          <a:xfrm>
            <a:off x="4431577" y="3244334"/>
            <a:ext cx="280846" cy="369332"/>
          </a:xfrm>
          <a:prstGeom prst="rect">
            <a:avLst/>
          </a:prstGeom>
        </p:spPr>
        <p:txBody>
          <a:bodyPr wrap="none">
            <a:spAutoFit/>
          </a:bodyPr>
          <a:lstStyle/>
          <a:p>
            <a:r>
              <a:rPr lang="en-US" sz="1200" dirty="0">
                <a:latin typeface="Arial" panose="020B0604020202020204" pitchFamily="34" charset="0"/>
              </a:rPr>
              <a:t> </a:t>
            </a:r>
            <a:r>
              <a:rPr lang="en-US" dirty="0"/>
              <a:t> </a:t>
            </a:r>
          </a:p>
        </p:txBody>
      </p:sp>
      <p:pic>
        <p:nvPicPr>
          <p:cNvPr id="6" name="Picture 5">
            <a:extLst>
              <a:ext uri="{FF2B5EF4-FFF2-40B4-BE49-F238E27FC236}">
                <a16:creationId xmlns:a16="http://schemas.microsoft.com/office/drawing/2014/main" id="{FDBCA3D2-C737-4EC2-A3AD-CA5ED4F05A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889" y="147179"/>
            <a:ext cx="8040222" cy="6563641"/>
          </a:xfrm>
          <a:prstGeom prst="rect">
            <a:avLst/>
          </a:prstGeom>
        </p:spPr>
      </p:pic>
    </p:spTree>
    <p:extLst>
      <p:ext uri="{BB962C8B-B14F-4D97-AF65-F5344CB8AC3E}">
        <p14:creationId xmlns:p14="http://schemas.microsoft.com/office/powerpoint/2010/main" val="3200275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0">
              <a:srgbClr val="FFFF99"/>
            </a:gs>
            <a:gs pos="54000">
              <a:srgbClr val="21D6E0"/>
            </a:gs>
            <a:gs pos="0">
              <a:srgbClr val="FFFF00"/>
            </a:gs>
            <a:gs pos="100000">
              <a:srgbClr val="005CBF"/>
            </a:gs>
          </a:gsLst>
          <a:lin ang="54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1139B2-C878-4D21-B366-128A51E2730A}"/>
              </a:ext>
            </a:extLst>
          </p:cNvPr>
          <p:cNvSpPr/>
          <p:nvPr/>
        </p:nvSpPr>
        <p:spPr>
          <a:xfrm>
            <a:off x="762000" y="1371600"/>
            <a:ext cx="7239000" cy="30469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black"/>
                </a:solidFill>
                <a:effectLst/>
                <a:uLnTx/>
                <a:uFillTx/>
                <a:latin typeface="Calibri"/>
                <a:ea typeface="+mn-ea"/>
                <a:cs typeface="+mn-cs"/>
              </a:rPr>
              <a:t>POC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black"/>
                </a:solidFill>
                <a:effectLst/>
                <a:uLnTx/>
                <a:uFillTx/>
                <a:latin typeface="Calibri"/>
                <a:ea typeface="+mn-ea"/>
                <a:cs typeface="+mn-cs"/>
              </a:rPr>
              <a:t>Example</a:t>
            </a:r>
          </a:p>
        </p:txBody>
      </p:sp>
    </p:spTree>
    <p:extLst>
      <p:ext uri="{BB962C8B-B14F-4D97-AF65-F5344CB8AC3E}">
        <p14:creationId xmlns:p14="http://schemas.microsoft.com/office/powerpoint/2010/main" val="1851477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8600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229600" cy="1143000"/>
          </a:xfrm>
        </p:spPr>
        <p:txBody>
          <a:bodyPr>
            <a:noAutofit/>
          </a:bodyPr>
          <a:lstStyle/>
          <a:p>
            <a:r>
              <a:rPr lang="en-US" sz="9600" dirty="0"/>
              <a:t>RPA</a:t>
            </a:r>
            <a:br>
              <a:rPr lang="en-US" sz="9600" dirty="0"/>
            </a:br>
            <a:r>
              <a:rPr lang="en-US" sz="6000" dirty="0"/>
              <a:t>Reasonable Potential Assessment</a:t>
            </a:r>
          </a:p>
        </p:txBody>
      </p:sp>
    </p:spTree>
    <p:extLst>
      <p:ext uri="{BB962C8B-B14F-4D97-AF65-F5344CB8AC3E}">
        <p14:creationId xmlns:p14="http://schemas.microsoft.com/office/powerpoint/2010/main" val="1829619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B394-8205-49C7-9075-6BB3CB66AC7B}"/>
              </a:ext>
            </a:extLst>
          </p:cNvPr>
          <p:cNvSpPr>
            <a:spLocks noGrp="1"/>
          </p:cNvSpPr>
          <p:nvPr>
            <p:ph type="title"/>
          </p:nvPr>
        </p:nvSpPr>
        <p:spPr>
          <a:xfrm>
            <a:off x="457200" y="274638"/>
            <a:ext cx="8229600" cy="487362"/>
          </a:xfrm>
        </p:spPr>
        <p:txBody>
          <a:bodyPr>
            <a:normAutofit fontScale="90000"/>
          </a:bodyPr>
          <a:lstStyle/>
          <a:p>
            <a:r>
              <a:rPr lang="en-US" dirty="0"/>
              <a:t>How to Conduct a RPA</a:t>
            </a:r>
          </a:p>
        </p:txBody>
      </p:sp>
      <p:sp>
        <p:nvSpPr>
          <p:cNvPr id="3" name="Content Placeholder 2">
            <a:extLst>
              <a:ext uri="{FF2B5EF4-FFF2-40B4-BE49-F238E27FC236}">
                <a16:creationId xmlns:a16="http://schemas.microsoft.com/office/drawing/2014/main" id="{45C4888E-FECC-4FE7-AD0A-D30BDD1F2EDF}"/>
              </a:ext>
            </a:extLst>
          </p:cNvPr>
          <p:cNvSpPr>
            <a:spLocks noGrp="1"/>
          </p:cNvSpPr>
          <p:nvPr>
            <p:ph idx="1"/>
          </p:nvPr>
        </p:nvSpPr>
        <p:spPr>
          <a:xfrm>
            <a:off x="381000" y="1219200"/>
            <a:ext cx="8229600" cy="4525963"/>
          </a:xfrm>
        </p:spPr>
        <p:txBody>
          <a:bodyPr>
            <a:normAutofit fontScale="92500" lnSpcReduction="20000"/>
          </a:bodyPr>
          <a:lstStyle/>
          <a:p>
            <a:pPr marL="0" indent="0">
              <a:buNone/>
            </a:pPr>
            <a:r>
              <a:rPr lang="en-US" dirty="0"/>
              <a:t>Conducting a reasonable potential assessment differs depending on the type of permitting action being considered.  Basically there are three types of NPDES Permitting actions that would require a Reasonable Potential Assessment.</a:t>
            </a:r>
          </a:p>
          <a:p>
            <a:pPr marL="0" indent="0">
              <a:buNone/>
            </a:pPr>
            <a:r>
              <a:rPr lang="en-US" dirty="0"/>
              <a:t> </a:t>
            </a:r>
          </a:p>
          <a:p>
            <a:pPr>
              <a:buFont typeface="Wingdings" panose="05000000000000000000" pitchFamily="2" charset="2"/>
              <a:buChar char="v"/>
            </a:pPr>
            <a:r>
              <a:rPr lang="en-US" dirty="0"/>
              <a:t> New Permit (adding new discharges)</a:t>
            </a:r>
          </a:p>
          <a:p>
            <a:pPr>
              <a:buFont typeface="Wingdings" panose="05000000000000000000" pitchFamily="2" charset="2"/>
              <a:buChar char="v"/>
            </a:pPr>
            <a:r>
              <a:rPr lang="en-US" dirty="0"/>
              <a:t> Modifications (Altering an existing discharge or adding new discharges)</a:t>
            </a:r>
          </a:p>
          <a:p>
            <a:pPr>
              <a:buFont typeface="Wingdings" panose="05000000000000000000" pitchFamily="2" charset="2"/>
              <a:buChar char="v"/>
            </a:pPr>
            <a:r>
              <a:rPr lang="en-US" dirty="0"/>
              <a:t> Reissuance (Assessing existing discharges).</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388337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F11F26-F7AB-4A93-9F9D-690181A71C40}"/>
              </a:ext>
            </a:extLst>
          </p:cNvPr>
          <p:cNvPicPr>
            <a:picLocks noChangeAspect="1"/>
          </p:cNvPicPr>
          <p:nvPr/>
        </p:nvPicPr>
        <p:blipFill>
          <a:blip r:embed="rId2"/>
          <a:stretch>
            <a:fillRect/>
          </a:stretch>
        </p:blipFill>
        <p:spPr>
          <a:xfrm>
            <a:off x="493649" y="1101866"/>
            <a:ext cx="8156701" cy="4654267"/>
          </a:xfrm>
          <a:prstGeom prst="rect">
            <a:avLst/>
          </a:prstGeom>
        </p:spPr>
      </p:pic>
    </p:spTree>
    <p:extLst>
      <p:ext uri="{BB962C8B-B14F-4D97-AF65-F5344CB8AC3E}">
        <p14:creationId xmlns:p14="http://schemas.microsoft.com/office/powerpoint/2010/main" val="1108302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D633E1-AAEB-48C6-857D-007A13A88C33}"/>
              </a:ext>
            </a:extLst>
          </p:cNvPr>
          <p:cNvPicPr>
            <a:picLocks noChangeAspect="1"/>
          </p:cNvPicPr>
          <p:nvPr/>
        </p:nvPicPr>
        <p:blipFill>
          <a:blip r:embed="rId2"/>
          <a:stretch>
            <a:fillRect/>
          </a:stretch>
        </p:blipFill>
        <p:spPr>
          <a:xfrm>
            <a:off x="565199" y="985733"/>
            <a:ext cx="8013601" cy="4886534"/>
          </a:xfrm>
          <a:prstGeom prst="rect">
            <a:avLst/>
          </a:prstGeom>
        </p:spPr>
      </p:pic>
    </p:spTree>
    <p:extLst>
      <p:ext uri="{BB962C8B-B14F-4D97-AF65-F5344CB8AC3E}">
        <p14:creationId xmlns:p14="http://schemas.microsoft.com/office/powerpoint/2010/main" val="3506852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0909CA-E90F-4C23-B541-D5A92009F70D}"/>
              </a:ext>
            </a:extLst>
          </p:cNvPr>
          <p:cNvPicPr>
            <a:picLocks noChangeAspect="1"/>
          </p:cNvPicPr>
          <p:nvPr/>
        </p:nvPicPr>
        <p:blipFill>
          <a:blip r:embed="rId2"/>
          <a:stretch>
            <a:fillRect/>
          </a:stretch>
        </p:blipFill>
        <p:spPr>
          <a:xfrm>
            <a:off x="529424" y="784733"/>
            <a:ext cx="8085151" cy="5288534"/>
          </a:xfrm>
          <a:prstGeom prst="rect">
            <a:avLst/>
          </a:prstGeom>
        </p:spPr>
      </p:pic>
    </p:spTree>
    <p:extLst>
      <p:ext uri="{BB962C8B-B14F-4D97-AF65-F5344CB8AC3E}">
        <p14:creationId xmlns:p14="http://schemas.microsoft.com/office/powerpoint/2010/main" val="1408614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ED88E2-F306-4B94-A0DE-AB8B76C097D8}"/>
              </a:ext>
            </a:extLst>
          </p:cNvPr>
          <p:cNvPicPr>
            <a:picLocks noChangeAspect="1"/>
          </p:cNvPicPr>
          <p:nvPr/>
        </p:nvPicPr>
        <p:blipFill>
          <a:blip r:embed="rId2"/>
          <a:stretch>
            <a:fillRect/>
          </a:stretch>
        </p:blipFill>
        <p:spPr>
          <a:xfrm>
            <a:off x="493649" y="833866"/>
            <a:ext cx="8156701" cy="5190267"/>
          </a:xfrm>
          <a:prstGeom prst="rect">
            <a:avLst/>
          </a:prstGeom>
        </p:spPr>
      </p:pic>
    </p:spTree>
    <p:extLst>
      <p:ext uri="{BB962C8B-B14F-4D97-AF65-F5344CB8AC3E}">
        <p14:creationId xmlns:p14="http://schemas.microsoft.com/office/powerpoint/2010/main" val="4244528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1EB684-A523-40D4-9C05-C600A2B317D1}"/>
              </a:ext>
            </a:extLst>
          </p:cNvPr>
          <p:cNvPicPr>
            <a:picLocks noChangeAspect="1"/>
          </p:cNvPicPr>
          <p:nvPr/>
        </p:nvPicPr>
        <p:blipFill>
          <a:blip r:embed="rId2"/>
          <a:stretch>
            <a:fillRect/>
          </a:stretch>
        </p:blipFill>
        <p:spPr>
          <a:xfrm>
            <a:off x="475762" y="807066"/>
            <a:ext cx="8192476" cy="5243867"/>
          </a:xfrm>
          <a:prstGeom prst="rect">
            <a:avLst/>
          </a:prstGeom>
        </p:spPr>
      </p:pic>
    </p:spTree>
    <p:extLst>
      <p:ext uri="{BB962C8B-B14F-4D97-AF65-F5344CB8AC3E}">
        <p14:creationId xmlns:p14="http://schemas.microsoft.com/office/powerpoint/2010/main" val="703083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8600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229600" cy="1143000"/>
          </a:xfrm>
        </p:spPr>
        <p:txBody>
          <a:bodyPr>
            <a:noAutofit/>
          </a:bodyPr>
          <a:lstStyle/>
          <a:p>
            <a:r>
              <a:rPr lang="en-US" sz="9600" dirty="0"/>
              <a:t>Aluminum</a:t>
            </a:r>
            <a:br>
              <a:rPr lang="en-US" sz="9600" dirty="0"/>
            </a:br>
            <a:r>
              <a:rPr lang="en-US" sz="9600" dirty="0"/>
              <a:t>Translator</a:t>
            </a:r>
          </a:p>
        </p:txBody>
      </p:sp>
    </p:spTree>
    <p:extLst>
      <p:ext uri="{BB962C8B-B14F-4D97-AF65-F5344CB8AC3E}">
        <p14:creationId xmlns:p14="http://schemas.microsoft.com/office/powerpoint/2010/main" val="595934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697363-5672-47F2-9B56-85786970CA07}"/>
              </a:ext>
            </a:extLst>
          </p:cNvPr>
          <p:cNvPicPr>
            <a:picLocks noChangeAspect="1"/>
          </p:cNvPicPr>
          <p:nvPr/>
        </p:nvPicPr>
        <p:blipFill>
          <a:blip r:embed="rId2"/>
          <a:stretch>
            <a:fillRect/>
          </a:stretch>
        </p:blipFill>
        <p:spPr>
          <a:xfrm>
            <a:off x="457874" y="784733"/>
            <a:ext cx="8228251" cy="5288534"/>
          </a:xfrm>
          <a:prstGeom prst="rect">
            <a:avLst/>
          </a:prstGeom>
        </p:spPr>
      </p:pic>
    </p:spTree>
    <p:extLst>
      <p:ext uri="{BB962C8B-B14F-4D97-AF65-F5344CB8AC3E}">
        <p14:creationId xmlns:p14="http://schemas.microsoft.com/office/powerpoint/2010/main" val="2844001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BB65F1-A86D-4AE2-8440-62920146492B}"/>
              </a:ext>
            </a:extLst>
          </p:cNvPr>
          <p:cNvPicPr>
            <a:picLocks noChangeAspect="1"/>
          </p:cNvPicPr>
          <p:nvPr/>
        </p:nvPicPr>
        <p:blipFill>
          <a:blip r:embed="rId2"/>
          <a:stretch>
            <a:fillRect/>
          </a:stretch>
        </p:blipFill>
        <p:spPr>
          <a:xfrm>
            <a:off x="565199" y="963400"/>
            <a:ext cx="8013601" cy="4931200"/>
          </a:xfrm>
          <a:prstGeom prst="rect">
            <a:avLst/>
          </a:prstGeom>
        </p:spPr>
      </p:pic>
    </p:spTree>
    <p:extLst>
      <p:ext uri="{BB962C8B-B14F-4D97-AF65-F5344CB8AC3E}">
        <p14:creationId xmlns:p14="http://schemas.microsoft.com/office/powerpoint/2010/main" val="2463859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3A1AF9-0D64-4CD9-A8F5-B485CDDCCDFB}"/>
              </a:ext>
            </a:extLst>
          </p:cNvPr>
          <p:cNvPicPr>
            <a:picLocks noChangeAspect="1"/>
          </p:cNvPicPr>
          <p:nvPr/>
        </p:nvPicPr>
        <p:blipFill>
          <a:blip r:embed="rId2"/>
          <a:stretch>
            <a:fillRect/>
          </a:stretch>
        </p:blipFill>
        <p:spPr>
          <a:xfrm>
            <a:off x="511537" y="802600"/>
            <a:ext cx="8120926" cy="5252800"/>
          </a:xfrm>
          <a:prstGeom prst="rect">
            <a:avLst/>
          </a:prstGeom>
        </p:spPr>
      </p:pic>
    </p:spTree>
    <p:extLst>
      <p:ext uri="{BB962C8B-B14F-4D97-AF65-F5344CB8AC3E}">
        <p14:creationId xmlns:p14="http://schemas.microsoft.com/office/powerpoint/2010/main" val="2789479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D7C3E8-20D7-4CF6-B88F-D5DBBC3B983C}"/>
              </a:ext>
            </a:extLst>
          </p:cNvPr>
          <p:cNvPicPr>
            <a:picLocks noChangeAspect="1"/>
          </p:cNvPicPr>
          <p:nvPr/>
        </p:nvPicPr>
        <p:blipFill>
          <a:blip r:embed="rId2"/>
          <a:stretch>
            <a:fillRect/>
          </a:stretch>
        </p:blipFill>
        <p:spPr>
          <a:xfrm>
            <a:off x="439987" y="1151000"/>
            <a:ext cx="8264026" cy="4556000"/>
          </a:xfrm>
          <a:prstGeom prst="rect">
            <a:avLst/>
          </a:prstGeom>
        </p:spPr>
      </p:pic>
    </p:spTree>
    <p:extLst>
      <p:ext uri="{BB962C8B-B14F-4D97-AF65-F5344CB8AC3E}">
        <p14:creationId xmlns:p14="http://schemas.microsoft.com/office/powerpoint/2010/main" val="3352796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100000">
              <a:srgbClr val="FFFF99"/>
            </a:gs>
            <a:gs pos="54000">
              <a:srgbClr val="21D6E0"/>
            </a:gs>
            <a:gs pos="0">
              <a:srgbClr val="FFFF00"/>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229600" cy="1143000"/>
          </a:xfrm>
        </p:spPr>
        <p:txBody>
          <a:bodyPr>
            <a:noAutofit/>
          </a:bodyPr>
          <a:lstStyle/>
          <a:p>
            <a:r>
              <a:rPr lang="en-US" sz="9600" dirty="0"/>
              <a:t>RP Workbooks</a:t>
            </a:r>
          </a:p>
        </p:txBody>
      </p:sp>
    </p:spTree>
    <p:extLst>
      <p:ext uri="{BB962C8B-B14F-4D97-AF65-F5344CB8AC3E}">
        <p14:creationId xmlns:p14="http://schemas.microsoft.com/office/powerpoint/2010/main" val="2625055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8600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229600" cy="1143000"/>
          </a:xfrm>
        </p:spPr>
        <p:txBody>
          <a:bodyPr>
            <a:noAutofit/>
          </a:bodyPr>
          <a:lstStyle/>
          <a:p>
            <a:r>
              <a:rPr lang="en-US" sz="9600" dirty="0"/>
              <a:t>Mixing Zones</a:t>
            </a:r>
          </a:p>
        </p:txBody>
      </p:sp>
    </p:spTree>
    <p:extLst>
      <p:ext uri="{BB962C8B-B14F-4D97-AF65-F5344CB8AC3E}">
        <p14:creationId xmlns:p14="http://schemas.microsoft.com/office/powerpoint/2010/main" val="1992631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7912-1688-4D41-9059-ECD36DCC5406}"/>
              </a:ext>
            </a:extLst>
          </p:cNvPr>
          <p:cNvSpPr>
            <a:spLocks noGrp="1"/>
          </p:cNvSpPr>
          <p:nvPr>
            <p:ph type="title"/>
          </p:nvPr>
        </p:nvSpPr>
        <p:spPr/>
        <p:txBody>
          <a:bodyPr>
            <a:noAutofit/>
          </a:bodyPr>
          <a:lstStyle/>
          <a:p>
            <a:r>
              <a:rPr lang="en-US" sz="2400" b="1" dirty="0"/>
              <a:t>TITLE 47-SERIES 2</a:t>
            </a:r>
            <a:br>
              <a:rPr lang="en-US" sz="2400" dirty="0"/>
            </a:br>
            <a:r>
              <a:rPr lang="en-US" sz="2400" b="1" dirty="0"/>
              <a:t>REQUIREMENTS GOVERNING WATER QUALITY STANDARDS</a:t>
            </a:r>
            <a:endParaRPr lang="en-US" sz="2400" dirty="0"/>
          </a:p>
        </p:txBody>
      </p:sp>
      <p:sp>
        <p:nvSpPr>
          <p:cNvPr id="3" name="Content Placeholder 2">
            <a:extLst>
              <a:ext uri="{FF2B5EF4-FFF2-40B4-BE49-F238E27FC236}">
                <a16:creationId xmlns:a16="http://schemas.microsoft.com/office/drawing/2014/main" id="{7762ABB4-FF4E-4DED-B0F2-DFB1CF0A18E8}"/>
              </a:ext>
            </a:extLst>
          </p:cNvPr>
          <p:cNvSpPr>
            <a:spLocks noGrp="1"/>
          </p:cNvSpPr>
          <p:nvPr>
            <p:ph idx="1"/>
          </p:nvPr>
        </p:nvSpPr>
        <p:spPr/>
        <p:txBody>
          <a:bodyPr>
            <a:normAutofit fontScale="85000" lnSpcReduction="20000"/>
          </a:bodyPr>
          <a:lstStyle/>
          <a:p>
            <a:pPr marL="0" indent="0">
              <a:buNone/>
            </a:pPr>
            <a:r>
              <a:rPr lang="en-US" dirty="0"/>
              <a:t>5.2.a.  The Secretary will assign, on a case-by-case basis, definable geometric limits for mixing zones for a discharge or a pollutant or pollutants within a discharge.  Applicable limits shall include, but may not be limited to, the linear distances from the point of discharge, surface area involvement, volume of receiving water, and shall take into account other nearby mixing zones.  Mixing zones shall take into account the mixing conditions in the receiving stream (</a:t>
            </a:r>
            <a:r>
              <a:rPr lang="en-US" dirty="0" err="1"/>
              <a:t>i.e</a:t>
            </a:r>
            <a:r>
              <a:rPr lang="en-US" dirty="0"/>
              <a:t>: whether complete or incomplete mixing conditions exist).  Mixing zones will not be allowed until applicable limits are assigned by the Secretary in accordance with this section.</a:t>
            </a:r>
          </a:p>
        </p:txBody>
      </p:sp>
    </p:spTree>
    <p:extLst>
      <p:ext uri="{BB962C8B-B14F-4D97-AF65-F5344CB8AC3E}">
        <p14:creationId xmlns:p14="http://schemas.microsoft.com/office/powerpoint/2010/main" val="1334948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F6EC6-43D8-4BD1-BC68-EB5171E18B1F}"/>
              </a:ext>
            </a:extLst>
          </p:cNvPr>
          <p:cNvSpPr>
            <a:spLocks noGrp="1"/>
          </p:cNvSpPr>
          <p:nvPr>
            <p:ph type="title"/>
          </p:nvPr>
        </p:nvSpPr>
        <p:spPr>
          <a:xfrm>
            <a:off x="457200" y="274638"/>
            <a:ext cx="8229600" cy="639762"/>
          </a:xfrm>
        </p:spPr>
        <p:txBody>
          <a:bodyPr>
            <a:normAutofit fontScale="90000"/>
          </a:bodyPr>
          <a:lstStyle/>
          <a:p>
            <a:r>
              <a:rPr lang="en-US" dirty="0"/>
              <a:t>Mixing Zones Shall Not:</a:t>
            </a:r>
          </a:p>
        </p:txBody>
      </p:sp>
      <p:sp>
        <p:nvSpPr>
          <p:cNvPr id="3" name="Content Placeholder 2">
            <a:extLst>
              <a:ext uri="{FF2B5EF4-FFF2-40B4-BE49-F238E27FC236}">
                <a16:creationId xmlns:a16="http://schemas.microsoft.com/office/drawing/2014/main" id="{9E169DD0-9D9C-4B49-84FC-BCBC86CF40C8}"/>
              </a:ext>
            </a:extLst>
          </p:cNvPr>
          <p:cNvSpPr>
            <a:spLocks noGrp="1"/>
          </p:cNvSpPr>
          <p:nvPr>
            <p:ph idx="1"/>
          </p:nvPr>
        </p:nvSpPr>
        <p:spPr>
          <a:xfrm>
            <a:off x="457200" y="1066800"/>
            <a:ext cx="8534400" cy="5516562"/>
          </a:xfrm>
        </p:spPr>
        <p:txBody>
          <a:bodyPr>
            <a:normAutofit lnSpcReduction="10000"/>
          </a:bodyPr>
          <a:lstStyle/>
          <a:p>
            <a:pPr>
              <a:buFont typeface="Wingdings" panose="05000000000000000000" pitchFamily="2" charset="2"/>
              <a:buChar char="v"/>
            </a:pPr>
            <a:r>
              <a:rPr lang="en-US" sz="2400" dirty="0"/>
              <a:t>for human health criteria, be established on a stream which has a seven (7) day, ten (10) year return frequency of 5 </a:t>
            </a:r>
            <a:r>
              <a:rPr lang="en-US" sz="2400" dirty="0" err="1"/>
              <a:t>cfs</a:t>
            </a:r>
            <a:r>
              <a:rPr lang="en-US" sz="2400" dirty="0"/>
              <a:t> or less.</a:t>
            </a:r>
          </a:p>
          <a:p>
            <a:pPr>
              <a:buFont typeface="Wingdings" panose="05000000000000000000" pitchFamily="2" charset="2"/>
              <a:buChar char="v"/>
            </a:pPr>
            <a:r>
              <a:rPr lang="en-US" sz="2400" dirty="0"/>
              <a:t>interfere with fish spawning or nursery areas or fish migration routes.</a:t>
            </a:r>
          </a:p>
          <a:p>
            <a:pPr>
              <a:buFont typeface="Wingdings" panose="05000000000000000000" pitchFamily="2" charset="2"/>
              <a:buChar char="v"/>
            </a:pPr>
            <a:r>
              <a:rPr lang="en-US" sz="2400" dirty="0"/>
              <a:t>overlap public water supply intakes or bathing areas.</a:t>
            </a:r>
          </a:p>
          <a:p>
            <a:pPr>
              <a:buFont typeface="Wingdings" panose="05000000000000000000" pitchFamily="2" charset="2"/>
              <a:buChar char="v"/>
            </a:pPr>
            <a:r>
              <a:rPr lang="en-US" sz="2400" dirty="0"/>
              <a:t>cause lethality to or preclude the free passage of fish or other aquatic life</a:t>
            </a:r>
          </a:p>
          <a:p>
            <a:pPr>
              <a:buFont typeface="Wingdings" panose="05000000000000000000" pitchFamily="2" charset="2"/>
              <a:buChar char="v"/>
            </a:pPr>
            <a:r>
              <a:rPr lang="en-US" sz="2400" dirty="0"/>
              <a:t>harm any threatened or endangered species</a:t>
            </a:r>
          </a:p>
          <a:p>
            <a:pPr>
              <a:buFont typeface="Wingdings" panose="05000000000000000000" pitchFamily="2" charset="2"/>
              <a:buChar char="v"/>
            </a:pPr>
            <a:r>
              <a:rPr lang="en-US" sz="2400" dirty="0"/>
              <a:t>exceed one-third (1/3) of the width of the receiving stream</a:t>
            </a:r>
          </a:p>
          <a:p>
            <a:pPr>
              <a:buFont typeface="Wingdings" panose="05000000000000000000" pitchFamily="2" charset="2"/>
              <a:buChar char="v"/>
            </a:pPr>
            <a:r>
              <a:rPr lang="en-US" sz="2400" dirty="0"/>
              <a:t>exceed one-half (1/2) of the cross-sectional area of the receiving stream</a:t>
            </a:r>
          </a:p>
          <a:p>
            <a:pPr>
              <a:buFont typeface="Wingdings" panose="05000000000000000000" pitchFamily="2" charset="2"/>
              <a:buChar char="v"/>
            </a:pPr>
            <a:r>
              <a:rPr lang="en-US" sz="2400" dirty="0"/>
              <a:t>affect in excess of ten (10) percent of the volume of that portion of the receiving waters available for mixing In lakes and other surface impoundments</a:t>
            </a:r>
          </a:p>
          <a:p>
            <a:pPr>
              <a:buFont typeface="Wingdings" panose="05000000000000000000" pitchFamily="2" charset="2"/>
              <a:buChar char="v"/>
            </a:pPr>
            <a:endParaRPr 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66966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B394-8205-49C7-9075-6BB3CB66AC7B}"/>
              </a:ext>
            </a:extLst>
          </p:cNvPr>
          <p:cNvSpPr>
            <a:spLocks noGrp="1"/>
          </p:cNvSpPr>
          <p:nvPr>
            <p:ph type="title"/>
          </p:nvPr>
        </p:nvSpPr>
        <p:spPr>
          <a:xfrm>
            <a:off x="457200" y="274638"/>
            <a:ext cx="8229600" cy="487362"/>
          </a:xfrm>
        </p:spPr>
        <p:txBody>
          <a:bodyPr>
            <a:normAutofit fontScale="90000"/>
          </a:bodyPr>
          <a:lstStyle/>
          <a:p>
            <a:r>
              <a:rPr lang="en-US" dirty="0"/>
              <a:t>Mixing Zones Shall Not:</a:t>
            </a:r>
          </a:p>
        </p:txBody>
      </p:sp>
      <p:sp>
        <p:nvSpPr>
          <p:cNvPr id="3" name="Content Placeholder 2">
            <a:extLst>
              <a:ext uri="{FF2B5EF4-FFF2-40B4-BE49-F238E27FC236}">
                <a16:creationId xmlns:a16="http://schemas.microsoft.com/office/drawing/2014/main" id="{45C4888E-FECC-4FE7-AD0A-D30BDD1F2EDF}"/>
              </a:ext>
            </a:extLst>
          </p:cNvPr>
          <p:cNvSpPr>
            <a:spLocks noGrp="1"/>
          </p:cNvSpPr>
          <p:nvPr>
            <p:ph idx="1"/>
          </p:nvPr>
        </p:nvSpPr>
        <p:spPr>
          <a:xfrm>
            <a:off x="381000" y="1219200"/>
            <a:ext cx="8229600" cy="4525963"/>
          </a:xfrm>
        </p:spPr>
        <p:txBody>
          <a:bodyPr>
            <a:normAutofit fontScale="92500" lnSpcReduction="20000"/>
          </a:bodyPr>
          <a:lstStyle/>
          <a:p>
            <a:pPr>
              <a:buFont typeface="Wingdings" panose="05000000000000000000" pitchFamily="2" charset="2"/>
              <a:buChar char="v"/>
            </a:pPr>
            <a:r>
              <a:rPr lang="en-US" sz="2600" dirty="0"/>
              <a:t>Be used for, or considered as, a substitute for technology-based requirements of the Act and other applicable state and federal laws.</a:t>
            </a:r>
          </a:p>
          <a:p>
            <a:pPr>
              <a:buFont typeface="Wingdings" panose="05000000000000000000" pitchFamily="2" charset="2"/>
              <a:buChar char="v"/>
            </a:pPr>
            <a:r>
              <a:rPr lang="en-US" sz="2600" dirty="0"/>
              <a:t>Extend downstream at any time a distance more than five times the width of the receiving watercourse at the point of discharge.</a:t>
            </a:r>
          </a:p>
          <a:p>
            <a:pPr>
              <a:buFont typeface="Wingdings" panose="05000000000000000000" pitchFamily="2" charset="2"/>
              <a:buChar char="v"/>
            </a:pPr>
            <a:r>
              <a:rPr lang="en-US" sz="2600" dirty="0"/>
              <a:t>Cause or contribute to any of the conditions prohibited in §47-2-3.  Conditions Not Allowable In State Waters</a:t>
            </a:r>
          </a:p>
          <a:p>
            <a:pPr>
              <a:buFont typeface="Wingdings" panose="05000000000000000000" pitchFamily="2" charset="2"/>
              <a:buChar char="v"/>
            </a:pPr>
            <a:r>
              <a:rPr lang="en-US" sz="2600" dirty="0"/>
              <a:t>Be granted where instream waste concentration of a discharge is greater than 80%.</a:t>
            </a:r>
          </a:p>
          <a:p>
            <a:pPr>
              <a:buFont typeface="Wingdings" panose="05000000000000000000" pitchFamily="2" charset="2"/>
              <a:buChar char="v"/>
            </a:pPr>
            <a:r>
              <a:rPr lang="en-US" sz="2600" dirty="0"/>
              <a:t>Overlap one another.</a:t>
            </a:r>
          </a:p>
          <a:p>
            <a:pPr>
              <a:buFont typeface="Wingdings" panose="05000000000000000000" pitchFamily="2" charset="2"/>
              <a:buChar char="v"/>
            </a:pPr>
            <a:r>
              <a:rPr lang="en-US" sz="2600" dirty="0"/>
              <a:t>Overlap any 1/2 mile zone described in section 7.2.a.2 cover public water supplies.</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661593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98B7AA-D4F8-4F98-9F80-B6CFEA1C0DC1}"/>
              </a:ext>
            </a:extLst>
          </p:cNvPr>
          <p:cNvSpPr/>
          <p:nvPr/>
        </p:nvSpPr>
        <p:spPr>
          <a:xfrm>
            <a:off x="342900" y="609600"/>
            <a:ext cx="8458200" cy="5262979"/>
          </a:xfrm>
          <a:prstGeom prst="rect">
            <a:avLst/>
          </a:prstGeom>
        </p:spPr>
        <p:txBody>
          <a:bodyPr wrap="square">
            <a:spAutoFit/>
          </a:bodyPr>
          <a:lstStyle/>
          <a:p>
            <a:r>
              <a:rPr lang="en-US" sz="2800" dirty="0"/>
              <a:t>It is also inappropriate to grant a mixing zone where upstream water quality is in violation of an applicable standard for a pollutant. Mixing zones cannot be granted for the pollutant(s) in violation. Exceedance of a standard for an individual parameter does not preclude the granting of a mixing zone for other pollutants. Assessment of upstream water quality should be performed in the immediate upstream</a:t>
            </a:r>
          </a:p>
          <a:p>
            <a:r>
              <a:rPr lang="en-US" sz="2800" dirty="0"/>
              <a:t>vicinity of the discharge. If, at the discharge location, a receiving stream has recovered from an upstream water quality standard violation, then a mixing zone should not be disallowed based upon the upstream violation.</a:t>
            </a:r>
          </a:p>
        </p:txBody>
      </p:sp>
    </p:spTree>
    <p:extLst>
      <p:ext uri="{BB962C8B-B14F-4D97-AF65-F5344CB8AC3E}">
        <p14:creationId xmlns:p14="http://schemas.microsoft.com/office/powerpoint/2010/main" val="1704857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FBF6A-6F5B-4894-B557-642A6B54255A}"/>
              </a:ext>
            </a:extLst>
          </p:cNvPr>
          <p:cNvSpPr>
            <a:spLocks noGrp="1"/>
          </p:cNvSpPr>
          <p:nvPr>
            <p:ph type="title"/>
          </p:nvPr>
        </p:nvSpPr>
        <p:spPr/>
        <p:txBody>
          <a:bodyPr/>
          <a:lstStyle/>
          <a:p>
            <a:r>
              <a:rPr lang="en-US" dirty="0"/>
              <a:t>Dissolved Aluminum</a:t>
            </a:r>
          </a:p>
        </p:txBody>
      </p:sp>
      <p:sp>
        <p:nvSpPr>
          <p:cNvPr id="3" name="Content Placeholder 2">
            <a:extLst>
              <a:ext uri="{FF2B5EF4-FFF2-40B4-BE49-F238E27FC236}">
                <a16:creationId xmlns:a16="http://schemas.microsoft.com/office/drawing/2014/main" id="{93D1561A-DDD4-4065-83F4-3043320D2362}"/>
              </a:ext>
            </a:extLst>
          </p:cNvPr>
          <p:cNvSpPr>
            <a:spLocks noGrp="1"/>
          </p:cNvSpPr>
          <p:nvPr>
            <p:ph idx="1"/>
          </p:nvPr>
        </p:nvSpPr>
        <p:spPr/>
        <p:txBody>
          <a:bodyPr/>
          <a:lstStyle/>
          <a:p>
            <a:r>
              <a:rPr lang="en-US" dirty="0"/>
              <a:t>In 2003, WV adopted a new aluminum criteria. </a:t>
            </a:r>
          </a:p>
          <a:p>
            <a:r>
              <a:rPr lang="en-US" dirty="0"/>
              <a:t>The criteria was 750 </a:t>
            </a:r>
            <a:r>
              <a:rPr lang="en-US" dirty="0" err="1"/>
              <a:t>ug</a:t>
            </a:r>
            <a:r>
              <a:rPr lang="en-US" dirty="0"/>
              <a:t>/l </a:t>
            </a:r>
            <a:r>
              <a:rPr lang="en-US" u="sng" dirty="0"/>
              <a:t>total</a:t>
            </a:r>
            <a:r>
              <a:rPr lang="en-US" dirty="0"/>
              <a:t>.</a:t>
            </a:r>
          </a:p>
          <a:p>
            <a:r>
              <a:rPr lang="en-US" dirty="0"/>
              <a:t>The new criteria went to 87 </a:t>
            </a:r>
            <a:r>
              <a:rPr lang="en-US" dirty="0" err="1"/>
              <a:t>ug</a:t>
            </a:r>
            <a:r>
              <a:rPr lang="en-US" dirty="0"/>
              <a:t>/l </a:t>
            </a:r>
            <a:r>
              <a:rPr lang="en-US" u="sng" dirty="0"/>
              <a:t>dissolved</a:t>
            </a:r>
            <a:r>
              <a:rPr lang="en-US" dirty="0"/>
              <a:t>.</a:t>
            </a:r>
          </a:p>
          <a:p>
            <a:r>
              <a:rPr lang="en-US" dirty="0"/>
              <a:t>Major confusion and problems erupted on how to implement in permits.</a:t>
            </a:r>
          </a:p>
        </p:txBody>
      </p:sp>
    </p:spTree>
    <p:extLst>
      <p:ext uri="{BB962C8B-B14F-4D97-AF65-F5344CB8AC3E}">
        <p14:creationId xmlns:p14="http://schemas.microsoft.com/office/powerpoint/2010/main" val="1084487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88B1107B-0CA5-4B8F-BAF3-23101F312E6D}"/>
              </a:ext>
            </a:extLst>
          </p:cNvPr>
          <p:cNvSpPr/>
          <p:nvPr/>
        </p:nvSpPr>
        <p:spPr>
          <a:xfrm>
            <a:off x="952503" y="1280162"/>
            <a:ext cx="7315200" cy="713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17BA0D2F-157F-437F-9D3B-5F6C1A394557}"/>
              </a:ext>
            </a:extLst>
          </p:cNvPr>
          <p:cNvSpPr/>
          <p:nvPr/>
        </p:nvSpPr>
        <p:spPr>
          <a:xfrm rot="10800000">
            <a:off x="4267200" y="2296462"/>
            <a:ext cx="152399" cy="2385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ar: 5 Points 3">
            <a:extLst>
              <a:ext uri="{FF2B5EF4-FFF2-40B4-BE49-F238E27FC236}">
                <a16:creationId xmlns:a16="http://schemas.microsoft.com/office/drawing/2014/main" id="{B7F59FA7-E296-4E2C-A382-24C4FD22ED90}"/>
              </a:ext>
            </a:extLst>
          </p:cNvPr>
          <p:cNvSpPr/>
          <p:nvPr/>
        </p:nvSpPr>
        <p:spPr>
          <a:xfrm>
            <a:off x="3369076" y="1486057"/>
            <a:ext cx="304800" cy="2760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EC6EAE0C-B6A0-4CB8-8B3E-512D16A29DD7}"/>
              </a:ext>
            </a:extLst>
          </p:cNvPr>
          <p:cNvSpPr/>
          <p:nvPr/>
        </p:nvSpPr>
        <p:spPr>
          <a:xfrm>
            <a:off x="4928136" y="1486058"/>
            <a:ext cx="304800" cy="2760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033CBC5-3622-439F-BEE5-ADC6C7C9DA3A}"/>
              </a:ext>
            </a:extLst>
          </p:cNvPr>
          <p:cNvSpPr txBox="1"/>
          <p:nvPr/>
        </p:nvSpPr>
        <p:spPr>
          <a:xfrm>
            <a:off x="3157122" y="1013778"/>
            <a:ext cx="838200" cy="369332"/>
          </a:xfrm>
          <a:prstGeom prst="rect">
            <a:avLst/>
          </a:prstGeom>
          <a:noFill/>
        </p:spPr>
        <p:txBody>
          <a:bodyPr wrap="square" rtlCol="0">
            <a:spAutoFit/>
          </a:bodyPr>
          <a:lstStyle/>
          <a:p>
            <a:r>
              <a:rPr lang="en-US" dirty="0"/>
              <a:t>USMS</a:t>
            </a:r>
          </a:p>
        </p:txBody>
      </p:sp>
      <p:sp>
        <p:nvSpPr>
          <p:cNvPr id="7" name="TextBox 6">
            <a:extLst>
              <a:ext uri="{FF2B5EF4-FFF2-40B4-BE49-F238E27FC236}">
                <a16:creationId xmlns:a16="http://schemas.microsoft.com/office/drawing/2014/main" id="{6AEDA017-5327-48EE-AAE6-57C652AB2583}"/>
              </a:ext>
            </a:extLst>
          </p:cNvPr>
          <p:cNvSpPr txBox="1"/>
          <p:nvPr/>
        </p:nvSpPr>
        <p:spPr>
          <a:xfrm>
            <a:off x="4691478" y="1029874"/>
            <a:ext cx="838200" cy="369332"/>
          </a:xfrm>
          <a:prstGeom prst="rect">
            <a:avLst/>
          </a:prstGeom>
          <a:noFill/>
        </p:spPr>
        <p:txBody>
          <a:bodyPr wrap="square" rtlCol="0">
            <a:spAutoFit/>
          </a:bodyPr>
          <a:lstStyle/>
          <a:p>
            <a:r>
              <a:rPr lang="en-US" dirty="0"/>
              <a:t>DSMS</a:t>
            </a:r>
          </a:p>
        </p:txBody>
      </p:sp>
      <p:sp>
        <p:nvSpPr>
          <p:cNvPr id="8" name="Isosceles Triangle 7">
            <a:extLst>
              <a:ext uri="{FF2B5EF4-FFF2-40B4-BE49-F238E27FC236}">
                <a16:creationId xmlns:a16="http://schemas.microsoft.com/office/drawing/2014/main" id="{CE30E23C-7A62-4D70-AF4A-BF617BA6BD5A}"/>
              </a:ext>
            </a:extLst>
          </p:cNvPr>
          <p:cNvSpPr/>
          <p:nvPr/>
        </p:nvSpPr>
        <p:spPr>
          <a:xfrm>
            <a:off x="3773559" y="4719524"/>
            <a:ext cx="1177778" cy="995779"/>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001</a:t>
            </a:r>
          </a:p>
        </p:txBody>
      </p:sp>
      <p:sp>
        <p:nvSpPr>
          <p:cNvPr id="9" name="TextBox 8">
            <a:extLst>
              <a:ext uri="{FF2B5EF4-FFF2-40B4-BE49-F238E27FC236}">
                <a16:creationId xmlns:a16="http://schemas.microsoft.com/office/drawing/2014/main" id="{48BF1B0A-0CC8-4103-BDCD-975057F7FD01}"/>
              </a:ext>
            </a:extLst>
          </p:cNvPr>
          <p:cNvSpPr txBox="1"/>
          <p:nvPr/>
        </p:nvSpPr>
        <p:spPr>
          <a:xfrm>
            <a:off x="688945" y="371562"/>
            <a:ext cx="2731735" cy="923330"/>
          </a:xfrm>
          <a:prstGeom prst="rect">
            <a:avLst/>
          </a:prstGeom>
          <a:noFill/>
        </p:spPr>
        <p:txBody>
          <a:bodyPr wrap="square" rtlCol="0">
            <a:spAutoFit/>
          </a:bodyPr>
          <a:lstStyle/>
          <a:p>
            <a:r>
              <a:rPr lang="en-US" dirty="0"/>
              <a:t>Need the 7Q10 flow and</a:t>
            </a:r>
          </a:p>
          <a:p>
            <a:r>
              <a:rPr lang="en-US" dirty="0"/>
              <a:t>concentration of upstream</a:t>
            </a:r>
          </a:p>
          <a:p>
            <a:r>
              <a:rPr lang="en-US" dirty="0"/>
              <a:t>parameters </a:t>
            </a:r>
          </a:p>
        </p:txBody>
      </p:sp>
      <p:sp>
        <p:nvSpPr>
          <p:cNvPr id="10" name="TextBox 9">
            <a:extLst>
              <a:ext uri="{FF2B5EF4-FFF2-40B4-BE49-F238E27FC236}">
                <a16:creationId xmlns:a16="http://schemas.microsoft.com/office/drawing/2014/main" id="{E5BCFE15-5B6D-469D-926D-83A895FFAC89}"/>
              </a:ext>
            </a:extLst>
          </p:cNvPr>
          <p:cNvSpPr txBox="1"/>
          <p:nvPr/>
        </p:nvSpPr>
        <p:spPr>
          <a:xfrm>
            <a:off x="5410200" y="365265"/>
            <a:ext cx="2438398" cy="646331"/>
          </a:xfrm>
          <a:prstGeom prst="rect">
            <a:avLst/>
          </a:prstGeom>
          <a:noFill/>
        </p:spPr>
        <p:txBody>
          <a:bodyPr wrap="square" rtlCol="0">
            <a:spAutoFit/>
          </a:bodyPr>
          <a:lstStyle/>
          <a:p>
            <a:r>
              <a:rPr lang="en-US" dirty="0"/>
              <a:t>Need to monitor water</a:t>
            </a:r>
          </a:p>
          <a:p>
            <a:r>
              <a:rPr lang="en-US" dirty="0"/>
              <a:t>quality after the mix.</a:t>
            </a:r>
          </a:p>
        </p:txBody>
      </p:sp>
      <p:sp>
        <p:nvSpPr>
          <p:cNvPr id="11" name="Isosceles Triangle 10">
            <a:extLst>
              <a:ext uri="{FF2B5EF4-FFF2-40B4-BE49-F238E27FC236}">
                <a16:creationId xmlns:a16="http://schemas.microsoft.com/office/drawing/2014/main" id="{4C45C9C5-73A3-4225-8370-E77720E17DA6}"/>
              </a:ext>
            </a:extLst>
          </p:cNvPr>
          <p:cNvSpPr/>
          <p:nvPr/>
        </p:nvSpPr>
        <p:spPr>
          <a:xfrm>
            <a:off x="4152898" y="1859624"/>
            <a:ext cx="381001" cy="372793"/>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a:extLst>
              <a:ext uri="{FF2B5EF4-FFF2-40B4-BE49-F238E27FC236}">
                <a16:creationId xmlns:a16="http://schemas.microsoft.com/office/drawing/2014/main" id="{9C520330-4BDD-40B7-96BC-94E90C5196FA}"/>
              </a:ext>
            </a:extLst>
          </p:cNvPr>
          <p:cNvSpPr txBox="1"/>
          <p:nvPr/>
        </p:nvSpPr>
        <p:spPr>
          <a:xfrm>
            <a:off x="4572000" y="1829388"/>
            <a:ext cx="1017073" cy="369332"/>
          </a:xfrm>
          <a:prstGeom prst="rect">
            <a:avLst/>
          </a:prstGeom>
          <a:noFill/>
        </p:spPr>
        <p:txBody>
          <a:bodyPr wrap="none" rtlCol="0">
            <a:spAutoFit/>
          </a:bodyPr>
          <a:lstStyle/>
          <a:p>
            <a:r>
              <a:rPr lang="en-US" dirty="0"/>
              <a:t>New 002</a:t>
            </a:r>
          </a:p>
        </p:txBody>
      </p:sp>
      <p:sp>
        <p:nvSpPr>
          <p:cNvPr id="13" name="TextBox 12">
            <a:extLst>
              <a:ext uri="{FF2B5EF4-FFF2-40B4-BE49-F238E27FC236}">
                <a16:creationId xmlns:a16="http://schemas.microsoft.com/office/drawing/2014/main" id="{50803CB4-F48B-4C13-9BCC-ACD468B46227}"/>
              </a:ext>
            </a:extLst>
          </p:cNvPr>
          <p:cNvSpPr txBox="1"/>
          <p:nvPr/>
        </p:nvSpPr>
        <p:spPr>
          <a:xfrm>
            <a:off x="2759208" y="5742387"/>
            <a:ext cx="3320781" cy="923330"/>
          </a:xfrm>
          <a:prstGeom prst="rect">
            <a:avLst/>
          </a:prstGeom>
          <a:noFill/>
        </p:spPr>
        <p:txBody>
          <a:bodyPr wrap="none" rtlCol="0">
            <a:spAutoFit/>
          </a:bodyPr>
          <a:lstStyle/>
          <a:p>
            <a:pPr algn="ctr"/>
            <a:r>
              <a:rPr lang="en-US" dirty="0"/>
              <a:t>Use average flow for valley fills or</a:t>
            </a:r>
          </a:p>
          <a:p>
            <a:pPr algn="ctr"/>
            <a:r>
              <a:rPr lang="en-US" dirty="0"/>
              <a:t>use the max flow from pump or</a:t>
            </a:r>
          </a:p>
          <a:p>
            <a:pPr algn="ctr"/>
            <a:r>
              <a:rPr lang="en-US" dirty="0"/>
              <a:t>gravity flow.</a:t>
            </a:r>
          </a:p>
        </p:txBody>
      </p:sp>
    </p:spTree>
    <p:extLst>
      <p:ext uri="{BB962C8B-B14F-4D97-AF65-F5344CB8AC3E}">
        <p14:creationId xmlns:p14="http://schemas.microsoft.com/office/powerpoint/2010/main" val="1009298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100000">
              <a:srgbClr val="FFFF99"/>
            </a:gs>
            <a:gs pos="54000">
              <a:srgbClr val="21D6E0"/>
            </a:gs>
            <a:gs pos="0">
              <a:srgbClr val="FFFF00"/>
            </a:gs>
            <a:gs pos="100000">
              <a:srgbClr val="005CBF"/>
            </a:gs>
          </a:gsLst>
          <a:lin ang="54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1139B2-C878-4D21-B366-128A51E2730A}"/>
              </a:ext>
            </a:extLst>
          </p:cNvPr>
          <p:cNvSpPr/>
          <p:nvPr/>
        </p:nvSpPr>
        <p:spPr>
          <a:xfrm>
            <a:off x="1066800" y="990600"/>
            <a:ext cx="7239000" cy="4524315"/>
          </a:xfrm>
          <a:prstGeom prst="rect">
            <a:avLst/>
          </a:prstGeom>
        </p:spPr>
        <p:txBody>
          <a:bodyPr wrap="square">
            <a:spAutoFit/>
          </a:bodyPr>
          <a:lstStyle/>
          <a:p>
            <a:pPr algn="ctr"/>
            <a:r>
              <a:rPr lang="en-US" sz="9600" dirty="0"/>
              <a:t>Mixing Zone</a:t>
            </a:r>
            <a:br>
              <a:rPr lang="en-US" sz="9600" dirty="0"/>
            </a:br>
            <a:r>
              <a:rPr lang="en-US" sz="9600" dirty="0"/>
              <a:t>Spreadsheet</a:t>
            </a:r>
          </a:p>
          <a:p>
            <a:pPr algn="ctr"/>
            <a:r>
              <a:rPr lang="en-US" sz="9600" dirty="0"/>
              <a:t>Example</a:t>
            </a:r>
          </a:p>
        </p:txBody>
      </p:sp>
    </p:spTree>
    <p:extLst>
      <p:ext uri="{BB962C8B-B14F-4D97-AF65-F5344CB8AC3E}">
        <p14:creationId xmlns:p14="http://schemas.microsoft.com/office/powerpoint/2010/main" val="3504738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8600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Autofit/>
          </a:bodyPr>
          <a:lstStyle/>
          <a:p>
            <a:pPr algn="l"/>
            <a:r>
              <a:rPr lang="en-US" sz="7200" b="1" dirty="0"/>
              <a:t>        </a:t>
            </a:r>
            <a:r>
              <a:rPr lang="en-US" sz="9600" b="1" dirty="0"/>
              <a:t>T</a:t>
            </a:r>
            <a:r>
              <a:rPr lang="en-US" sz="3200" b="1" dirty="0"/>
              <a:t>echnical</a:t>
            </a:r>
            <a:br>
              <a:rPr lang="en-US" sz="7200" b="1" dirty="0"/>
            </a:br>
            <a:r>
              <a:rPr lang="en-US" sz="7200" b="1" dirty="0"/>
              <a:t>                </a:t>
            </a:r>
            <a:r>
              <a:rPr lang="en-US" sz="9600" b="1" dirty="0"/>
              <a:t>S</a:t>
            </a:r>
            <a:r>
              <a:rPr lang="en-US" sz="3200" b="1" dirty="0"/>
              <a:t>upport</a:t>
            </a:r>
            <a:br>
              <a:rPr lang="en-US" sz="7200" b="1" dirty="0"/>
            </a:br>
            <a:r>
              <a:rPr lang="en-US" sz="7200" b="1" dirty="0"/>
              <a:t>                        </a:t>
            </a:r>
            <a:r>
              <a:rPr lang="en-US" sz="9600" b="1" dirty="0"/>
              <a:t>D</a:t>
            </a:r>
            <a:r>
              <a:rPr lang="en-US" sz="3200" b="1" dirty="0"/>
              <a:t>ocument</a:t>
            </a:r>
            <a:endParaRPr lang="en-US" sz="7200" dirty="0"/>
          </a:p>
        </p:txBody>
      </p:sp>
    </p:spTree>
    <p:extLst>
      <p:ext uri="{BB962C8B-B14F-4D97-AF65-F5344CB8AC3E}">
        <p14:creationId xmlns:p14="http://schemas.microsoft.com/office/powerpoint/2010/main" val="2923646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AB9557F-58E6-4F32-ADBE-3F12F48F1AAC}"/>
              </a:ext>
            </a:extLst>
          </p:cNvPr>
          <p:cNvGraphicFramePr>
            <a:graphicFrameLocks noChangeAspect="1"/>
          </p:cNvGraphicFramePr>
          <p:nvPr>
            <p:extLst>
              <p:ext uri="{D42A27DB-BD31-4B8C-83A1-F6EECF244321}">
                <p14:modId xmlns:p14="http://schemas.microsoft.com/office/powerpoint/2010/main" val="3243264905"/>
              </p:ext>
            </p:extLst>
          </p:nvPr>
        </p:nvGraphicFramePr>
        <p:xfrm>
          <a:off x="1676401" y="228600"/>
          <a:ext cx="5029200" cy="6508975"/>
        </p:xfrm>
        <a:graphic>
          <a:graphicData uri="http://schemas.openxmlformats.org/presentationml/2006/ole">
            <mc:AlternateContent xmlns:mc="http://schemas.openxmlformats.org/markup-compatibility/2006">
              <mc:Choice xmlns:v="urn:schemas-microsoft-com:vml" Requires="v">
                <p:oleObj spid="_x0000_s3076" name="Acrobat Document" r:id="rId3" imgW="5829156" imgH="7543672" progId="AcroExch.Document.DC">
                  <p:embed/>
                </p:oleObj>
              </mc:Choice>
              <mc:Fallback>
                <p:oleObj name="Acrobat Document" r:id="rId3" imgW="5829156" imgH="7543672" progId="AcroExch.Document.DC">
                  <p:embed/>
                  <p:pic>
                    <p:nvPicPr>
                      <p:cNvPr id="0" name=""/>
                      <p:cNvPicPr/>
                      <p:nvPr/>
                    </p:nvPicPr>
                    <p:blipFill>
                      <a:blip r:embed="rId4"/>
                      <a:stretch>
                        <a:fillRect/>
                      </a:stretch>
                    </p:blipFill>
                    <p:spPr>
                      <a:xfrm>
                        <a:off x="1676401" y="228600"/>
                        <a:ext cx="5029200" cy="6508975"/>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277114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7BC3C-2A27-422D-9C88-B2694D4A83A3}"/>
              </a:ext>
            </a:extLst>
          </p:cNvPr>
          <p:cNvPicPr>
            <a:picLocks noChangeAspect="1"/>
          </p:cNvPicPr>
          <p:nvPr/>
        </p:nvPicPr>
        <p:blipFill>
          <a:blip r:embed="rId2"/>
          <a:stretch>
            <a:fillRect/>
          </a:stretch>
        </p:blipFill>
        <p:spPr>
          <a:xfrm>
            <a:off x="177762" y="0"/>
            <a:ext cx="8788476" cy="6858000"/>
          </a:xfrm>
          <a:prstGeom prst="rect">
            <a:avLst/>
          </a:prstGeom>
        </p:spPr>
      </p:pic>
    </p:spTree>
    <p:extLst>
      <p:ext uri="{BB962C8B-B14F-4D97-AF65-F5344CB8AC3E}">
        <p14:creationId xmlns:p14="http://schemas.microsoft.com/office/powerpoint/2010/main" val="1986357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B2D046-D776-4CBF-87AF-7CE9507DB28D}"/>
              </a:ext>
            </a:extLst>
          </p:cNvPr>
          <p:cNvPicPr>
            <a:picLocks noChangeAspect="1"/>
          </p:cNvPicPr>
          <p:nvPr/>
        </p:nvPicPr>
        <p:blipFill>
          <a:blip r:embed="rId2"/>
          <a:stretch>
            <a:fillRect/>
          </a:stretch>
        </p:blipFill>
        <p:spPr>
          <a:xfrm>
            <a:off x="457200" y="914400"/>
            <a:ext cx="8071876" cy="5168252"/>
          </a:xfrm>
          <a:prstGeom prst="rect">
            <a:avLst/>
          </a:prstGeom>
        </p:spPr>
      </p:pic>
    </p:spTree>
    <p:extLst>
      <p:ext uri="{BB962C8B-B14F-4D97-AF65-F5344CB8AC3E}">
        <p14:creationId xmlns:p14="http://schemas.microsoft.com/office/powerpoint/2010/main" val="2136579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DF7322-9059-4772-A7A5-FBCFD96555EF}"/>
              </a:ext>
            </a:extLst>
          </p:cNvPr>
          <p:cNvPicPr>
            <a:picLocks noChangeAspect="1"/>
          </p:cNvPicPr>
          <p:nvPr/>
        </p:nvPicPr>
        <p:blipFill>
          <a:blip r:embed="rId2"/>
          <a:stretch>
            <a:fillRect/>
          </a:stretch>
        </p:blipFill>
        <p:spPr>
          <a:xfrm>
            <a:off x="439987" y="771333"/>
            <a:ext cx="8264026" cy="5315334"/>
          </a:xfrm>
          <a:prstGeom prst="rect">
            <a:avLst/>
          </a:prstGeom>
        </p:spPr>
      </p:pic>
    </p:spTree>
    <p:extLst>
      <p:ext uri="{BB962C8B-B14F-4D97-AF65-F5344CB8AC3E}">
        <p14:creationId xmlns:p14="http://schemas.microsoft.com/office/powerpoint/2010/main" val="4173473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C2999A-799A-4BD0-B3E1-BB633B3C3F13}"/>
              </a:ext>
            </a:extLst>
          </p:cNvPr>
          <p:cNvPicPr>
            <a:picLocks noChangeAspect="1"/>
          </p:cNvPicPr>
          <p:nvPr/>
        </p:nvPicPr>
        <p:blipFill rotWithShape="1">
          <a:blip r:embed="rId2">
            <a:extLst>
              <a:ext uri="{28A0092B-C50C-407E-A947-70E740481C1C}">
                <a14:useLocalDpi xmlns:a14="http://schemas.microsoft.com/office/drawing/2010/main" val="0"/>
              </a:ext>
            </a:extLst>
          </a:blip>
          <a:srcRect l="2969"/>
          <a:stretch/>
        </p:blipFill>
        <p:spPr>
          <a:xfrm>
            <a:off x="127233" y="1473680"/>
            <a:ext cx="8991600" cy="3910639"/>
          </a:xfrm>
          <a:prstGeom prst="rect">
            <a:avLst/>
          </a:prstGeom>
        </p:spPr>
      </p:pic>
      <p:sp>
        <p:nvSpPr>
          <p:cNvPr id="4" name="TextBox 3">
            <a:extLst>
              <a:ext uri="{FF2B5EF4-FFF2-40B4-BE49-F238E27FC236}">
                <a16:creationId xmlns:a16="http://schemas.microsoft.com/office/drawing/2014/main" id="{A4D39B99-8FC8-4C52-A482-5B13D56D5AAB}"/>
              </a:ext>
            </a:extLst>
          </p:cNvPr>
          <p:cNvSpPr txBox="1"/>
          <p:nvPr/>
        </p:nvSpPr>
        <p:spPr>
          <a:xfrm>
            <a:off x="2743200" y="381000"/>
            <a:ext cx="3916521" cy="523220"/>
          </a:xfrm>
          <a:prstGeom prst="rect">
            <a:avLst/>
          </a:prstGeom>
          <a:noFill/>
        </p:spPr>
        <p:txBody>
          <a:bodyPr wrap="none" rtlCol="0">
            <a:spAutoFit/>
          </a:bodyPr>
          <a:lstStyle/>
          <a:p>
            <a:r>
              <a:rPr lang="en-US" sz="2800" dirty="0"/>
              <a:t>DWWM TSD WORKSHEET</a:t>
            </a:r>
          </a:p>
        </p:txBody>
      </p:sp>
    </p:spTree>
    <p:extLst>
      <p:ext uri="{BB962C8B-B14F-4D97-AF65-F5344CB8AC3E}">
        <p14:creationId xmlns:p14="http://schemas.microsoft.com/office/powerpoint/2010/main" val="4154771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8600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Autofit/>
          </a:bodyPr>
          <a:lstStyle/>
          <a:p>
            <a:r>
              <a:rPr lang="en-US" sz="7200" b="1" dirty="0"/>
              <a:t>ANTIDEGRADATION</a:t>
            </a:r>
            <a:endParaRPr lang="en-US" sz="7200" dirty="0"/>
          </a:p>
        </p:txBody>
      </p:sp>
    </p:spTree>
    <p:extLst>
      <p:ext uri="{BB962C8B-B14F-4D97-AF65-F5344CB8AC3E}">
        <p14:creationId xmlns:p14="http://schemas.microsoft.com/office/powerpoint/2010/main" val="3340094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3C6DC8D-3C84-48DA-B5DE-4B347C4EB3D8}" type="slidenum">
              <a:rPr lang="en-US"/>
              <a:pPr>
                <a:defRPr/>
              </a:pPr>
              <a:t>49</a:t>
            </a:fld>
            <a:endParaRPr lang="en-US"/>
          </a:p>
        </p:txBody>
      </p:sp>
      <p:sp>
        <p:nvSpPr>
          <p:cNvPr id="10243" name="Rectangle 2"/>
          <p:cNvSpPr>
            <a:spLocks noGrp="1" noChangeArrowheads="1"/>
          </p:cNvSpPr>
          <p:nvPr>
            <p:ph type="title"/>
          </p:nvPr>
        </p:nvSpPr>
        <p:spPr>
          <a:xfrm>
            <a:off x="1600200" y="228600"/>
            <a:ext cx="6096000" cy="1066800"/>
          </a:xfrm>
        </p:spPr>
        <p:txBody>
          <a:bodyPr/>
          <a:lstStyle/>
          <a:p>
            <a:pPr algn="ctr" eaLnBrk="1" hangingPunct="1"/>
            <a:r>
              <a:rPr lang="en-US" i="1"/>
              <a:t>Anti-degradation</a:t>
            </a:r>
          </a:p>
        </p:txBody>
      </p:sp>
      <p:sp>
        <p:nvSpPr>
          <p:cNvPr id="39939" name="Rectangle 3"/>
          <p:cNvSpPr>
            <a:spLocks noGrp="1" noChangeArrowheads="1"/>
          </p:cNvSpPr>
          <p:nvPr>
            <p:ph type="body" idx="1"/>
          </p:nvPr>
        </p:nvSpPr>
        <p:spPr>
          <a:xfrm>
            <a:off x="2057400" y="1600200"/>
            <a:ext cx="6096000" cy="4114800"/>
          </a:xfrm>
        </p:spPr>
        <p:txBody>
          <a:bodyPr/>
          <a:lstStyle/>
          <a:p>
            <a:pPr eaLnBrk="1" hangingPunct="1">
              <a:buClr>
                <a:schemeClr val="tx2"/>
              </a:buClr>
              <a:buSzPct val="80000"/>
              <a:buFont typeface="Wingdings" pitchFamily="2" charset="2"/>
              <a:buChar char="q"/>
            </a:pPr>
            <a:r>
              <a:rPr lang="en-US" dirty="0"/>
              <a:t>New or expanded</a:t>
            </a:r>
          </a:p>
          <a:p>
            <a:pPr eaLnBrk="1" hangingPunct="1">
              <a:buClr>
                <a:schemeClr val="tx2"/>
              </a:buClr>
              <a:buSzPct val="80000"/>
              <a:buFont typeface="Wingdings" pitchFamily="2" charset="2"/>
              <a:buChar char="q"/>
            </a:pPr>
            <a:r>
              <a:rPr lang="en-US" dirty="0"/>
              <a:t>Parameters of Concern</a:t>
            </a:r>
          </a:p>
          <a:p>
            <a:pPr eaLnBrk="1" hangingPunct="1">
              <a:buClr>
                <a:schemeClr val="tx2"/>
              </a:buClr>
              <a:buSzPct val="80000"/>
              <a:buFont typeface="Wingdings" pitchFamily="2" charset="2"/>
              <a:buChar char="q"/>
            </a:pPr>
            <a:r>
              <a:rPr lang="en-US" dirty="0"/>
              <a:t>Baseline Water Quality (BWQ)</a:t>
            </a:r>
          </a:p>
          <a:p>
            <a:pPr eaLnBrk="1" hangingPunct="1">
              <a:buClr>
                <a:schemeClr val="tx2"/>
              </a:buClr>
              <a:buSzPct val="80000"/>
              <a:buFont typeface="Wingdings" pitchFamily="2" charset="2"/>
              <a:buChar char="q"/>
            </a:pPr>
            <a:r>
              <a:rPr lang="en-US" dirty="0"/>
              <a:t>Tier Protection</a:t>
            </a:r>
          </a:p>
          <a:p>
            <a:pPr eaLnBrk="1" hangingPunct="1">
              <a:buClr>
                <a:schemeClr val="tx2"/>
              </a:buClr>
              <a:buSzPct val="80000"/>
              <a:buFont typeface="Wingdings" pitchFamily="2" charset="2"/>
              <a:buChar char="q"/>
            </a:pPr>
            <a:r>
              <a:rPr lang="en-US" dirty="0"/>
              <a:t>Less Degrading Alternatives</a:t>
            </a:r>
          </a:p>
          <a:p>
            <a:pPr eaLnBrk="1" hangingPunct="1">
              <a:buClr>
                <a:schemeClr val="tx2"/>
              </a:buClr>
              <a:buSzPct val="80000"/>
              <a:buFont typeface="Wingdings" pitchFamily="2" charset="2"/>
              <a:buChar char="q"/>
            </a:pPr>
            <a:r>
              <a:rPr lang="en-US" dirty="0"/>
              <a:t>Significant Degradation – Social Economic Importance</a:t>
            </a:r>
          </a:p>
          <a:p>
            <a:pPr eaLnBrk="1" hangingPunct="1">
              <a:buFont typeface="Wingdings" pitchFamily="2" charset="2"/>
              <a:buNone/>
            </a:pPr>
            <a:endParaRPr lang="en-US" dirty="0"/>
          </a:p>
        </p:txBody>
      </p:sp>
    </p:spTree>
    <p:extLst>
      <p:ext uri="{BB962C8B-B14F-4D97-AF65-F5344CB8AC3E}">
        <p14:creationId xmlns:p14="http://schemas.microsoft.com/office/powerpoint/2010/main" val="329658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483AAA-6421-4A86-BB94-B9D682F4BE1F}"/>
              </a:ext>
            </a:extLst>
          </p:cNvPr>
          <p:cNvSpPr>
            <a:spLocks noGrp="1"/>
          </p:cNvSpPr>
          <p:nvPr>
            <p:ph idx="1"/>
          </p:nvPr>
        </p:nvSpPr>
        <p:spPr>
          <a:xfrm>
            <a:off x="228600" y="1447800"/>
            <a:ext cx="8686800" cy="5867401"/>
          </a:xfrm>
        </p:spPr>
        <p:txBody>
          <a:bodyPr>
            <a:normAutofit fontScale="77500" lnSpcReduction="20000"/>
          </a:bodyPr>
          <a:lstStyle/>
          <a:p>
            <a:pPr marL="0" indent="0">
              <a:buNone/>
            </a:pPr>
            <a:r>
              <a:rPr lang="en-US" dirty="0"/>
              <a:t>By regulation (40 CFR 122.45(c)), the limit in a NPDES permit, in most instances, must be expressed as total recoverable metal. </a:t>
            </a:r>
          </a:p>
          <a:p>
            <a:pPr marL="0" indent="0">
              <a:buNone/>
            </a:pPr>
            <a:endParaRPr lang="en-US" dirty="0"/>
          </a:p>
          <a:p>
            <a:r>
              <a:rPr lang="en-US" dirty="0"/>
              <a:t>(c)Metals. All permit effluent limitations, standards, or prohibitions for a metal shall be expressed in terms of “total recoverable metal” as defined in 40 CFR part 136 unless: </a:t>
            </a:r>
          </a:p>
          <a:p>
            <a:r>
              <a:rPr lang="en-US" dirty="0"/>
              <a:t>(1) An applicable effluent standard or limitation has been promulgated under the CWA and specifies the limitation for the metal in the dissolved or valent or total form; or </a:t>
            </a:r>
          </a:p>
          <a:p>
            <a:r>
              <a:rPr lang="en-US" dirty="0"/>
              <a:t>(2) In establishing permit limitations on a case-by-case basis under 40 CFR 125.3, it is necessary to express the limitation on the metal in the dissolved or valent or total form to carry out the provisions of the CWA; or </a:t>
            </a:r>
          </a:p>
          <a:p>
            <a:r>
              <a:rPr lang="en-US" dirty="0"/>
              <a:t>(3) All approved analytical methods for the metal inherently measure only its dissolved form (e.g., hexavalent chromium).</a:t>
            </a:r>
          </a:p>
        </p:txBody>
      </p:sp>
      <p:sp>
        <p:nvSpPr>
          <p:cNvPr id="2" name="TextBox 1">
            <a:extLst>
              <a:ext uri="{FF2B5EF4-FFF2-40B4-BE49-F238E27FC236}">
                <a16:creationId xmlns:a16="http://schemas.microsoft.com/office/drawing/2014/main" id="{4622FADF-CEAA-4A06-B07B-13AE23DAE013}"/>
              </a:ext>
            </a:extLst>
          </p:cNvPr>
          <p:cNvSpPr txBox="1"/>
          <p:nvPr/>
        </p:nvSpPr>
        <p:spPr>
          <a:xfrm>
            <a:off x="2212315" y="457200"/>
            <a:ext cx="4719369" cy="523220"/>
          </a:xfrm>
          <a:prstGeom prst="rect">
            <a:avLst/>
          </a:prstGeom>
          <a:noFill/>
        </p:spPr>
        <p:txBody>
          <a:bodyPr wrap="none" rtlCol="0">
            <a:spAutoFit/>
          </a:bodyPr>
          <a:lstStyle/>
          <a:p>
            <a:r>
              <a:rPr lang="en-US" sz="2800" dirty="0"/>
              <a:t>Why Do We Need a Translator?</a:t>
            </a:r>
          </a:p>
        </p:txBody>
      </p:sp>
    </p:spTree>
    <p:extLst>
      <p:ext uri="{BB962C8B-B14F-4D97-AF65-F5344CB8AC3E}">
        <p14:creationId xmlns:p14="http://schemas.microsoft.com/office/powerpoint/2010/main" val="2007525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WHAT IS ANTIDEGRADATION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a:t> </a:t>
            </a:r>
          </a:p>
          <a:p>
            <a:pPr lvl="0"/>
            <a:r>
              <a:rPr lang="en-US" dirty="0"/>
              <a:t>The Clean Water Act mandated that states develop an anti-degradation policy to protect waters beyond state water quality standards. </a:t>
            </a:r>
          </a:p>
          <a:p>
            <a:pPr>
              <a:buNone/>
            </a:pPr>
            <a:endParaRPr lang="en-US" dirty="0"/>
          </a:p>
          <a:p>
            <a:pPr lvl="0"/>
            <a:r>
              <a:rPr lang="en-US" dirty="0"/>
              <a:t>Implementation of the Anti-degradation rule </a:t>
            </a:r>
            <a:r>
              <a:rPr lang="en-US" b="1" dirty="0"/>
              <a:t>TITLE 60 SERIES 5</a:t>
            </a:r>
            <a:r>
              <a:rPr lang="en-US" dirty="0"/>
              <a:t> provides protection through the expanded collection and review of existing water quality and water uses, additional emphasis on alternatives, the exclusion of socio-economic justifications and expanded intergovernmental reviews and participation.</a:t>
            </a:r>
          </a:p>
          <a:p>
            <a:pPr>
              <a:buNone/>
            </a:pPr>
            <a:endParaRPr lang="en-US" dirty="0"/>
          </a:p>
          <a:p>
            <a:pPr lvl="0"/>
            <a:r>
              <a:rPr lang="en-US" dirty="0"/>
              <a:t>All new or expanded activities that affect West Virginia’s waters will undergo some form of anti-degradation implementation through a Tier 1, Tier 2 or Tier 3 review.</a:t>
            </a:r>
          </a:p>
          <a:p>
            <a:endParaRPr lang="en-US" dirty="0"/>
          </a:p>
        </p:txBody>
      </p:sp>
    </p:spTree>
    <p:extLst>
      <p:ext uri="{BB962C8B-B14F-4D97-AF65-F5344CB8AC3E}">
        <p14:creationId xmlns:p14="http://schemas.microsoft.com/office/powerpoint/2010/main" val="3211078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WHAT ARE THE TIER PROTECTIONS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a:t>Tier 1 protection applies to all waters necessary to maintain the existing uses by protecting existing water uses and water quality.</a:t>
            </a:r>
          </a:p>
          <a:p>
            <a:pPr>
              <a:buNone/>
            </a:pPr>
            <a:endParaRPr lang="en-US" dirty="0"/>
          </a:p>
          <a:p>
            <a:pPr lvl="0"/>
            <a:r>
              <a:rPr lang="en-US" dirty="0"/>
              <a:t>Tier 2 is the default protection for most waters in the state. Tier 2 applies to high quality waters or those having quality better than necessary to support recreation and wildlife.</a:t>
            </a:r>
          </a:p>
          <a:p>
            <a:pPr>
              <a:buNone/>
            </a:pPr>
            <a:endParaRPr lang="en-US" dirty="0"/>
          </a:p>
          <a:p>
            <a:pPr lvl="0"/>
            <a:r>
              <a:rPr lang="en-US" dirty="0"/>
              <a:t>Tier 3 protection is the highest level of protection granted to Outstanding Natural Resources Waters. </a:t>
            </a:r>
          </a:p>
        </p:txBody>
      </p:sp>
    </p:spTree>
    <p:extLst>
      <p:ext uri="{BB962C8B-B14F-4D97-AF65-F5344CB8AC3E}">
        <p14:creationId xmlns:p14="http://schemas.microsoft.com/office/powerpoint/2010/main" val="3531327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WHAT TIER PROTECTION APPLIES ?</a:t>
            </a:r>
            <a:r>
              <a:rPr lang="en-US" dirty="0"/>
              <a:t> </a:t>
            </a:r>
            <a:br>
              <a:rPr lang="en-US" dirty="0">
                <a:solidFill>
                  <a:srgbClr val="FFFF00"/>
                </a:solidFill>
              </a:rPr>
            </a:br>
            <a:endParaRPr lang="en-US" dirty="0">
              <a:solidFill>
                <a:srgbClr val="FFFF00"/>
              </a:solidFill>
            </a:endParaRPr>
          </a:p>
        </p:txBody>
      </p:sp>
      <p:sp>
        <p:nvSpPr>
          <p:cNvPr id="3" name="Content Placeholder 2"/>
          <p:cNvSpPr>
            <a:spLocks noGrp="1"/>
          </p:cNvSpPr>
          <p:nvPr>
            <p:ph idx="1"/>
          </p:nvPr>
        </p:nvSpPr>
        <p:spPr>
          <a:xfrm>
            <a:off x="457200" y="1600200"/>
            <a:ext cx="8229600" cy="4800600"/>
          </a:xfrm>
        </p:spPr>
        <p:txBody>
          <a:bodyPr>
            <a:normAutofit fontScale="62500" lnSpcReduction="20000"/>
          </a:bodyPr>
          <a:lstStyle/>
          <a:p>
            <a:pPr lvl="0"/>
            <a:r>
              <a:rPr lang="en-US" dirty="0"/>
              <a:t>New or expanded regulated activities that will discharge into an impaired stream (parameter specific) will be processed through a Tier 1 review.</a:t>
            </a:r>
          </a:p>
          <a:p>
            <a:pPr>
              <a:buNone/>
            </a:pPr>
            <a:endParaRPr lang="en-US" dirty="0"/>
          </a:p>
          <a:p>
            <a:pPr lvl="0"/>
            <a:r>
              <a:rPr lang="en-US" dirty="0"/>
              <a:t>New or expanded regulated activities that will discharge into a non-impaired stream (parameter specific) will be processed through a Tier 2 review to prevent significant degradation. Significant degradation is that which will reduce a stream’s assimilative capacity by 10% or more during the processing of a single activity. Significant degradation also applies when 20% or more of the assimilative capacity is reduced due to an activity when considered with other permitted activities (cumulative assessment).</a:t>
            </a:r>
          </a:p>
          <a:p>
            <a:pPr>
              <a:buNone/>
            </a:pPr>
            <a:endParaRPr lang="en-US" dirty="0"/>
          </a:p>
          <a:p>
            <a:pPr lvl="0"/>
            <a:r>
              <a:rPr lang="en-US" dirty="0"/>
              <a:t>Tier 3 waters cannot be degraded, but can be improved by a new or existing operation, although short term changes to water quality may be allowed. Discharges upstream of a Tier 3 segment are prohibited from degrading the water quality of a Tier 3 water.</a:t>
            </a:r>
          </a:p>
          <a:p>
            <a:endParaRPr lang="en-US" dirty="0"/>
          </a:p>
        </p:txBody>
      </p:sp>
    </p:spTree>
    <p:extLst>
      <p:ext uri="{BB962C8B-B14F-4D97-AF65-F5344CB8AC3E}">
        <p14:creationId xmlns:p14="http://schemas.microsoft.com/office/powerpoint/2010/main" val="642481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b="1" u="sng" dirty="0"/>
              <a:t>WHAT IS THE REVIEW PROCESS ?</a:t>
            </a:r>
            <a:endParaRPr lang="en-US" dirty="0"/>
          </a:p>
        </p:txBody>
      </p:sp>
      <p:sp>
        <p:nvSpPr>
          <p:cNvPr id="3" name="Content Placeholder 2"/>
          <p:cNvSpPr>
            <a:spLocks noGrp="1"/>
          </p:cNvSpPr>
          <p:nvPr>
            <p:ph idx="1"/>
          </p:nvPr>
        </p:nvSpPr>
        <p:spPr>
          <a:xfrm>
            <a:off x="457200" y="1066800"/>
            <a:ext cx="8229600" cy="5562600"/>
          </a:xfrm>
        </p:spPr>
        <p:txBody>
          <a:bodyPr>
            <a:normAutofit fontScale="25000" lnSpcReduction="20000"/>
          </a:bodyPr>
          <a:lstStyle/>
          <a:p>
            <a:r>
              <a:rPr lang="en-US" dirty="0"/>
              <a:t> </a:t>
            </a:r>
          </a:p>
          <a:p>
            <a:pPr>
              <a:buNone/>
            </a:pPr>
            <a:r>
              <a:rPr lang="en-US" sz="8000" b="1" dirty="0"/>
              <a:t>STEP 1:</a:t>
            </a:r>
            <a:r>
              <a:rPr lang="en-US" sz="8000" dirty="0"/>
              <a:t>	</a:t>
            </a:r>
            <a:r>
              <a:rPr lang="en-US" sz="8000" b="1" u="sng" dirty="0"/>
              <a:t>Determine the Tier for the Stream Segment Under Review</a:t>
            </a:r>
            <a:endParaRPr lang="en-US" sz="8000" dirty="0"/>
          </a:p>
          <a:p>
            <a:pPr>
              <a:buNone/>
            </a:pPr>
            <a:endParaRPr lang="en-US" sz="8000" dirty="0"/>
          </a:p>
          <a:p>
            <a:r>
              <a:rPr lang="en-US" sz="8000" dirty="0"/>
              <a:t>A determination that a receiving stream is “impaired” can be made in a number of ways:</a:t>
            </a:r>
          </a:p>
          <a:p>
            <a:pPr lvl="0"/>
            <a:r>
              <a:rPr lang="en-US" sz="8000" dirty="0"/>
              <a:t>From the operative 303(d) list (the latest list that has been approved by EPA). </a:t>
            </a:r>
          </a:p>
          <a:p>
            <a:pPr lvl="0"/>
            <a:r>
              <a:rPr lang="en-US" sz="8000" dirty="0"/>
              <a:t>From Draft 303(d) lists – Depending upon the timing of lists, DWWM may have a new list available, but not yet approved by EPA.  For waters with new data, the assessments contained in the pending Draft list are more accurate than those of the last approved list, and the vast majority of streams listed will likely survive the approval process.</a:t>
            </a:r>
          </a:p>
          <a:p>
            <a:pPr lvl="0"/>
            <a:r>
              <a:rPr lang="en-US" sz="8000" dirty="0"/>
              <a:t>From more recent water quality data that were not considered in the development of available 303(d) lists.  Examples: BWQ, PHC, Trend Data, DMR and Pre-TMDL monitoring data. </a:t>
            </a:r>
          </a:p>
          <a:p>
            <a:r>
              <a:rPr lang="en-US" sz="8000" dirty="0"/>
              <a:t>The permit writer should assemble all available, valid water quality data, make a professional judgment relative to water quality status and document it in the rationale for the permit.  DMR staff should consult/coordinate with DWWM staff as necessary to evaluate scenarios where DMR assessments based upon PHC/BWQ/Trend data are inconsistent with those of the 303(d) list.  </a:t>
            </a:r>
          </a:p>
          <a:p>
            <a:endParaRPr lang="en-US" sz="4300" dirty="0"/>
          </a:p>
        </p:txBody>
      </p:sp>
    </p:spTree>
    <p:extLst>
      <p:ext uri="{BB962C8B-B14F-4D97-AF65-F5344CB8AC3E}">
        <p14:creationId xmlns:p14="http://schemas.microsoft.com/office/powerpoint/2010/main" val="16254410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fontScale="77500" lnSpcReduction="20000"/>
          </a:bodyPr>
          <a:lstStyle/>
          <a:p>
            <a:r>
              <a:rPr lang="en-US" dirty="0"/>
              <a:t> </a:t>
            </a:r>
            <a:r>
              <a:rPr lang="en-US" b="1" dirty="0"/>
              <a:t>STEP 2:</a:t>
            </a:r>
            <a:r>
              <a:rPr lang="en-US" dirty="0"/>
              <a:t>	</a:t>
            </a:r>
            <a:r>
              <a:rPr lang="en-US" b="1" u="sng" dirty="0"/>
              <a:t>Evaluate if a BWQ needs to be established</a:t>
            </a:r>
            <a:endParaRPr lang="en-US" dirty="0"/>
          </a:p>
          <a:p>
            <a:pPr>
              <a:buNone/>
            </a:pPr>
            <a:r>
              <a:rPr lang="en-US" dirty="0"/>
              <a:t> </a:t>
            </a:r>
          </a:p>
          <a:p>
            <a:r>
              <a:rPr lang="en-US" dirty="0"/>
              <a:t>If the stream segment is found not to be impaired, assign BWQ for each parameter of concern.</a:t>
            </a:r>
          </a:p>
          <a:p>
            <a:pPr>
              <a:buNone/>
            </a:pPr>
            <a:endParaRPr lang="en-US" dirty="0"/>
          </a:p>
          <a:p>
            <a:pPr lvl="0"/>
            <a:r>
              <a:rPr lang="en-US" dirty="0"/>
              <a:t>If the stream segment is found to be impaired for certain parameters of concern, and non-impaired for others, BWQ does not need to be established for the impaired parameters.  However, it is recommended to assign the parameter for collection of water data for future reference. </a:t>
            </a:r>
          </a:p>
          <a:p>
            <a:pPr>
              <a:buNone/>
            </a:pPr>
            <a:endParaRPr lang="en-US" dirty="0"/>
          </a:p>
          <a:p>
            <a:pPr lvl="0"/>
            <a:r>
              <a:rPr lang="en-US" dirty="0"/>
              <a:t>If the stream segment is found to be impaired for all parameters of concern, BWQ   does not need to be established for the collection of baseline water quality.</a:t>
            </a:r>
          </a:p>
          <a:p>
            <a:pPr>
              <a:buNone/>
            </a:pPr>
            <a:endParaRPr lang="en-US" dirty="0"/>
          </a:p>
          <a:p>
            <a:r>
              <a:rPr lang="en-US" dirty="0"/>
              <a:t>At a minimum we should assign Flow, pH, Iron, Manganese, Total Aluminum, Dissolved Aluminum and Selenium. </a:t>
            </a:r>
          </a:p>
          <a:p>
            <a:pPr>
              <a:buNone/>
            </a:pPr>
            <a:endParaRPr lang="en-US" dirty="0"/>
          </a:p>
          <a:p>
            <a:endParaRPr lang="en-US" dirty="0"/>
          </a:p>
        </p:txBody>
      </p:sp>
    </p:spTree>
    <p:extLst>
      <p:ext uri="{BB962C8B-B14F-4D97-AF65-F5344CB8AC3E}">
        <p14:creationId xmlns:p14="http://schemas.microsoft.com/office/powerpoint/2010/main" val="15014466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6D07BF2-0D94-4F3B-AF6F-614855B3B1C1}"/>
              </a:ext>
            </a:extLst>
          </p:cNvPr>
          <p:cNvSpPr>
            <a:spLocks noGrp="1" noChangeArrowheads="1"/>
          </p:cNvSpPr>
          <p:nvPr>
            <p:ph type="title"/>
          </p:nvPr>
        </p:nvSpPr>
        <p:spPr>
          <a:xfrm>
            <a:off x="685800" y="0"/>
            <a:ext cx="7772400" cy="1143000"/>
          </a:xfrm>
        </p:spPr>
        <p:txBody>
          <a:bodyPr/>
          <a:lstStyle/>
          <a:p>
            <a:r>
              <a:rPr lang="en-US" altLang="en-US"/>
              <a:t>WCMS</a:t>
            </a:r>
          </a:p>
        </p:txBody>
      </p:sp>
      <p:graphicFrame>
        <p:nvGraphicFramePr>
          <p:cNvPr id="30723" name="Object 3">
            <a:extLst>
              <a:ext uri="{FF2B5EF4-FFF2-40B4-BE49-F238E27FC236}">
                <a16:creationId xmlns:a16="http://schemas.microsoft.com/office/drawing/2014/main" id="{AC83DE5C-9FC4-4723-9FDE-45F03B1E07F6}"/>
              </a:ext>
            </a:extLst>
          </p:cNvPr>
          <p:cNvGraphicFramePr>
            <a:graphicFrameLocks noChangeAspect="1"/>
          </p:cNvGraphicFramePr>
          <p:nvPr/>
        </p:nvGraphicFramePr>
        <p:xfrm>
          <a:off x="762000" y="828675"/>
          <a:ext cx="7620000" cy="5781675"/>
        </p:xfrm>
        <a:graphic>
          <a:graphicData uri="http://schemas.openxmlformats.org/presentationml/2006/ole">
            <mc:AlternateContent xmlns:mc="http://schemas.openxmlformats.org/markup-compatibility/2006">
              <mc:Choice xmlns:v="urn:schemas-microsoft-com:vml" Requires="v">
                <p:oleObj spid="_x0000_s1042" name="Photo Editor Photo" r:id="rId3" imgW="7706801" imgH="5847619" progId="MSPhotoEd.3">
                  <p:embed/>
                </p:oleObj>
              </mc:Choice>
              <mc:Fallback>
                <p:oleObj name="Photo Editor Photo" r:id="rId3" imgW="7706801" imgH="5847619" progId="MSPhotoEd.3">
                  <p:embed/>
                  <p:pic>
                    <p:nvPicPr>
                      <p:cNvPr id="30723" name="Object 3">
                        <a:extLst>
                          <a:ext uri="{FF2B5EF4-FFF2-40B4-BE49-F238E27FC236}">
                            <a16:creationId xmlns:a16="http://schemas.microsoft.com/office/drawing/2014/main" id="{AC83DE5C-9FC4-4723-9FDE-45F03B1E07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828675"/>
                        <a:ext cx="7620000"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48601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56EF981-F543-44FE-B48A-75EA95F6E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9144000" cy="681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3">
            <a:extLst>
              <a:ext uri="{FF2B5EF4-FFF2-40B4-BE49-F238E27FC236}">
                <a16:creationId xmlns:a16="http://schemas.microsoft.com/office/drawing/2014/main" id="{5946918D-FD88-449B-8927-851E27E85338}"/>
              </a:ext>
            </a:extLst>
          </p:cNvPr>
          <p:cNvSpPr>
            <a:spLocks noGrp="1" noChangeArrowheads="1"/>
          </p:cNvSpPr>
          <p:nvPr>
            <p:ph type="title" idx="4294967295"/>
          </p:nvPr>
        </p:nvSpPr>
        <p:spPr>
          <a:xfrm>
            <a:off x="685800" y="0"/>
            <a:ext cx="7772400" cy="457200"/>
          </a:xfrm>
        </p:spPr>
        <p:txBody>
          <a:bodyPr/>
          <a:lstStyle/>
          <a:p>
            <a:r>
              <a:rPr lang="en-US" altLang="en-US"/>
              <a:t>14 Digit HUC</a:t>
            </a:r>
          </a:p>
        </p:txBody>
      </p:sp>
    </p:spTree>
    <p:extLst>
      <p:ext uri="{BB962C8B-B14F-4D97-AF65-F5344CB8AC3E}">
        <p14:creationId xmlns:p14="http://schemas.microsoft.com/office/powerpoint/2010/main" val="27818116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Scanned Photos\rumcrkxpd.bmp">
            <a:extLst>
              <a:ext uri="{FF2B5EF4-FFF2-40B4-BE49-F238E27FC236}">
                <a16:creationId xmlns:a16="http://schemas.microsoft.com/office/drawing/2014/main" id="{CD89A39D-6AA9-46A2-BA64-331BC5F9CC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81000"/>
            <a:ext cx="6062663"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a:extLst>
              <a:ext uri="{FF2B5EF4-FFF2-40B4-BE49-F238E27FC236}">
                <a16:creationId xmlns:a16="http://schemas.microsoft.com/office/drawing/2014/main" id="{7C52FA6E-726C-4685-A11B-32BDA5EB6C26}"/>
              </a:ext>
            </a:extLst>
          </p:cNvPr>
          <p:cNvSpPr txBox="1">
            <a:spLocks noChangeArrowheads="1"/>
          </p:cNvSpPr>
          <p:nvPr/>
        </p:nvSpPr>
        <p:spPr bwMode="auto">
          <a:xfrm>
            <a:off x="6019800" y="457200"/>
            <a:ext cx="3124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SUB-DIVIDING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REACHSHED</a:t>
            </a:r>
          </a:p>
        </p:txBody>
      </p:sp>
      <p:sp>
        <p:nvSpPr>
          <p:cNvPr id="4100" name="Line 4">
            <a:extLst>
              <a:ext uri="{FF2B5EF4-FFF2-40B4-BE49-F238E27FC236}">
                <a16:creationId xmlns:a16="http://schemas.microsoft.com/office/drawing/2014/main" id="{B7C81337-93C6-483C-934B-C003630B42EB}"/>
              </a:ext>
            </a:extLst>
          </p:cNvPr>
          <p:cNvSpPr>
            <a:spLocks noChangeShapeType="1"/>
          </p:cNvSpPr>
          <p:nvPr/>
        </p:nvSpPr>
        <p:spPr bwMode="auto">
          <a:xfrm flipH="1">
            <a:off x="5334000" y="1905000"/>
            <a:ext cx="1752600" cy="198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01" name="Line 5">
            <a:extLst>
              <a:ext uri="{FF2B5EF4-FFF2-40B4-BE49-F238E27FC236}">
                <a16:creationId xmlns:a16="http://schemas.microsoft.com/office/drawing/2014/main" id="{5F8DA1BF-DA46-460E-9D71-889FF805506A}"/>
              </a:ext>
            </a:extLst>
          </p:cNvPr>
          <p:cNvSpPr>
            <a:spLocks noChangeShapeType="1"/>
          </p:cNvSpPr>
          <p:nvPr/>
        </p:nvSpPr>
        <p:spPr bwMode="auto">
          <a:xfrm flipH="1">
            <a:off x="4038600" y="1828800"/>
            <a:ext cx="30480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02" name="Line 6">
            <a:extLst>
              <a:ext uri="{FF2B5EF4-FFF2-40B4-BE49-F238E27FC236}">
                <a16:creationId xmlns:a16="http://schemas.microsoft.com/office/drawing/2014/main" id="{776946C4-F9AE-4688-9A8C-E79182BE7DA3}"/>
              </a:ext>
            </a:extLst>
          </p:cNvPr>
          <p:cNvSpPr>
            <a:spLocks noChangeShapeType="1"/>
          </p:cNvSpPr>
          <p:nvPr/>
        </p:nvSpPr>
        <p:spPr bwMode="auto">
          <a:xfrm flipH="1">
            <a:off x="1143000" y="1828800"/>
            <a:ext cx="5943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03" name="Line 7">
            <a:extLst>
              <a:ext uri="{FF2B5EF4-FFF2-40B4-BE49-F238E27FC236}">
                <a16:creationId xmlns:a16="http://schemas.microsoft.com/office/drawing/2014/main" id="{5C9868E6-2B1E-44C0-BB94-E3214A5CD9FE}"/>
              </a:ext>
            </a:extLst>
          </p:cNvPr>
          <p:cNvSpPr>
            <a:spLocks noChangeShapeType="1"/>
          </p:cNvSpPr>
          <p:nvPr/>
        </p:nvSpPr>
        <p:spPr bwMode="auto">
          <a:xfrm flipH="1">
            <a:off x="3200400" y="1828800"/>
            <a:ext cx="38862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04" name="Line 8">
            <a:extLst>
              <a:ext uri="{FF2B5EF4-FFF2-40B4-BE49-F238E27FC236}">
                <a16:creationId xmlns:a16="http://schemas.microsoft.com/office/drawing/2014/main" id="{1460DEC7-AC92-4766-8D36-9BB895441E56}"/>
              </a:ext>
            </a:extLst>
          </p:cNvPr>
          <p:cNvSpPr>
            <a:spLocks noChangeShapeType="1"/>
          </p:cNvSpPr>
          <p:nvPr/>
        </p:nvSpPr>
        <p:spPr bwMode="auto">
          <a:xfrm flipH="1">
            <a:off x="3276600" y="1828800"/>
            <a:ext cx="38100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05" name="Text Box 9">
            <a:extLst>
              <a:ext uri="{FF2B5EF4-FFF2-40B4-BE49-F238E27FC236}">
                <a16:creationId xmlns:a16="http://schemas.microsoft.com/office/drawing/2014/main" id="{58A53A5C-9A9C-4C11-88F3-BDFD33BA5C15}"/>
              </a:ext>
            </a:extLst>
          </p:cNvPr>
          <p:cNvSpPr txBox="1">
            <a:spLocks noChangeArrowheads="1"/>
          </p:cNvSpPr>
          <p:nvPr/>
        </p:nvSpPr>
        <p:spPr bwMode="auto">
          <a:xfrm>
            <a:off x="6400800" y="2514600"/>
            <a:ext cx="25908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Sub-dividing a reachshed is done to determine if the smaller stream segments can meet the stream sampling protocol.</a:t>
            </a:r>
          </a:p>
        </p:txBody>
      </p:sp>
      <p:sp>
        <p:nvSpPr>
          <p:cNvPr id="4106" name="AutoShape 10">
            <a:extLst>
              <a:ext uri="{FF2B5EF4-FFF2-40B4-BE49-F238E27FC236}">
                <a16:creationId xmlns:a16="http://schemas.microsoft.com/office/drawing/2014/main" id="{B323E817-B034-4AC3-86A8-D4B8CA618E54}"/>
              </a:ext>
            </a:extLst>
          </p:cNvPr>
          <p:cNvSpPr>
            <a:spLocks noChangeArrowheads="1"/>
          </p:cNvSpPr>
          <p:nvPr/>
        </p:nvSpPr>
        <p:spPr bwMode="auto">
          <a:xfrm>
            <a:off x="7086600" y="1371600"/>
            <a:ext cx="914400" cy="9144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07" name="Rectangle 11">
            <a:extLst>
              <a:ext uri="{FF2B5EF4-FFF2-40B4-BE49-F238E27FC236}">
                <a16:creationId xmlns:a16="http://schemas.microsoft.com/office/drawing/2014/main" id="{531DF2C5-C169-42A8-BA7A-84ECCA5F827B}"/>
              </a:ext>
            </a:extLst>
          </p:cNvPr>
          <p:cNvSpPr>
            <a:spLocks noGrp="1" noChangeArrowheads="1"/>
          </p:cNvSpPr>
          <p:nvPr>
            <p:ph type="title"/>
          </p:nvPr>
        </p:nvSpPr>
        <p:spPr>
          <a:xfrm>
            <a:off x="685800" y="609600"/>
            <a:ext cx="7772400" cy="228600"/>
          </a:xfrm>
        </p:spPr>
        <p:txBody>
          <a:bodyPr/>
          <a:lstStyle/>
          <a:p>
            <a:r>
              <a:rPr lang="en-US" altLang="en-US" sz="800"/>
              <a:t>SUB-DIVIDING A REACHSHED</a:t>
            </a:r>
          </a:p>
        </p:txBody>
      </p:sp>
    </p:spTree>
    <p:extLst>
      <p:ext uri="{BB962C8B-B14F-4D97-AF65-F5344CB8AC3E}">
        <p14:creationId xmlns:p14="http://schemas.microsoft.com/office/powerpoint/2010/main" val="42012766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3" name="Rectangle 3"/>
          <p:cNvSpPr>
            <a:spLocks noGrp="1" noChangeArrowheads="1"/>
          </p:cNvSpPr>
          <p:nvPr>
            <p:ph type="title" idx="4294967295"/>
          </p:nvPr>
        </p:nvSpPr>
        <p:spPr>
          <a:xfrm>
            <a:off x="685800" y="0"/>
            <a:ext cx="7772400" cy="609600"/>
          </a:xfrm>
        </p:spPr>
        <p:txBody>
          <a:bodyPr>
            <a:normAutofit fontScale="90000"/>
          </a:bodyPr>
          <a:lstStyle/>
          <a:p>
            <a:pPr eaLnBrk="1" hangingPunct="1"/>
            <a:r>
              <a:rPr lang="en-US" dirty="0"/>
              <a:t>16 Digit HUC</a:t>
            </a:r>
          </a:p>
        </p:txBody>
      </p:sp>
    </p:spTree>
    <p:extLst>
      <p:ext uri="{BB962C8B-B14F-4D97-AF65-F5344CB8AC3E}">
        <p14:creationId xmlns:p14="http://schemas.microsoft.com/office/powerpoint/2010/main" val="18519885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7" name="AutoShape 3"/>
          <p:cNvSpPr>
            <a:spLocks noChangeArrowheads="1"/>
          </p:cNvSpPr>
          <p:nvPr/>
        </p:nvSpPr>
        <p:spPr bwMode="auto">
          <a:xfrm>
            <a:off x="3505200" y="2209800"/>
            <a:ext cx="1295400" cy="228600"/>
          </a:xfrm>
          <a:prstGeom prst="rightArrow">
            <a:avLst>
              <a:gd name="adj1" fmla="val 50000"/>
              <a:gd name="adj2" fmla="val 141667"/>
            </a:avLst>
          </a:prstGeom>
          <a:solidFill>
            <a:srgbClr val="FFFF00"/>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48" name="AutoShape 4"/>
          <p:cNvSpPr>
            <a:spLocks noChangeArrowheads="1"/>
          </p:cNvSpPr>
          <p:nvPr/>
        </p:nvSpPr>
        <p:spPr bwMode="auto">
          <a:xfrm>
            <a:off x="4953000" y="2286000"/>
            <a:ext cx="152400" cy="152400"/>
          </a:xfrm>
          <a:prstGeom prst="flowChartSummingJunction">
            <a:avLst/>
          </a:prstGeom>
          <a:solidFill>
            <a:srgbClr val="FFFF00"/>
          </a:solidFill>
          <a:ln w="9525">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49" name="Text Box 5"/>
          <p:cNvSpPr txBox="1">
            <a:spLocks noChangeArrowheads="1"/>
          </p:cNvSpPr>
          <p:nvPr/>
        </p:nvSpPr>
        <p:spPr bwMode="auto">
          <a:xfrm>
            <a:off x="3124200" y="2438400"/>
            <a:ext cx="1676400" cy="3048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 2,582.39 sq feet</a:t>
            </a:r>
          </a:p>
        </p:txBody>
      </p:sp>
      <p:sp>
        <p:nvSpPr>
          <p:cNvPr id="6150" name="Rectangle 6"/>
          <p:cNvSpPr>
            <a:spLocks noGrp="1" noChangeArrowheads="1"/>
          </p:cNvSpPr>
          <p:nvPr>
            <p:ph type="title" idx="4294967295"/>
          </p:nvPr>
        </p:nvSpPr>
        <p:spPr/>
        <p:txBody>
          <a:bodyPr/>
          <a:lstStyle/>
          <a:p>
            <a:pPr eaLnBrk="1" hangingPunct="1"/>
            <a:r>
              <a:rPr lang="en-US" sz="800"/>
              <a:t>IDENTIFING 7Q10 &amp; ACREAGE FROM A RASTER</a:t>
            </a:r>
          </a:p>
        </p:txBody>
      </p:sp>
    </p:spTree>
    <p:extLst>
      <p:ext uri="{BB962C8B-B14F-4D97-AF65-F5344CB8AC3E}">
        <p14:creationId xmlns:p14="http://schemas.microsoft.com/office/powerpoint/2010/main" val="1355082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F1BE-0843-4CBC-8A81-5837F3BAF054}"/>
              </a:ext>
            </a:extLst>
          </p:cNvPr>
          <p:cNvSpPr>
            <a:spLocks noGrp="1"/>
          </p:cNvSpPr>
          <p:nvPr>
            <p:ph type="title"/>
          </p:nvPr>
        </p:nvSpPr>
        <p:spPr>
          <a:xfrm>
            <a:off x="457200" y="274638"/>
            <a:ext cx="8229600" cy="411162"/>
          </a:xfrm>
        </p:spPr>
        <p:txBody>
          <a:bodyPr>
            <a:normAutofit fontScale="90000"/>
          </a:bodyPr>
          <a:lstStyle/>
          <a:p>
            <a:r>
              <a:rPr lang="en-US" b="1" dirty="0"/>
              <a:t>DEFINITIONS</a:t>
            </a:r>
            <a:endParaRPr lang="en-US" dirty="0"/>
          </a:p>
        </p:txBody>
      </p:sp>
      <p:sp>
        <p:nvSpPr>
          <p:cNvPr id="3" name="Content Placeholder 2">
            <a:extLst>
              <a:ext uri="{FF2B5EF4-FFF2-40B4-BE49-F238E27FC236}">
                <a16:creationId xmlns:a16="http://schemas.microsoft.com/office/drawing/2014/main" id="{ED26BDC3-37AE-4866-B110-A9BA75724B82}"/>
              </a:ext>
            </a:extLst>
          </p:cNvPr>
          <p:cNvSpPr>
            <a:spLocks noGrp="1"/>
          </p:cNvSpPr>
          <p:nvPr>
            <p:ph idx="1"/>
          </p:nvPr>
        </p:nvSpPr>
        <p:spPr>
          <a:xfrm>
            <a:off x="457200" y="1066800"/>
            <a:ext cx="8229600" cy="5334000"/>
          </a:xfrm>
        </p:spPr>
        <p:txBody>
          <a:bodyPr>
            <a:normAutofit fontScale="77500" lnSpcReduction="20000"/>
          </a:bodyPr>
          <a:lstStyle/>
          <a:p>
            <a:r>
              <a:rPr lang="en-US" b="1" dirty="0"/>
              <a:t>Dissolved metal</a:t>
            </a:r>
            <a:r>
              <a:rPr lang="en-US" dirty="0"/>
              <a:t> is operationally defined as a metal in an unacidified sample that passes through a 0.45 um (micron) membrane filter.</a:t>
            </a:r>
          </a:p>
          <a:p>
            <a:r>
              <a:rPr lang="en-US" b="1" dirty="0"/>
              <a:t>Total Recoverable Metal:</a:t>
            </a:r>
            <a:r>
              <a:rPr lang="en-US" dirty="0"/>
              <a:t> The concentration of a metal in an unfiltered sample following treatment with  dilute nitric acid. To determine total recoverable metal, the entire sample is acidified at the time of collection by adding 5 ml of  concentrated redistilled nitric acid in one liter of the sample. Here, a less vigorous digestion procedure is utilized.</a:t>
            </a:r>
          </a:p>
          <a:p>
            <a:r>
              <a:rPr lang="en-US" b="1" dirty="0"/>
              <a:t>Conversion Factor -</a:t>
            </a:r>
            <a:r>
              <a:rPr lang="en-US" dirty="0"/>
              <a:t> The aquatic life criteria for the metal is listed in terms of “total recoverable concentration” form in Appendix E of 47 CSR 2. It is converted to a “dissolved concentration” form by multiplying each numerical value or criterion equation from Appendix E by the appropriate conversion factor (CF) from Appendix E, Table 2. </a:t>
            </a:r>
          </a:p>
          <a:p>
            <a:endParaRPr lang="en-US" dirty="0"/>
          </a:p>
        </p:txBody>
      </p:sp>
    </p:spTree>
    <p:extLst>
      <p:ext uri="{BB962C8B-B14F-4D97-AF65-F5344CB8AC3E}">
        <p14:creationId xmlns:p14="http://schemas.microsoft.com/office/powerpoint/2010/main" val="18800319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title" idx="4294967295"/>
          </p:nvPr>
        </p:nvSpPr>
        <p:spPr/>
        <p:txBody>
          <a:bodyPr/>
          <a:lstStyle/>
          <a:p>
            <a:pPr eaLnBrk="1" hangingPunct="1"/>
            <a:r>
              <a:rPr lang="en-US" sz="800"/>
              <a:t>IDENTIFING A REACHSHED’S SHEDCODE &amp; ACREAGE</a:t>
            </a:r>
            <a:endParaRPr lang="en-US"/>
          </a:p>
        </p:txBody>
      </p:sp>
      <p:sp>
        <p:nvSpPr>
          <p:cNvPr id="7172" name="Oval 4"/>
          <p:cNvSpPr>
            <a:spLocks noChangeArrowheads="1"/>
          </p:cNvSpPr>
          <p:nvPr/>
        </p:nvSpPr>
        <p:spPr bwMode="auto">
          <a:xfrm>
            <a:off x="1447800" y="5943600"/>
            <a:ext cx="1219200" cy="304800"/>
          </a:xfrm>
          <a:prstGeom prst="ellipse">
            <a:avLst/>
          </a:prstGeom>
          <a:noFill/>
          <a:ln w="9525">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73" name="Oval 5"/>
          <p:cNvSpPr>
            <a:spLocks noChangeArrowheads="1"/>
          </p:cNvSpPr>
          <p:nvPr/>
        </p:nvSpPr>
        <p:spPr bwMode="auto">
          <a:xfrm>
            <a:off x="1447800" y="5638800"/>
            <a:ext cx="1752600" cy="304800"/>
          </a:xfrm>
          <a:prstGeom prst="ellipse">
            <a:avLst/>
          </a:prstGeom>
          <a:noFill/>
          <a:ln w="9525">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01316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100000">
              <a:srgbClr val="FFFF99"/>
            </a:gs>
            <a:gs pos="54000">
              <a:srgbClr val="21D6E0"/>
            </a:gs>
            <a:gs pos="0">
              <a:srgbClr val="FFFF00"/>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229600" cy="1143000"/>
          </a:xfrm>
        </p:spPr>
        <p:txBody>
          <a:bodyPr>
            <a:noAutofit/>
          </a:bodyPr>
          <a:lstStyle/>
          <a:p>
            <a:r>
              <a:rPr lang="en-US" sz="9600" dirty="0"/>
              <a:t>BWQ Workbook</a:t>
            </a:r>
          </a:p>
        </p:txBody>
      </p:sp>
    </p:spTree>
    <p:extLst>
      <p:ext uri="{BB962C8B-B14F-4D97-AF65-F5344CB8AC3E}">
        <p14:creationId xmlns:p14="http://schemas.microsoft.com/office/powerpoint/2010/main" val="25028797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None/>
            </a:pPr>
            <a:r>
              <a:rPr lang="en-US" b="1" dirty="0"/>
              <a:t>STEP 4:</a:t>
            </a:r>
            <a:r>
              <a:rPr lang="en-US" dirty="0"/>
              <a:t>   	</a:t>
            </a:r>
            <a:r>
              <a:rPr lang="en-US" b="1" u="sng" dirty="0"/>
              <a:t>BWQ Workbook</a:t>
            </a:r>
            <a:endParaRPr lang="en-US" dirty="0"/>
          </a:p>
          <a:p>
            <a:pPr>
              <a:buNone/>
            </a:pPr>
            <a:endParaRPr lang="en-US" dirty="0"/>
          </a:p>
          <a:p>
            <a:pPr lvl="0"/>
            <a:r>
              <a:rPr lang="en-US" dirty="0"/>
              <a:t>Complete a BWQ Workbook for each </a:t>
            </a:r>
            <a:r>
              <a:rPr lang="en-US" dirty="0" err="1"/>
              <a:t>reachshed</a:t>
            </a:r>
            <a:r>
              <a:rPr lang="en-US" dirty="0"/>
              <a:t> assigned. The BWQ Workbook is a group of Excel spreadsheets developed to track the assignment of a BWQ station, preserve BWQ water analysis, calculate </a:t>
            </a:r>
            <a:r>
              <a:rPr lang="en-US" dirty="0" err="1"/>
              <a:t>wasteloads</a:t>
            </a:r>
            <a:r>
              <a:rPr lang="en-US" dirty="0"/>
              <a:t>, use of assimilative capacity, and employ the TSD for calculating permit limits.</a:t>
            </a:r>
          </a:p>
          <a:p>
            <a:endParaRPr lang="en-US" dirty="0"/>
          </a:p>
        </p:txBody>
      </p:sp>
    </p:spTree>
    <p:extLst>
      <p:ext uri="{BB962C8B-B14F-4D97-AF65-F5344CB8AC3E}">
        <p14:creationId xmlns:p14="http://schemas.microsoft.com/office/powerpoint/2010/main" val="41880574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8229600" cy="4495800"/>
          </a:xfrm>
        </p:spPr>
        <p:txBody>
          <a:bodyPr/>
          <a:lstStyle/>
          <a:p>
            <a:pPr>
              <a:buNone/>
            </a:pPr>
            <a:r>
              <a:rPr lang="en-US" b="1" dirty="0"/>
              <a:t>STEP 5:</a:t>
            </a:r>
            <a:r>
              <a:rPr lang="en-US" dirty="0"/>
              <a:t>   	</a:t>
            </a:r>
            <a:r>
              <a:rPr lang="en-US" b="1" u="sng" dirty="0"/>
              <a:t>Collecting BWQ</a:t>
            </a:r>
            <a:endParaRPr lang="en-US" dirty="0"/>
          </a:p>
          <a:p>
            <a:pPr>
              <a:buNone/>
            </a:pPr>
            <a:endParaRPr lang="en-US" dirty="0"/>
          </a:p>
          <a:p>
            <a:pPr lvl="0"/>
            <a:r>
              <a:rPr lang="en-US" dirty="0"/>
              <a:t>Once the BWQ has been assigned, the BWQ generator can start collecting in             accordance with the most current guidance and protocol information. </a:t>
            </a:r>
          </a:p>
          <a:p>
            <a:pPr>
              <a:buNone/>
            </a:pPr>
            <a:endParaRPr lang="en-US" dirty="0"/>
          </a:p>
          <a:p>
            <a:endParaRPr lang="en-US" dirty="0"/>
          </a:p>
        </p:txBody>
      </p:sp>
    </p:spTree>
    <p:extLst>
      <p:ext uri="{BB962C8B-B14F-4D97-AF65-F5344CB8AC3E}">
        <p14:creationId xmlns:p14="http://schemas.microsoft.com/office/powerpoint/2010/main" val="36955184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None/>
            </a:pPr>
            <a:r>
              <a:rPr lang="en-US" b="1" dirty="0"/>
              <a:t>STEP 6:</a:t>
            </a:r>
            <a:r>
              <a:rPr lang="en-US" dirty="0"/>
              <a:t>   	</a:t>
            </a:r>
            <a:r>
              <a:rPr lang="en-US" b="1" u="sng" dirty="0"/>
              <a:t>Submitting the BWQ Data</a:t>
            </a:r>
            <a:endParaRPr lang="en-US" dirty="0"/>
          </a:p>
          <a:p>
            <a:r>
              <a:rPr lang="en-US" dirty="0"/>
              <a:t>BWQ water analysis needs to be submitted in the BWQ Workbook (Tab 3 – Water Analysis) and with a copy of the lab sheets from a DEP certified lab. Once the data has been submitted, verify that it is complete and acceptable. If there are deficiencies found or additional information needed, notify the collecting party immediately. If the data is acceptable, finalize it for use by saving it in the BWQ files on your local regional server</a:t>
            </a:r>
          </a:p>
        </p:txBody>
      </p:sp>
    </p:spTree>
    <p:extLst>
      <p:ext uri="{BB962C8B-B14F-4D97-AF65-F5344CB8AC3E}">
        <p14:creationId xmlns:p14="http://schemas.microsoft.com/office/powerpoint/2010/main" val="9040811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a:buNone/>
            </a:pPr>
            <a:r>
              <a:rPr lang="en-US" b="1" dirty="0"/>
              <a:t>STEP 6:</a:t>
            </a:r>
            <a:r>
              <a:rPr lang="en-US" dirty="0"/>
              <a:t>	</a:t>
            </a:r>
            <a:r>
              <a:rPr lang="en-US" b="1" u="sng" dirty="0"/>
              <a:t>Tracking the use of BWQ</a:t>
            </a:r>
            <a:endParaRPr lang="en-US" dirty="0"/>
          </a:p>
          <a:p>
            <a:pPr>
              <a:buNone/>
            </a:pPr>
            <a:endParaRPr lang="en-US" dirty="0"/>
          </a:p>
          <a:p>
            <a:pPr lvl="0"/>
            <a:r>
              <a:rPr lang="en-US" dirty="0"/>
              <a:t>Once the BWQ is submitted, found complete, and finalized it can be used in an application.</a:t>
            </a:r>
          </a:p>
          <a:p>
            <a:r>
              <a:rPr lang="en-US" dirty="0"/>
              <a:t> Each use of the BWQ for a </a:t>
            </a:r>
            <a:r>
              <a:rPr lang="en-US" dirty="0" err="1"/>
              <a:t>reachshed</a:t>
            </a:r>
            <a:r>
              <a:rPr lang="en-US" dirty="0"/>
              <a:t> needs to be completed in the workbook to assure that the amount of assimilative capacity has been properly used. This can be done by requiring the applicant to complete each additional usage section for  each use of the BWQ .  </a:t>
            </a:r>
          </a:p>
          <a:p>
            <a:endParaRPr lang="en-US" dirty="0"/>
          </a:p>
        </p:txBody>
      </p:sp>
    </p:spTree>
    <p:extLst>
      <p:ext uri="{BB962C8B-B14F-4D97-AF65-F5344CB8AC3E}">
        <p14:creationId xmlns:p14="http://schemas.microsoft.com/office/powerpoint/2010/main" val="22925095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fontScale="77500" lnSpcReduction="20000"/>
          </a:bodyPr>
          <a:lstStyle/>
          <a:p>
            <a:pPr>
              <a:buNone/>
            </a:pPr>
            <a:r>
              <a:rPr lang="en-US" b="1" dirty="0"/>
              <a:t>STEP 7:	</a:t>
            </a:r>
            <a:r>
              <a:rPr lang="en-US" b="1" u="sng" dirty="0"/>
              <a:t>What procedure to use to assign limits</a:t>
            </a:r>
            <a:endParaRPr lang="en-US" dirty="0"/>
          </a:p>
          <a:p>
            <a:pPr>
              <a:buNone/>
            </a:pPr>
            <a:r>
              <a:rPr lang="en-US" dirty="0"/>
              <a:t>	</a:t>
            </a:r>
          </a:p>
          <a:p>
            <a:pPr>
              <a:buNone/>
            </a:pPr>
            <a:r>
              <a:rPr lang="en-US" dirty="0"/>
              <a:t>1)  Proposed Direct Discharges into Impaired Waters without TMDLs</a:t>
            </a:r>
          </a:p>
          <a:p>
            <a:pPr>
              <a:buNone/>
            </a:pPr>
            <a:r>
              <a:rPr lang="en-US" dirty="0"/>
              <a:t>     (Procedure = Criteria end-of-pipe, No Tier II </a:t>
            </a:r>
            <a:r>
              <a:rPr lang="en-US" dirty="0" err="1"/>
              <a:t>antideg</a:t>
            </a:r>
            <a:r>
              <a:rPr lang="en-US" dirty="0"/>
              <a:t>)</a:t>
            </a:r>
            <a:endParaRPr lang="en-US" b="1" i="1" dirty="0"/>
          </a:p>
          <a:p>
            <a:pPr>
              <a:buNone/>
            </a:pPr>
            <a:r>
              <a:rPr lang="en-US" dirty="0"/>
              <a:t>2)   Proposed Direct Discharges into Impaired Waters with TMDLs</a:t>
            </a:r>
          </a:p>
          <a:p>
            <a:pPr>
              <a:buNone/>
            </a:pPr>
            <a:r>
              <a:rPr lang="en-US" dirty="0"/>
              <a:t>     (Procedure = Criteria end-of-pipe, No Tier II </a:t>
            </a:r>
            <a:r>
              <a:rPr lang="en-US" dirty="0" err="1"/>
              <a:t>antideg</a:t>
            </a:r>
            <a:r>
              <a:rPr lang="en-US" dirty="0"/>
              <a:t>)</a:t>
            </a:r>
          </a:p>
          <a:p>
            <a:pPr>
              <a:buNone/>
            </a:pPr>
            <a:r>
              <a:rPr lang="en-US" dirty="0"/>
              <a:t>3)   Proposed Discharges into Unimpaired Tributaries of    Impaired Waters with TMDLs</a:t>
            </a:r>
          </a:p>
          <a:p>
            <a:pPr>
              <a:buNone/>
            </a:pPr>
            <a:r>
              <a:rPr lang="en-US" dirty="0"/>
              <a:t>      (Procedure = Tier II </a:t>
            </a:r>
            <a:r>
              <a:rPr lang="en-US" dirty="0" err="1"/>
              <a:t>antideg</a:t>
            </a:r>
            <a:r>
              <a:rPr lang="en-US" dirty="0"/>
              <a:t> assessment, capped by criteria  end-of-pipe)</a:t>
            </a:r>
          </a:p>
          <a:p>
            <a:pPr marL="514350" indent="-514350">
              <a:buAutoNum type="arabicParenR" startAt="4"/>
            </a:pPr>
            <a:r>
              <a:rPr lang="en-US" dirty="0"/>
              <a:t>Proposed Discharges into Unimpaired </a:t>
            </a:r>
            <a:r>
              <a:rPr lang="en-US" dirty="0" err="1"/>
              <a:t>Tribs</a:t>
            </a:r>
            <a:r>
              <a:rPr lang="en-US" dirty="0"/>
              <a:t> of Impaired Waters without TMDLs </a:t>
            </a:r>
          </a:p>
          <a:p>
            <a:pPr marL="514350" indent="-514350">
              <a:buNone/>
            </a:pPr>
            <a:r>
              <a:rPr lang="en-US" dirty="0"/>
              <a:t>       (Procedure = Tier II </a:t>
            </a:r>
            <a:r>
              <a:rPr lang="en-US" dirty="0" err="1"/>
              <a:t>antideg</a:t>
            </a:r>
            <a:r>
              <a:rPr lang="en-US" dirty="0"/>
              <a:t> assessment, capped at Tech Base “type L effluent”)</a:t>
            </a:r>
          </a:p>
        </p:txBody>
      </p:sp>
    </p:spTree>
    <p:extLst>
      <p:ext uri="{BB962C8B-B14F-4D97-AF65-F5344CB8AC3E}">
        <p14:creationId xmlns:p14="http://schemas.microsoft.com/office/powerpoint/2010/main" val="27351858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20000"/>
          </a:bodyPr>
          <a:lstStyle/>
          <a:p>
            <a:pPr>
              <a:buNone/>
            </a:pPr>
            <a:r>
              <a:rPr lang="en-US" b="1" dirty="0"/>
              <a:t>STEP 8:	</a:t>
            </a:r>
            <a:r>
              <a:rPr lang="en-US" b="1" u="sng" dirty="0"/>
              <a:t>Assessing Degradation and Use of                 </a:t>
            </a:r>
          </a:p>
          <a:p>
            <a:pPr>
              <a:buNone/>
            </a:pPr>
            <a:r>
              <a:rPr lang="en-US" b="1" dirty="0"/>
              <a:t>                                 </a:t>
            </a:r>
            <a:r>
              <a:rPr lang="en-US" b="1" u="sng" dirty="0"/>
              <a:t> Assimilative Capacity</a:t>
            </a:r>
            <a:endParaRPr lang="en-US" dirty="0"/>
          </a:p>
          <a:p>
            <a:pPr>
              <a:buNone/>
            </a:pPr>
            <a:endParaRPr lang="en-US" dirty="0"/>
          </a:p>
          <a:p>
            <a:r>
              <a:rPr lang="en-US" dirty="0"/>
              <a:t>Under West Virginia legislative rules, significant degradation occurs when 10 percent or more of assimilative capacity of the receiving waters is consumed for any pollutant in the discharge during appropriate critical flow conditions. For Tier 2, degradation will also be deemed significant if the proposed activity, together with all other activities allowed after the Baseline Water Quality is established, results in a reduction in the water segment’s available assimilative capacity of 20 percent or more at the appropriate critical flow conditions for the parameters of concern. </a:t>
            </a:r>
            <a:endParaRPr lang="en-US" i="1" dirty="0"/>
          </a:p>
        </p:txBody>
      </p:sp>
    </p:spTree>
    <p:extLst>
      <p:ext uri="{BB962C8B-B14F-4D97-AF65-F5344CB8AC3E}">
        <p14:creationId xmlns:p14="http://schemas.microsoft.com/office/powerpoint/2010/main" val="8171881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85000" lnSpcReduction="20000"/>
          </a:bodyPr>
          <a:lstStyle/>
          <a:p>
            <a:pPr>
              <a:buNone/>
            </a:pPr>
            <a:r>
              <a:rPr lang="en-US" b="1" dirty="0"/>
              <a:t>STEP 9:    </a:t>
            </a:r>
            <a:r>
              <a:rPr lang="en-US" sz="3300" b="1" u="sng" dirty="0"/>
              <a:t>Alternative Analysis and Social Economic        </a:t>
            </a:r>
          </a:p>
          <a:p>
            <a:pPr>
              <a:buNone/>
            </a:pPr>
            <a:r>
              <a:rPr lang="en-US" sz="3300" b="1" dirty="0"/>
              <a:t>                 </a:t>
            </a:r>
            <a:r>
              <a:rPr lang="en-US" sz="3300" b="1" u="sng" dirty="0"/>
              <a:t> Justification (SEJ</a:t>
            </a:r>
            <a:r>
              <a:rPr lang="en-US" b="1" u="sng" dirty="0"/>
              <a:t>)</a:t>
            </a:r>
            <a:endParaRPr lang="en-US" i="1" dirty="0"/>
          </a:p>
          <a:p>
            <a:endParaRPr lang="en-US" i="1" dirty="0"/>
          </a:p>
          <a:p>
            <a:pPr lvl="0"/>
            <a:r>
              <a:rPr lang="en-US" dirty="0"/>
              <a:t>1) If the calculated effluent limits are not demonstrated to be attainable, DEP needs to request the applicant to modify the proposed treatment system or pursue an alternatives analysis and, if necessary, social/economic justification. </a:t>
            </a:r>
            <a:endParaRPr lang="en-US" i="1" dirty="0"/>
          </a:p>
          <a:p>
            <a:r>
              <a:rPr lang="en-US" dirty="0"/>
              <a:t>2)  If the applicant cannot demonstrate (to the satisfaction of DEP) that the effluent limits are attainable using the treatment system proposed, then the permit application will be denied. </a:t>
            </a:r>
            <a:endParaRPr lang="en-US" i="1" dirty="0"/>
          </a:p>
          <a:p>
            <a:r>
              <a:rPr lang="en-US" dirty="0"/>
              <a:t> 3)  If effluent limits are demonstrated to be attainable (if necessary through treatment system modifications or alternatives analysis and social/economic justification), DEP </a:t>
            </a:r>
            <a:r>
              <a:rPr lang="en-US" i="1" dirty="0"/>
              <a:t>issues draft NPDES permit</a:t>
            </a:r>
            <a:endParaRPr lang="en-US" dirty="0"/>
          </a:p>
        </p:txBody>
      </p:sp>
    </p:spTree>
    <p:extLst>
      <p:ext uri="{BB962C8B-B14F-4D97-AF65-F5344CB8AC3E}">
        <p14:creationId xmlns:p14="http://schemas.microsoft.com/office/powerpoint/2010/main" val="20942030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8600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229600" cy="1143000"/>
          </a:xfrm>
        </p:spPr>
        <p:txBody>
          <a:bodyPr>
            <a:noAutofit/>
          </a:bodyPr>
          <a:lstStyle/>
          <a:p>
            <a:r>
              <a:rPr lang="en-US" sz="9600" dirty="0"/>
              <a:t>TMDL</a:t>
            </a:r>
          </a:p>
        </p:txBody>
      </p:sp>
    </p:spTree>
    <p:extLst>
      <p:ext uri="{BB962C8B-B14F-4D97-AF65-F5344CB8AC3E}">
        <p14:creationId xmlns:p14="http://schemas.microsoft.com/office/powerpoint/2010/main" val="1268757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118524F-B7A2-4EF7-A606-69FC0935F0AE}"/>
              </a:ext>
            </a:extLst>
          </p:cNvPr>
          <p:cNvSpPr txBox="1">
            <a:spLocks/>
          </p:cNvSpPr>
          <p:nvPr/>
        </p:nvSpPr>
        <p:spPr>
          <a:xfrm>
            <a:off x="457200" y="914400"/>
            <a:ext cx="7772400" cy="4114800"/>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600" b="1" dirty="0">
                <a:latin typeface="+mj-lt"/>
              </a:rPr>
              <a:t>Conversion Factor -</a:t>
            </a:r>
            <a:r>
              <a:rPr lang="en-US" sz="9600" dirty="0">
                <a:latin typeface="+mj-lt"/>
              </a:rPr>
              <a:t> The aquatic life criteria for the metal is listed in terms of “total recoverable concentration” form in Appendix E of 47 CSR 2. It is converted to a “dissolved concentration” form by multiplying each numerical value or criterion equation from Appendix E by the appropriate conversion factor (CF) from Appendix E, Table 2. </a:t>
            </a:r>
          </a:p>
          <a:p>
            <a:pPr marL="0" indent="0">
              <a:buNone/>
            </a:pPr>
            <a:endParaRPr lang="en-US" sz="9600" b="1" dirty="0">
              <a:latin typeface="+mj-lt"/>
            </a:endParaRPr>
          </a:p>
          <a:p>
            <a:r>
              <a:rPr lang="en-US" sz="9600" b="1" dirty="0">
                <a:latin typeface="+mj-lt"/>
              </a:rPr>
              <a:t>Translator(</a:t>
            </a:r>
            <a:r>
              <a:rPr lang="en-US" sz="9600" b="1" dirty="0" err="1">
                <a:latin typeface="+mj-lt"/>
              </a:rPr>
              <a:t>f</a:t>
            </a:r>
            <a:r>
              <a:rPr lang="en-US" sz="9600" b="1" baseline="-25000" dirty="0" err="1">
                <a:latin typeface="+mj-lt"/>
              </a:rPr>
              <a:t>D</a:t>
            </a:r>
            <a:r>
              <a:rPr lang="en-US" sz="9600" b="1" dirty="0">
                <a:latin typeface="+mj-lt"/>
              </a:rPr>
              <a:t>)</a:t>
            </a:r>
            <a:r>
              <a:rPr lang="en-US" sz="9600" dirty="0">
                <a:latin typeface="+mj-lt"/>
              </a:rPr>
              <a:t> is the fraction of total recoverable metal in the downstream water that is in the dissolved form. It is calculated by dividing the dissolved metal concentration (C</a:t>
            </a:r>
            <a:r>
              <a:rPr lang="en-US" sz="9600" baseline="-25000" dirty="0">
                <a:latin typeface="+mj-lt"/>
              </a:rPr>
              <a:t>D</a:t>
            </a:r>
            <a:r>
              <a:rPr lang="en-US" sz="9600" dirty="0">
                <a:latin typeface="+mj-lt"/>
              </a:rPr>
              <a:t>) by the total recoverable metal concentration(C</a:t>
            </a:r>
            <a:r>
              <a:rPr lang="en-US" sz="9600" baseline="-25000" dirty="0">
                <a:latin typeface="+mj-lt"/>
              </a:rPr>
              <a:t>TR</a:t>
            </a:r>
            <a:r>
              <a:rPr lang="en-US" sz="9600" dirty="0">
                <a:latin typeface="+mj-lt"/>
              </a:rPr>
              <a:t> ). The translator (</a:t>
            </a:r>
            <a:r>
              <a:rPr lang="en-US" sz="9600" dirty="0" err="1">
                <a:latin typeface="+mj-lt"/>
              </a:rPr>
              <a:t>f</a:t>
            </a:r>
            <a:r>
              <a:rPr lang="en-US" sz="9600" baseline="-25000" dirty="0" err="1">
                <a:latin typeface="+mj-lt"/>
              </a:rPr>
              <a:t>D</a:t>
            </a:r>
            <a:r>
              <a:rPr lang="en-US" sz="9600" dirty="0">
                <a:latin typeface="+mj-lt"/>
              </a:rPr>
              <a:t>), or dissolved metal fraction, is defined as:            </a:t>
            </a:r>
          </a:p>
          <a:p>
            <a:pPr marL="0" indent="0" algn="ctr">
              <a:buNone/>
            </a:pPr>
            <a:r>
              <a:rPr lang="en-US" sz="9600" dirty="0">
                <a:latin typeface="+mj-lt"/>
              </a:rPr>
              <a:t> </a:t>
            </a:r>
            <a:r>
              <a:rPr lang="en-US" sz="9600" dirty="0" err="1">
                <a:latin typeface="+mj-lt"/>
              </a:rPr>
              <a:t>f</a:t>
            </a:r>
            <a:r>
              <a:rPr lang="en-US" sz="9600" baseline="-25000" dirty="0" err="1">
                <a:latin typeface="+mj-lt"/>
              </a:rPr>
              <a:t>D</a:t>
            </a:r>
            <a:r>
              <a:rPr lang="en-US" sz="9600" dirty="0">
                <a:latin typeface="+mj-lt"/>
              </a:rPr>
              <a:t> = C</a:t>
            </a:r>
            <a:r>
              <a:rPr lang="en-US" sz="9600" baseline="-25000" dirty="0">
                <a:latin typeface="+mj-lt"/>
              </a:rPr>
              <a:t>D</a:t>
            </a:r>
            <a:r>
              <a:rPr lang="en-US" sz="9600" dirty="0">
                <a:latin typeface="+mj-lt"/>
              </a:rPr>
              <a:t> /C</a:t>
            </a:r>
            <a:r>
              <a:rPr lang="en-US" sz="9600" baseline="-25000" dirty="0">
                <a:latin typeface="+mj-lt"/>
              </a:rPr>
              <a:t>TR</a:t>
            </a:r>
            <a:endParaRPr lang="en-US" sz="9600" dirty="0">
              <a:latin typeface="+mj-lt"/>
            </a:endParaRPr>
          </a:p>
          <a:p>
            <a:endParaRPr lang="en-US" dirty="0"/>
          </a:p>
        </p:txBody>
      </p:sp>
    </p:spTree>
    <p:extLst>
      <p:ext uri="{BB962C8B-B14F-4D97-AF65-F5344CB8AC3E}">
        <p14:creationId xmlns:p14="http://schemas.microsoft.com/office/powerpoint/2010/main" val="18839324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1143000"/>
          </a:xfrm>
        </p:spPr>
        <p:txBody>
          <a:bodyPr/>
          <a:lstStyle/>
          <a:p>
            <a:r>
              <a:rPr lang="en-US" dirty="0"/>
              <a:t>Total Maximum Daily Loads</a:t>
            </a:r>
          </a:p>
        </p:txBody>
      </p:sp>
      <p:sp>
        <p:nvSpPr>
          <p:cNvPr id="9221" name="Rectangle 5"/>
          <p:cNvSpPr>
            <a:spLocks noChangeArrowheads="1"/>
          </p:cNvSpPr>
          <p:nvPr/>
        </p:nvSpPr>
        <p:spPr bwMode="auto">
          <a:xfrm>
            <a:off x="219075" y="2743200"/>
            <a:ext cx="9144000" cy="0"/>
          </a:xfrm>
          <a:prstGeom prst="rect">
            <a:avLst/>
          </a:prstGeom>
          <a:noFill/>
          <a:ln w="9525">
            <a:noFill/>
            <a:miter lim="800000"/>
            <a:headEnd/>
            <a:tailEnd/>
          </a:ln>
          <a:effectLst/>
        </p:spPr>
        <p:txBody>
          <a:bodyPr>
            <a:spAutoFit/>
          </a:bodyPr>
          <a:lstStyle/>
          <a:p>
            <a:endParaRPr lang="en-US"/>
          </a:p>
        </p:txBody>
      </p:sp>
      <p:pic>
        <p:nvPicPr>
          <p:cNvPr id="9220" name="Picture 4"/>
          <p:cNvPicPr>
            <a:picLocks noChangeAspect="1" noChangeArrowheads="1"/>
          </p:cNvPicPr>
          <p:nvPr/>
        </p:nvPicPr>
        <p:blipFill>
          <a:blip r:embed="rId2" cstate="print"/>
          <a:srcRect l="2812" t="35001" r="1875" b="45000"/>
          <a:stretch>
            <a:fillRect/>
          </a:stretch>
        </p:blipFill>
        <p:spPr bwMode="auto">
          <a:xfrm>
            <a:off x="228600" y="1447800"/>
            <a:ext cx="8705850" cy="1371600"/>
          </a:xfrm>
          <a:prstGeom prst="rect">
            <a:avLst/>
          </a:prstGeom>
          <a:noFill/>
        </p:spPr>
      </p:pic>
      <p:pic>
        <p:nvPicPr>
          <p:cNvPr id="9222" name="Picture 6"/>
          <p:cNvPicPr>
            <a:picLocks noChangeAspect="1" noChangeArrowheads="1"/>
          </p:cNvPicPr>
          <p:nvPr/>
        </p:nvPicPr>
        <p:blipFill>
          <a:blip r:embed="rId3" cstate="print"/>
          <a:srcRect l="2812" t="32292" r="1875" b="43750"/>
          <a:stretch>
            <a:fillRect/>
          </a:stretch>
        </p:blipFill>
        <p:spPr bwMode="auto">
          <a:xfrm>
            <a:off x="219075" y="2606675"/>
            <a:ext cx="8705850" cy="1736725"/>
          </a:xfrm>
          <a:prstGeom prst="rect">
            <a:avLst/>
          </a:prstGeom>
          <a:solidFill>
            <a:srgbClr val="FFFF99"/>
          </a:solidFill>
        </p:spPr>
      </p:pic>
      <p:pic>
        <p:nvPicPr>
          <p:cNvPr id="9223" name="Picture 7"/>
          <p:cNvPicPr>
            <a:picLocks noGrp="1" noChangeAspect="1" noChangeArrowheads="1"/>
          </p:cNvPicPr>
          <p:nvPr>
            <p:ph type="body" idx="1"/>
          </p:nvPr>
        </p:nvPicPr>
        <p:blipFill>
          <a:blip r:embed="rId4" cstate="print"/>
          <a:srcRect l="3751" t="45000" r="3751" b="22292"/>
          <a:stretch>
            <a:fillRect/>
          </a:stretch>
        </p:blipFill>
        <p:spPr>
          <a:xfrm>
            <a:off x="228600" y="4267200"/>
            <a:ext cx="8686800" cy="2133600"/>
          </a:xfrm>
          <a:noFill/>
          <a:ln/>
        </p:spPr>
      </p:pic>
      <p:sp>
        <p:nvSpPr>
          <p:cNvPr id="9224" name="Text Box 8"/>
          <p:cNvSpPr txBox="1">
            <a:spLocks noChangeArrowheads="1"/>
          </p:cNvSpPr>
          <p:nvPr/>
        </p:nvSpPr>
        <p:spPr bwMode="auto">
          <a:xfrm>
            <a:off x="3048000" y="4191000"/>
            <a:ext cx="5273675" cy="244475"/>
          </a:xfrm>
          <a:prstGeom prst="rect">
            <a:avLst/>
          </a:prstGeom>
          <a:noFill/>
          <a:ln w="9525">
            <a:noFill/>
            <a:miter lim="800000"/>
            <a:headEnd/>
            <a:tailEnd/>
          </a:ln>
          <a:effectLst/>
        </p:spPr>
        <p:txBody>
          <a:bodyPr>
            <a:spAutoFit/>
          </a:bodyPr>
          <a:lstStyle/>
          <a:p>
            <a:endParaRPr lang="en-US" sz="1000"/>
          </a:p>
        </p:txBody>
      </p:sp>
      <p:sp>
        <p:nvSpPr>
          <p:cNvPr id="9225" name="Text Box 9"/>
          <p:cNvSpPr txBox="1">
            <a:spLocks noChangeArrowheads="1"/>
          </p:cNvSpPr>
          <p:nvPr/>
        </p:nvSpPr>
        <p:spPr bwMode="auto">
          <a:xfrm>
            <a:off x="2362200" y="6172200"/>
            <a:ext cx="6324600" cy="238125"/>
          </a:xfrm>
          <a:prstGeom prst="rect">
            <a:avLst/>
          </a:prstGeom>
          <a:solidFill>
            <a:schemeClr val="bg1"/>
          </a:solidFill>
          <a:ln w="9525">
            <a:solidFill>
              <a:schemeClr val="bg1"/>
            </a:solidFill>
            <a:miter lim="800000"/>
            <a:headEnd/>
            <a:tailEnd/>
          </a:ln>
          <a:effectLst/>
        </p:spPr>
        <p:txBody>
          <a:bodyPr>
            <a:spAutoFit/>
          </a:bodyPr>
          <a:lstStyle/>
          <a:p>
            <a:r>
              <a:rPr lang="en-US" sz="900" dirty="0">
                <a:solidFill>
                  <a:schemeClr val="bg1"/>
                </a:solidFill>
              </a:rPr>
              <a:t>aaaaaaaaaaaaaaaaaaaaaaaaaaaaaaaaaaaaaaaaaaaaaaaaaaaaaaaaaaaaaaaaaaaaaaaaa</a:t>
            </a:r>
          </a:p>
        </p:txBody>
      </p:sp>
    </p:spTree>
    <p:extLst>
      <p:ext uri="{BB962C8B-B14F-4D97-AF65-F5344CB8AC3E}">
        <p14:creationId xmlns:p14="http://schemas.microsoft.com/office/powerpoint/2010/main" val="13813636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1143000"/>
          </a:xfrm>
        </p:spPr>
        <p:txBody>
          <a:bodyPr/>
          <a:lstStyle/>
          <a:p>
            <a:r>
              <a:rPr lang="en-US" dirty="0"/>
              <a:t>Total Maximum Daily Loads</a:t>
            </a:r>
          </a:p>
        </p:txBody>
      </p:sp>
      <p:sp>
        <p:nvSpPr>
          <p:cNvPr id="8196" name="Rectangle 4"/>
          <p:cNvSpPr>
            <a:spLocks noChangeArrowheads="1"/>
          </p:cNvSpPr>
          <p:nvPr/>
        </p:nvSpPr>
        <p:spPr bwMode="auto">
          <a:xfrm>
            <a:off x="219075" y="1290638"/>
            <a:ext cx="9144000" cy="0"/>
          </a:xfrm>
          <a:prstGeom prst="rect">
            <a:avLst/>
          </a:prstGeom>
          <a:noFill/>
          <a:ln w="9525">
            <a:noFill/>
            <a:miter lim="800000"/>
            <a:headEnd/>
            <a:tailEnd/>
          </a:ln>
          <a:effectLst/>
        </p:spPr>
        <p:txBody>
          <a:bodyPr>
            <a:spAutoFit/>
          </a:bodyPr>
          <a:lstStyle/>
          <a:p>
            <a:endParaRPr lang="en-US"/>
          </a:p>
        </p:txBody>
      </p:sp>
      <p:pic>
        <p:nvPicPr>
          <p:cNvPr id="8195" name="Picture 3"/>
          <p:cNvPicPr>
            <a:picLocks noChangeAspect="1" noChangeArrowheads="1"/>
          </p:cNvPicPr>
          <p:nvPr/>
        </p:nvPicPr>
        <p:blipFill>
          <a:blip r:embed="rId2" cstate="print"/>
          <a:srcRect l="2812" t="20000" r="1875" b="17500"/>
          <a:stretch>
            <a:fillRect/>
          </a:stretch>
        </p:blipFill>
        <p:spPr bwMode="auto">
          <a:xfrm>
            <a:off x="219075" y="1295400"/>
            <a:ext cx="8705850" cy="5105400"/>
          </a:xfrm>
          <a:prstGeom prst="rect">
            <a:avLst/>
          </a:prstGeom>
          <a:noFill/>
        </p:spPr>
      </p:pic>
    </p:spTree>
    <p:extLst>
      <p:ext uri="{BB962C8B-B14F-4D97-AF65-F5344CB8AC3E}">
        <p14:creationId xmlns:p14="http://schemas.microsoft.com/office/powerpoint/2010/main" val="9890716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7"/>
          <p:cNvSpPr>
            <a:spLocks noChangeArrowheads="1"/>
          </p:cNvSpPr>
          <p:nvPr/>
        </p:nvSpPr>
        <p:spPr bwMode="auto">
          <a:xfrm>
            <a:off x="1724025" y="1824038"/>
            <a:ext cx="9144000" cy="0"/>
          </a:xfrm>
          <a:prstGeom prst="rect">
            <a:avLst/>
          </a:prstGeom>
          <a:noFill/>
          <a:ln w="9525">
            <a:noFill/>
            <a:miter lim="800000"/>
            <a:headEnd/>
            <a:tailEnd/>
          </a:ln>
          <a:effectLst/>
        </p:spPr>
        <p:txBody>
          <a:bodyPr>
            <a:spAutoFit/>
          </a:bodyPr>
          <a:lstStyle/>
          <a:p>
            <a:endParaRPr lang="en-US"/>
          </a:p>
        </p:txBody>
      </p:sp>
      <p:pic>
        <p:nvPicPr>
          <p:cNvPr id="15366" name="Picture 6"/>
          <p:cNvPicPr>
            <a:picLocks noChangeAspect="1" noChangeArrowheads="1"/>
          </p:cNvPicPr>
          <p:nvPr/>
        </p:nvPicPr>
        <p:blipFill>
          <a:blip r:embed="rId2" cstate="print"/>
          <a:srcRect l="11250" t="11250" r="10312" b="26250"/>
          <a:stretch>
            <a:fillRect/>
          </a:stretch>
        </p:blipFill>
        <p:spPr bwMode="auto">
          <a:xfrm>
            <a:off x="0" y="914400"/>
            <a:ext cx="9144000" cy="5459413"/>
          </a:xfrm>
          <a:prstGeom prst="rect">
            <a:avLst/>
          </a:prstGeom>
          <a:noFill/>
        </p:spPr>
      </p:pic>
      <p:sp>
        <p:nvSpPr>
          <p:cNvPr id="15368" name="Rectangle 8"/>
          <p:cNvSpPr>
            <a:spLocks noGrp="1" noChangeArrowheads="1"/>
          </p:cNvSpPr>
          <p:nvPr>
            <p:ph type="title"/>
          </p:nvPr>
        </p:nvSpPr>
        <p:spPr>
          <a:xfrm>
            <a:off x="685800" y="0"/>
            <a:ext cx="7772400" cy="685800"/>
          </a:xfrm>
        </p:spPr>
        <p:txBody>
          <a:bodyPr>
            <a:normAutofit fontScale="90000"/>
          </a:bodyPr>
          <a:lstStyle/>
          <a:p>
            <a:r>
              <a:rPr lang="en-US"/>
              <a:t>Watershed Modeling</a:t>
            </a:r>
          </a:p>
        </p:txBody>
      </p:sp>
      <p:sp>
        <p:nvSpPr>
          <p:cNvPr id="15369" name="Text Box 9"/>
          <p:cNvSpPr txBox="1">
            <a:spLocks noChangeArrowheads="1"/>
          </p:cNvSpPr>
          <p:nvPr/>
        </p:nvSpPr>
        <p:spPr bwMode="auto">
          <a:xfrm>
            <a:off x="3924300" y="838200"/>
            <a:ext cx="1295400" cy="366713"/>
          </a:xfrm>
          <a:prstGeom prst="rect">
            <a:avLst/>
          </a:prstGeom>
          <a:solidFill>
            <a:schemeClr val="bg1"/>
          </a:solidFill>
          <a:ln w="9525">
            <a:noFill/>
            <a:miter lim="800000"/>
            <a:headEnd/>
            <a:tailEnd/>
          </a:ln>
          <a:effectLst/>
        </p:spPr>
        <p:txBody>
          <a:bodyPr>
            <a:spAutoFit/>
          </a:bodyPr>
          <a:lstStyle/>
          <a:p>
            <a:r>
              <a:rPr lang="en-US" sz="1800" b="1" dirty="0">
                <a:solidFill>
                  <a:srgbClr val="5F5F5F"/>
                </a:solidFill>
              </a:rPr>
              <a:t>developing</a:t>
            </a:r>
          </a:p>
        </p:txBody>
      </p:sp>
    </p:spTree>
    <p:extLst>
      <p:ext uri="{BB962C8B-B14F-4D97-AF65-F5344CB8AC3E}">
        <p14:creationId xmlns:p14="http://schemas.microsoft.com/office/powerpoint/2010/main" val="40589786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1843088" y="3200400"/>
            <a:ext cx="9144000" cy="0"/>
          </a:xfrm>
          <a:prstGeom prst="rect">
            <a:avLst/>
          </a:prstGeom>
          <a:noFill/>
          <a:ln w="9525">
            <a:noFill/>
            <a:miter lim="800000"/>
            <a:headEnd/>
            <a:tailEnd/>
          </a:ln>
          <a:effectLst/>
        </p:spPr>
        <p:txBody>
          <a:bodyPr>
            <a:spAutoFit/>
          </a:bodyPr>
          <a:lstStyle/>
          <a:p>
            <a:endParaRPr lang="en-US"/>
          </a:p>
        </p:txBody>
      </p:sp>
      <p:pic>
        <p:nvPicPr>
          <p:cNvPr id="14338" name="Picture 2"/>
          <p:cNvPicPr>
            <a:picLocks noChangeAspect="1" noChangeArrowheads="1"/>
          </p:cNvPicPr>
          <p:nvPr/>
        </p:nvPicPr>
        <p:blipFill>
          <a:blip r:embed="rId2" cstate="print"/>
          <a:srcRect l="11250" t="68750" r="10938" b="22501"/>
          <a:stretch>
            <a:fillRect/>
          </a:stretch>
        </p:blipFill>
        <p:spPr bwMode="auto">
          <a:xfrm>
            <a:off x="0" y="457200"/>
            <a:ext cx="9144000" cy="765175"/>
          </a:xfrm>
          <a:prstGeom prst="rect">
            <a:avLst/>
          </a:prstGeom>
          <a:noFill/>
        </p:spPr>
      </p:pic>
      <p:sp>
        <p:nvSpPr>
          <p:cNvPr id="14341" name="Rectangle 5"/>
          <p:cNvSpPr>
            <a:spLocks noChangeArrowheads="1"/>
          </p:cNvSpPr>
          <p:nvPr/>
        </p:nvSpPr>
        <p:spPr bwMode="auto">
          <a:xfrm>
            <a:off x="1752600" y="1757363"/>
            <a:ext cx="9144000" cy="0"/>
          </a:xfrm>
          <a:prstGeom prst="rect">
            <a:avLst/>
          </a:prstGeom>
          <a:noFill/>
          <a:ln w="9525">
            <a:noFill/>
            <a:miter lim="800000"/>
            <a:headEnd/>
            <a:tailEnd/>
          </a:ln>
          <a:effectLst/>
        </p:spPr>
        <p:txBody>
          <a:bodyPr>
            <a:spAutoFit/>
          </a:bodyPr>
          <a:lstStyle/>
          <a:p>
            <a:endParaRPr lang="en-US"/>
          </a:p>
        </p:txBody>
      </p:sp>
      <p:pic>
        <p:nvPicPr>
          <p:cNvPr id="14340" name="Picture 4"/>
          <p:cNvPicPr>
            <a:picLocks noChangeAspect="1" noChangeArrowheads="1"/>
          </p:cNvPicPr>
          <p:nvPr/>
        </p:nvPicPr>
        <p:blipFill>
          <a:blip r:embed="rId3" cstate="print"/>
          <a:srcRect l="11250" t="11250" r="8907" b="23750"/>
          <a:stretch>
            <a:fillRect/>
          </a:stretch>
        </p:blipFill>
        <p:spPr bwMode="auto">
          <a:xfrm>
            <a:off x="0" y="1143000"/>
            <a:ext cx="9144000" cy="5421313"/>
          </a:xfrm>
          <a:prstGeom prst="rect">
            <a:avLst/>
          </a:prstGeom>
          <a:noFill/>
        </p:spPr>
      </p:pic>
    </p:spTree>
    <p:extLst>
      <p:ext uri="{BB962C8B-B14F-4D97-AF65-F5344CB8AC3E}">
        <p14:creationId xmlns:p14="http://schemas.microsoft.com/office/powerpoint/2010/main" val="36832932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3500000" scaled="0"/>
        </a:gra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32652" t="15346" r="30148" b="20836"/>
          <a:stretch>
            <a:fillRect/>
          </a:stretch>
        </p:blipFill>
        <p:spPr bwMode="auto">
          <a:xfrm>
            <a:off x="1600200" y="0"/>
            <a:ext cx="5333740" cy="6858000"/>
          </a:xfrm>
          <a:prstGeom prst="rect">
            <a:avLst/>
          </a:prstGeom>
          <a:noFill/>
          <a:ln w="9525">
            <a:noFill/>
            <a:miter lim="800000"/>
            <a:headEnd/>
            <a:tailEnd/>
          </a:ln>
        </p:spPr>
      </p:pic>
    </p:spTree>
    <p:extLst>
      <p:ext uri="{BB962C8B-B14F-4D97-AF65-F5344CB8AC3E}">
        <p14:creationId xmlns:p14="http://schemas.microsoft.com/office/powerpoint/2010/main" val="16343618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cstate="print"/>
          <a:srcRect l="17813" t="20000" r="16875" b="55833"/>
          <a:stretch>
            <a:fillRect/>
          </a:stretch>
        </p:blipFill>
        <p:spPr bwMode="auto">
          <a:xfrm>
            <a:off x="152400" y="2192338"/>
            <a:ext cx="8839200" cy="2473325"/>
          </a:xfrm>
          <a:prstGeom prst="rect">
            <a:avLst/>
          </a:prstGeom>
          <a:noFill/>
        </p:spPr>
      </p:pic>
      <p:sp>
        <p:nvSpPr>
          <p:cNvPr id="12294" name="Rectangle 6"/>
          <p:cNvSpPr>
            <a:spLocks noGrp="1" noChangeArrowheads="1"/>
          </p:cNvSpPr>
          <p:nvPr>
            <p:ph type="title"/>
          </p:nvPr>
        </p:nvSpPr>
        <p:spPr/>
        <p:txBody>
          <a:bodyPr/>
          <a:lstStyle/>
          <a:p>
            <a:r>
              <a:rPr lang="en-US" dirty="0"/>
              <a:t>Future Growth Allocations</a:t>
            </a:r>
          </a:p>
        </p:txBody>
      </p:sp>
    </p:spTree>
    <p:extLst>
      <p:ext uri="{BB962C8B-B14F-4D97-AF65-F5344CB8AC3E}">
        <p14:creationId xmlns:p14="http://schemas.microsoft.com/office/powerpoint/2010/main" val="5935188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cstate="print"/>
          <a:srcRect l="17813" t="45000" r="16875" b="3751"/>
          <a:stretch>
            <a:fillRect/>
          </a:stretch>
        </p:blipFill>
        <p:spPr bwMode="auto">
          <a:xfrm>
            <a:off x="152400" y="808038"/>
            <a:ext cx="8839200" cy="5241925"/>
          </a:xfrm>
          <a:prstGeom prst="rect">
            <a:avLst/>
          </a:prstGeom>
          <a:noFill/>
        </p:spPr>
      </p:pic>
    </p:spTree>
    <p:extLst>
      <p:ext uri="{BB962C8B-B14F-4D97-AF65-F5344CB8AC3E}">
        <p14:creationId xmlns:p14="http://schemas.microsoft.com/office/powerpoint/2010/main" val="1856205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B85E-720A-4B2A-BEB6-572E962E871B}"/>
              </a:ext>
            </a:extLst>
          </p:cNvPr>
          <p:cNvSpPr>
            <a:spLocks noGrp="1"/>
          </p:cNvSpPr>
          <p:nvPr>
            <p:ph type="title"/>
          </p:nvPr>
        </p:nvSpPr>
        <p:spPr>
          <a:xfrm>
            <a:off x="457200" y="274638"/>
            <a:ext cx="8229600" cy="639762"/>
          </a:xfrm>
        </p:spPr>
        <p:txBody>
          <a:bodyPr>
            <a:normAutofit fontScale="90000"/>
          </a:bodyPr>
          <a:lstStyle/>
          <a:p>
            <a:r>
              <a:rPr lang="en-US" b="1" dirty="0"/>
              <a:t>DEVELOPING A TRANSLATOR</a:t>
            </a:r>
            <a:endParaRPr lang="en-US" dirty="0"/>
          </a:p>
        </p:txBody>
      </p:sp>
      <p:sp>
        <p:nvSpPr>
          <p:cNvPr id="3" name="Content Placeholder 2">
            <a:extLst>
              <a:ext uri="{FF2B5EF4-FFF2-40B4-BE49-F238E27FC236}">
                <a16:creationId xmlns:a16="http://schemas.microsoft.com/office/drawing/2014/main" id="{6B8813F1-B295-4D66-9A8F-FD0061598218}"/>
              </a:ext>
            </a:extLst>
          </p:cNvPr>
          <p:cNvSpPr>
            <a:spLocks noGrp="1"/>
          </p:cNvSpPr>
          <p:nvPr>
            <p:ph idx="1"/>
          </p:nvPr>
        </p:nvSpPr>
        <p:spPr>
          <a:xfrm>
            <a:off x="457200" y="1600200"/>
            <a:ext cx="8305800" cy="4525963"/>
          </a:xfrm>
        </p:spPr>
        <p:txBody>
          <a:bodyPr>
            <a:normAutofit fontScale="92500" lnSpcReduction="10000"/>
          </a:bodyPr>
          <a:lstStyle/>
          <a:p>
            <a:pPr marL="0" indent="0">
              <a:buNone/>
            </a:pPr>
            <a:r>
              <a:rPr lang="en-US" dirty="0"/>
              <a:t>A translator can be developed under a conservative </a:t>
            </a:r>
            <a:r>
              <a:rPr lang="en-US" b="1" u="sng" dirty="0"/>
              <a:t>default translator </a:t>
            </a:r>
            <a:r>
              <a:rPr lang="en-US" dirty="0"/>
              <a:t>procedure or through a site-specific study of the effluent and its receiving waters.  Development of a </a:t>
            </a:r>
            <a:r>
              <a:rPr lang="en-US" b="1" u="sng" dirty="0"/>
              <a:t>site-specific translator </a:t>
            </a:r>
            <a:r>
              <a:rPr lang="en-US" dirty="0"/>
              <a:t>requires extensive field study, analytical work and data analysis.  Such activities require a significant expenditure of resources by the permittee as well as the granting of time by the agency. Conversely, the default translator procedure can be implemented immediately by simply letting CF = </a:t>
            </a:r>
            <a:r>
              <a:rPr lang="en-US" dirty="0" err="1"/>
              <a:t>f</a:t>
            </a:r>
            <a:r>
              <a:rPr lang="en-US" baseline="-25000" dirty="0" err="1"/>
              <a:t>D</a:t>
            </a:r>
            <a:r>
              <a:rPr lang="en-US" dirty="0"/>
              <a:t>.</a:t>
            </a:r>
          </a:p>
        </p:txBody>
      </p:sp>
    </p:spTree>
    <p:extLst>
      <p:ext uri="{BB962C8B-B14F-4D97-AF65-F5344CB8AC3E}">
        <p14:creationId xmlns:p14="http://schemas.microsoft.com/office/powerpoint/2010/main" val="4050105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EC3D6-D574-44E1-A42E-C7D2EAD66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296"/>
            <a:ext cx="9144000" cy="6175407"/>
          </a:xfrm>
          <a:prstGeom prst="rect">
            <a:avLst/>
          </a:prstGeom>
        </p:spPr>
      </p:pic>
    </p:spTree>
    <p:extLst>
      <p:ext uri="{BB962C8B-B14F-4D97-AF65-F5344CB8AC3E}">
        <p14:creationId xmlns:p14="http://schemas.microsoft.com/office/powerpoint/2010/main" val="1298114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936DE588BCB948A8C6EBA0600857DD" ma:contentTypeVersion="6" ma:contentTypeDescription="Create a new document." ma:contentTypeScope="" ma:versionID="08bad472f584c28b647c468c9944a8a1">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326A2BE-8CEB-4DAC-9883-6F5574D63D1F}"/>
</file>

<file path=customXml/itemProps2.xml><?xml version="1.0" encoding="utf-8"?>
<ds:datastoreItem xmlns:ds="http://schemas.openxmlformats.org/officeDocument/2006/customXml" ds:itemID="{985E5639-91EA-4889-B4DE-0300B07E13F4}"/>
</file>

<file path=customXml/itemProps3.xml><?xml version="1.0" encoding="utf-8"?>
<ds:datastoreItem xmlns:ds="http://schemas.openxmlformats.org/officeDocument/2006/customXml" ds:itemID="{398A35C5-8C3D-4A6C-87E7-69721428D2C7}"/>
</file>

<file path=docProps/app.xml><?xml version="1.0" encoding="utf-8"?>
<Properties xmlns="http://schemas.openxmlformats.org/officeDocument/2006/extended-properties" xmlns:vt="http://schemas.openxmlformats.org/officeDocument/2006/docPropsVTypes">
  <TotalTime>1543</TotalTime>
  <Words>2663</Words>
  <Application>Microsoft Office PowerPoint</Application>
  <PresentationFormat>On-screen Show (4:3)</PresentationFormat>
  <Paragraphs>234</Paragraphs>
  <Slides>76</Slides>
  <Notes>0</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3</vt:i4>
      </vt:variant>
      <vt:variant>
        <vt:lpstr>Slide Titles</vt:lpstr>
      </vt:variant>
      <vt:variant>
        <vt:i4>76</vt:i4>
      </vt:variant>
    </vt:vector>
  </HeadingPairs>
  <TitlesOfParts>
    <vt:vector size="87" baseType="lpstr">
      <vt:lpstr>Arial</vt:lpstr>
      <vt:lpstr>Calibri</vt:lpstr>
      <vt:lpstr>Times New Roman</vt:lpstr>
      <vt:lpstr>Wingdings</vt:lpstr>
      <vt:lpstr>Office Theme</vt:lpstr>
      <vt:lpstr>1_Office Theme</vt:lpstr>
      <vt:lpstr>Default Design</vt:lpstr>
      <vt:lpstr>1_Default Design</vt:lpstr>
      <vt:lpstr>Worksheet</vt:lpstr>
      <vt:lpstr>Photo Editor Photo</vt:lpstr>
      <vt:lpstr>Adobe Acrobat Document</vt:lpstr>
      <vt:lpstr>Industry Training</vt:lpstr>
      <vt:lpstr>Topics</vt:lpstr>
      <vt:lpstr>Aluminum Translator</vt:lpstr>
      <vt:lpstr>Dissolved Aluminum</vt:lpstr>
      <vt:lpstr>PowerPoint Presentation</vt:lpstr>
      <vt:lpstr>DEFINITIONS</vt:lpstr>
      <vt:lpstr>PowerPoint Presentation</vt:lpstr>
      <vt:lpstr>DEVELOPING A TRANSLATOR</vt:lpstr>
      <vt:lpstr>PowerPoint Presentation</vt:lpstr>
      <vt:lpstr>THE DEFAULT TRANSLATOR PROCEDURE</vt:lpstr>
      <vt:lpstr>SITE-SPECIFIC TRANSLATOR PROCEDURE</vt:lpstr>
      <vt:lpstr>Defining Critical Conditions</vt:lpstr>
      <vt:lpstr>DIRECT  MEASUREMENT  METHOD</vt:lpstr>
      <vt:lpstr>How &amp; When to Sample</vt:lpstr>
      <vt:lpstr>Analysis of Samples</vt:lpstr>
      <vt:lpstr>Acceptable Data</vt:lpstr>
      <vt:lpstr>Acceptable Data</vt:lpstr>
      <vt:lpstr>Submitting the Study</vt:lpstr>
      <vt:lpstr>Translator Workbook</vt:lpstr>
      <vt:lpstr>POC Parameter of Concern</vt:lpstr>
      <vt:lpstr>PowerPoint Presentation</vt:lpstr>
      <vt:lpstr>PowerPoint Presentation</vt:lpstr>
      <vt:lpstr>RPA Reasonable Potential Assessment</vt:lpstr>
      <vt:lpstr>How to Conduct a RPA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RP Workbooks</vt:lpstr>
      <vt:lpstr>Mixing Zones</vt:lpstr>
      <vt:lpstr>TITLE 47-SERIES 2 REQUIREMENTS GOVERNING WATER QUALITY STANDARDS</vt:lpstr>
      <vt:lpstr>Mixing Zones Shall Not:</vt:lpstr>
      <vt:lpstr>Mixing Zones Shall Not:</vt:lpstr>
      <vt:lpstr>PowerPoint Presentation</vt:lpstr>
      <vt:lpstr>PowerPoint Presentation</vt:lpstr>
      <vt:lpstr>PowerPoint Presentation</vt:lpstr>
      <vt:lpstr>        Technical                 Support                         Document</vt:lpstr>
      <vt:lpstr>PowerPoint Presentation</vt:lpstr>
      <vt:lpstr>PowerPoint Presentation</vt:lpstr>
      <vt:lpstr>PowerPoint Presentation</vt:lpstr>
      <vt:lpstr>PowerPoint Presentation</vt:lpstr>
      <vt:lpstr>PowerPoint Presentation</vt:lpstr>
      <vt:lpstr>ANTIDEGRADATION</vt:lpstr>
      <vt:lpstr>Anti-degradation</vt:lpstr>
      <vt:lpstr>WHAT IS ANTIDEGRADATION ? </vt:lpstr>
      <vt:lpstr>WHAT ARE THE TIER PROTECTIONS ? </vt:lpstr>
      <vt:lpstr>WHAT TIER PROTECTION APPLIES ?  </vt:lpstr>
      <vt:lpstr>WHAT IS THE REVIEW PROCESS ?</vt:lpstr>
      <vt:lpstr>PowerPoint Presentation</vt:lpstr>
      <vt:lpstr>WCMS</vt:lpstr>
      <vt:lpstr>14 Digit HUC</vt:lpstr>
      <vt:lpstr>SUB-DIVIDING A REACHSHED</vt:lpstr>
      <vt:lpstr>16 Digit HUC</vt:lpstr>
      <vt:lpstr>IDENTIFING 7Q10 &amp; ACREAGE FROM A RASTER</vt:lpstr>
      <vt:lpstr>IDENTIFING A REACHSHED’S SHEDCODE &amp; ACREAGE</vt:lpstr>
      <vt:lpstr>BWQ Workbook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TMDL</vt:lpstr>
      <vt:lpstr>Total Maximum Daily Loads</vt:lpstr>
      <vt:lpstr>Total Maximum Daily Loads</vt:lpstr>
      <vt:lpstr>Watershed Modeling</vt:lpstr>
      <vt:lpstr>PowerPoint Presentation</vt:lpstr>
      <vt:lpstr>PowerPoint Presentation</vt:lpstr>
      <vt:lpstr>Future Growth Allocations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BORTH</dc:creator>
  <cp:lastModifiedBy>Borth, William C</cp:lastModifiedBy>
  <cp:revision>128</cp:revision>
  <cp:lastPrinted>2018-05-15T16:43:24Z</cp:lastPrinted>
  <dcterms:created xsi:type="dcterms:W3CDTF">2012-06-07T00:08:39Z</dcterms:created>
  <dcterms:modified xsi:type="dcterms:W3CDTF">2018-05-15T17:01:33Z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0x010100B3936DE588BCB948A8C6EBA0600857DD</vt:lpwstr>
  </property>
</Properties>
</file>