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2"/>
  </p:handoutMasterIdLst>
  <p:sldIdLst>
    <p:sldId id="267" r:id="rId2"/>
    <p:sldId id="268" r:id="rId3"/>
    <p:sldId id="275" r:id="rId4"/>
    <p:sldId id="272" r:id="rId5"/>
    <p:sldId id="273" r:id="rId6"/>
    <p:sldId id="274" r:id="rId7"/>
    <p:sldId id="276" r:id="rId8"/>
    <p:sldId id="277" r:id="rId9"/>
    <p:sldId id="278" r:id="rId10"/>
    <p:sldId id="316" r:id="rId11"/>
    <p:sldId id="317" r:id="rId12"/>
    <p:sldId id="318" r:id="rId13"/>
    <p:sldId id="269" r:id="rId14"/>
    <p:sldId id="300" r:id="rId15"/>
    <p:sldId id="270" r:id="rId16"/>
    <p:sldId id="292" r:id="rId17"/>
    <p:sldId id="271" r:id="rId18"/>
    <p:sldId id="280" r:id="rId19"/>
    <p:sldId id="297" r:id="rId20"/>
    <p:sldId id="293" r:id="rId21"/>
    <p:sldId id="294" r:id="rId22"/>
    <p:sldId id="295" r:id="rId23"/>
    <p:sldId id="296" r:id="rId24"/>
    <p:sldId id="298" r:id="rId25"/>
    <p:sldId id="282" r:id="rId26"/>
    <p:sldId id="299" r:id="rId27"/>
    <p:sldId id="281" r:id="rId28"/>
    <p:sldId id="283" r:id="rId29"/>
    <p:sldId id="284" r:id="rId30"/>
    <p:sldId id="285" r:id="rId31"/>
    <p:sldId id="286" r:id="rId32"/>
    <p:sldId id="257" r:id="rId33"/>
    <p:sldId id="290" r:id="rId34"/>
    <p:sldId id="287" r:id="rId35"/>
    <p:sldId id="291" r:id="rId36"/>
    <p:sldId id="312" r:id="rId37"/>
    <p:sldId id="319" r:id="rId38"/>
    <p:sldId id="320" r:id="rId39"/>
    <p:sldId id="321" r:id="rId40"/>
    <p:sldId id="310"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CDEF5BD-5596-4760-83A9-DFDB20570934}" type="datetimeFigureOut">
              <a:rPr lang="en-US" smtClean="0"/>
              <a:t>8/21/2018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EDA88D5-7564-4AA0-9D80-A34DD93D11CB}" type="slidenum">
              <a:rPr lang="en-US" smtClean="0"/>
              <a:t>‹#›</a:t>
            </a:fld>
            <a:endParaRPr lang="en-US"/>
          </a:p>
        </p:txBody>
      </p:sp>
    </p:spTree>
    <p:extLst>
      <p:ext uri="{BB962C8B-B14F-4D97-AF65-F5344CB8AC3E}">
        <p14:creationId xmlns:p14="http://schemas.microsoft.com/office/powerpoint/2010/main" val="9493768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0000"/>
          </a:srgb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CB559-5A46-4A8C-8662-9033C7BFC559}"/>
              </a:ext>
            </a:extLst>
          </p:cNvPr>
          <p:cNvSpPr>
            <a:spLocks noGrp="1"/>
          </p:cNvSpPr>
          <p:nvPr>
            <p:ph type="ctrTitle"/>
          </p:nvPr>
        </p:nvSpPr>
        <p:spPr>
          <a:xfrm>
            <a:off x="3502090" y="570725"/>
            <a:ext cx="5187820" cy="699705"/>
          </a:xfrm>
        </p:spPr>
        <p:txBody>
          <a:bodyPr>
            <a:normAutofit fontScale="90000"/>
          </a:bodyPr>
          <a:lstStyle/>
          <a:p>
            <a:r>
              <a:rPr lang="en-US" b="1" dirty="0">
                <a:solidFill>
                  <a:srgbClr val="FFFF00"/>
                </a:solidFill>
              </a:rPr>
              <a:t>Industry Training</a:t>
            </a:r>
          </a:p>
        </p:txBody>
      </p:sp>
      <p:sp>
        <p:nvSpPr>
          <p:cNvPr id="3" name="Subtitle 2">
            <a:extLst>
              <a:ext uri="{FF2B5EF4-FFF2-40B4-BE49-F238E27FC236}">
                <a16:creationId xmlns:a16="http://schemas.microsoft.com/office/drawing/2014/main" id="{FDE09C8F-BF0F-4A66-BD7E-1315E226FDBD}"/>
              </a:ext>
            </a:extLst>
          </p:cNvPr>
          <p:cNvSpPr>
            <a:spLocks noGrp="1"/>
          </p:cNvSpPr>
          <p:nvPr>
            <p:ph type="subTitle" idx="1"/>
          </p:nvPr>
        </p:nvSpPr>
        <p:spPr>
          <a:xfrm>
            <a:off x="3939851" y="1586204"/>
            <a:ext cx="4312298" cy="2057400"/>
          </a:xfrm>
        </p:spPr>
        <p:txBody>
          <a:bodyPr>
            <a:noAutofit/>
          </a:bodyPr>
          <a:lstStyle/>
          <a:p>
            <a:pPr algn="ctr"/>
            <a:r>
              <a:rPr lang="en-US" sz="2400" b="1" dirty="0">
                <a:solidFill>
                  <a:srgbClr val="FFFF00"/>
                </a:solidFill>
              </a:rPr>
              <a:t>NPDES</a:t>
            </a:r>
          </a:p>
          <a:p>
            <a:pPr algn="ctr"/>
            <a:r>
              <a:rPr lang="en-US" sz="2400" b="1" dirty="0">
                <a:solidFill>
                  <a:srgbClr val="FFFF00"/>
                </a:solidFill>
              </a:rPr>
              <a:t>Session 3</a:t>
            </a:r>
          </a:p>
          <a:p>
            <a:pPr algn="ctr"/>
            <a:r>
              <a:rPr lang="en-US" sz="2400" b="1" dirty="0">
                <a:solidFill>
                  <a:srgbClr val="FFFF00"/>
                </a:solidFill>
              </a:rPr>
              <a:t>Policies and Procedures</a:t>
            </a:r>
          </a:p>
          <a:p>
            <a:pPr algn="ctr"/>
            <a:r>
              <a:rPr lang="en-US" sz="2400" b="1" dirty="0">
                <a:solidFill>
                  <a:srgbClr val="FFFF00"/>
                </a:solidFill>
              </a:rPr>
              <a:t>August 22. 2018</a:t>
            </a:r>
          </a:p>
        </p:txBody>
      </p:sp>
    </p:spTree>
    <p:extLst>
      <p:ext uri="{BB962C8B-B14F-4D97-AF65-F5344CB8AC3E}">
        <p14:creationId xmlns:p14="http://schemas.microsoft.com/office/powerpoint/2010/main" val="217937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862356" y="405997"/>
            <a:ext cx="9739618" cy="1280890"/>
          </a:xfrm>
        </p:spPr>
        <p:txBody>
          <a:bodyPr>
            <a:normAutofit/>
          </a:bodyPr>
          <a:lstStyle/>
          <a:p>
            <a:r>
              <a:rPr lang="en-US" dirty="0"/>
              <a:t>Permit Writer’s Input (Unfiltered)</a:t>
            </a:r>
            <a:br>
              <a:rPr lang="en-US" dirty="0"/>
            </a:br>
            <a:r>
              <a:rPr lang="en-US" sz="2800" dirty="0"/>
              <a:t>Most Frequent Issues Found in Application Review</a:t>
            </a:r>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285226" y="2525786"/>
            <a:ext cx="11143885" cy="4957194"/>
          </a:xfrm>
        </p:spPr>
        <p:txBody>
          <a:bodyPr>
            <a:normAutofit/>
          </a:bodyPr>
          <a:lstStyle/>
          <a:p>
            <a:r>
              <a:rPr lang="en-US" sz="2400" dirty="0"/>
              <a:t>Submitting for Post Mining with incomplete water data—if one sample for the month, they don’t have documented that the other sample time was NF.  They just submit the one and expect you to know whatever the reason.  Water data that is missing the required sampling parameters and frequency.  And sometimes enough samples. </a:t>
            </a:r>
          </a:p>
          <a:p>
            <a:pPr marL="0" indent="0">
              <a:buNone/>
            </a:pPr>
            <a:endParaRPr lang="en-US" dirty="0"/>
          </a:p>
          <a:p>
            <a:endParaRPr lang="en-US" dirty="0"/>
          </a:p>
        </p:txBody>
      </p:sp>
    </p:spTree>
    <p:extLst>
      <p:ext uri="{BB962C8B-B14F-4D97-AF65-F5344CB8AC3E}">
        <p14:creationId xmlns:p14="http://schemas.microsoft.com/office/powerpoint/2010/main" val="247556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862356" y="405997"/>
            <a:ext cx="9739618" cy="1280890"/>
          </a:xfrm>
        </p:spPr>
        <p:txBody>
          <a:bodyPr>
            <a:normAutofit/>
          </a:bodyPr>
          <a:lstStyle/>
          <a:p>
            <a:r>
              <a:rPr lang="en-US" dirty="0"/>
              <a:t>Permit Writer’s Input (Unfiltered)</a:t>
            </a:r>
            <a:br>
              <a:rPr lang="en-US" dirty="0"/>
            </a:br>
            <a:r>
              <a:rPr lang="en-US" sz="2800" dirty="0"/>
              <a:t>Most Frequent Issues Found in Application Review</a:t>
            </a:r>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645952" y="2366395"/>
            <a:ext cx="10766381" cy="4957194"/>
          </a:xfrm>
        </p:spPr>
        <p:txBody>
          <a:bodyPr>
            <a:normAutofit/>
          </a:bodyPr>
          <a:lstStyle/>
          <a:p>
            <a:r>
              <a:rPr lang="en-US" sz="2400" dirty="0"/>
              <a:t>We still have a lot of issues with post mining limits. The companies submit just a blanket request of post mining limits for outlets with incomplete data requiring multiple rounds (3-5) of corrections. I know the policies are pretty clear on what is required for post mining limits. I don’t know if they don’t read the policies or don’t understand them. Anyway that is probably the most common misunderstanding of procedures and policies from applicants.</a:t>
            </a:r>
          </a:p>
          <a:p>
            <a:pPr marL="0" indent="0">
              <a:buNone/>
            </a:pPr>
            <a:endParaRPr lang="en-US" dirty="0"/>
          </a:p>
          <a:p>
            <a:endParaRPr lang="en-US" dirty="0"/>
          </a:p>
        </p:txBody>
      </p:sp>
    </p:spTree>
    <p:extLst>
      <p:ext uri="{BB962C8B-B14F-4D97-AF65-F5344CB8AC3E}">
        <p14:creationId xmlns:p14="http://schemas.microsoft.com/office/powerpoint/2010/main" val="397878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862356" y="405997"/>
            <a:ext cx="9739618" cy="1280890"/>
          </a:xfrm>
        </p:spPr>
        <p:txBody>
          <a:bodyPr>
            <a:normAutofit/>
          </a:bodyPr>
          <a:lstStyle/>
          <a:p>
            <a:r>
              <a:rPr lang="en-US" dirty="0"/>
              <a:t>Permit Writer’s Input (Unfiltered)</a:t>
            </a:r>
            <a:br>
              <a:rPr lang="en-US" dirty="0"/>
            </a:br>
            <a:r>
              <a:rPr lang="en-US" sz="2800" dirty="0"/>
              <a:t>Most Frequent Issues Found in Application Review</a:t>
            </a:r>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427839" y="2609676"/>
            <a:ext cx="11174135" cy="3254229"/>
          </a:xfrm>
        </p:spPr>
        <p:txBody>
          <a:bodyPr>
            <a:normAutofit/>
          </a:bodyPr>
          <a:lstStyle/>
          <a:p>
            <a:r>
              <a:rPr lang="en-US" sz="2400" dirty="0"/>
              <a:t>The only problem I have run into is on Post Mining Limitations.  When some of the parameters in the raw water is above their water quality standard, but the DMR’s shows it below the water quality standard.  The company calls me and questions why all the parameters were not removed.</a:t>
            </a:r>
          </a:p>
          <a:p>
            <a:pPr marL="0" indent="0">
              <a:buNone/>
            </a:pPr>
            <a:endParaRPr lang="en-US" dirty="0"/>
          </a:p>
          <a:p>
            <a:endParaRPr lang="en-US" dirty="0"/>
          </a:p>
        </p:txBody>
      </p:sp>
    </p:spTree>
    <p:extLst>
      <p:ext uri="{BB962C8B-B14F-4D97-AF65-F5344CB8AC3E}">
        <p14:creationId xmlns:p14="http://schemas.microsoft.com/office/powerpoint/2010/main" val="395829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385359" y="1548954"/>
            <a:ext cx="9324622" cy="1194245"/>
          </a:xfrm>
        </p:spPr>
        <p:txBody>
          <a:bodyPr>
            <a:noAutofit/>
          </a:bodyPr>
          <a:lstStyle/>
          <a:p>
            <a:pPr algn="ctr"/>
            <a:r>
              <a:rPr lang="en-US" sz="4400" b="1" dirty="0"/>
              <a:t>Permitting Policy for Instream</a:t>
            </a:r>
            <a:br>
              <a:rPr lang="en-US" sz="4400" b="1" dirty="0"/>
            </a:br>
            <a:r>
              <a:rPr lang="en-US" sz="4400" b="1" dirty="0"/>
              <a:t>Station Monitoring Frequency</a:t>
            </a:r>
          </a:p>
        </p:txBody>
      </p:sp>
      <p:sp>
        <p:nvSpPr>
          <p:cNvPr id="5" name="TextBox 4"/>
          <p:cNvSpPr txBox="1"/>
          <p:nvPr/>
        </p:nvSpPr>
        <p:spPr>
          <a:xfrm>
            <a:off x="3699350" y="3429000"/>
            <a:ext cx="4793300" cy="584775"/>
          </a:xfrm>
          <a:prstGeom prst="rect">
            <a:avLst/>
          </a:prstGeom>
          <a:noFill/>
        </p:spPr>
        <p:txBody>
          <a:bodyPr wrap="none" rtlCol="0">
            <a:spAutoFit/>
          </a:bodyPr>
          <a:lstStyle/>
          <a:p>
            <a:r>
              <a:rPr lang="en-US" sz="3200" dirty="0"/>
              <a:t>Dated February 9, 2017</a:t>
            </a:r>
          </a:p>
        </p:txBody>
      </p:sp>
    </p:spTree>
    <p:extLst>
      <p:ext uri="{BB962C8B-B14F-4D97-AF65-F5344CB8AC3E}">
        <p14:creationId xmlns:p14="http://schemas.microsoft.com/office/powerpoint/2010/main" val="265601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8787" y="2040294"/>
            <a:ext cx="8915400" cy="3777622"/>
          </a:xfrm>
        </p:spPr>
        <p:txBody>
          <a:bodyPr>
            <a:normAutofit/>
          </a:bodyPr>
          <a:lstStyle/>
          <a:p>
            <a:r>
              <a:rPr lang="en-US" sz="2400" dirty="0"/>
              <a:t>This memorandum establishes the requirements and procedures for reducing the monitoring frequency for instream monitoring stations.</a:t>
            </a:r>
          </a:p>
          <a:p>
            <a:r>
              <a:rPr lang="en-US" sz="2400" dirty="0"/>
              <a:t>Instream monitoring is required in a permit to ensure the discharge from the mining activity does not cause or contribute to a violation of the water quality standards.</a:t>
            </a:r>
          </a:p>
        </p:txBody>
      </p:sp>
      <p:sp>
        <p:nvSpPr>
          <p:cNvPr id="4" name="Title 1"/>
          <p:cNvSpPr>
            <a:spLocks noGrp="1"/>
          </p:cNvSpPr>
          <p:nvPr>
            <p:ph type="title"/>
          </p:nvPr>
        </p:nvSpPr>
        <p:spPr>
          <a:xfrm>
            <a:off x="1962503" y="254912"/>
            <a:ext cx="9324622" cy="852352"/>
          </a:xfrm>
        </p:spPr>
        <p:txBody>
          <a:bodyPr>
            <a:normAutofit/>
          </a:bodyPr>
          <a:lstStyle/>
          <a:p>
            <a:r>
              <a:rPr lang="en-US" dirty="0"/>
              <a:t>Permitting Policy for Instream Stations</a:t>
            </a:r>
          </a:p>
        </p:txBody>
      </p:sp>
      <p:sp>
        <p:nvSpPr>
          <p:cNvPr id="5" name="TextBox 4"/>
          <p:cNvSpPr txBox="1"/>
          <p:nvPr/>
        </p:nvSpPr>
        <p:spPr>
          <a:xfrm>
            <a:off x="4667839" y="1011046"/>
            <a:ext cx="2778325" cy="369332"/>
          </a:xfrm>
          <a:prstGeom prst="rect">
            <a:avLst/>
          </a:prstGeom>
          <a:noFill/>
        </p:spPr>
        <p:txBody>
          <a:bodyPr wrap="none" rtlCol="0">
            <a:spAutoFit/>
          </a:bodyPr>
          <a:lstStyle/>
          <a:p>
            <a:r>
              <a:rPr lang="en-US" dirty="0"/>
              <a:t>Dated February 9, 2017</a:t>
            </a:r>
          </a:p>
        </p:txBody>
      </p:sp>
    </p:spTree>
    <p:extLst>
      <p:ext uri="{BB962C8B-B14F-4D97-AF65-F5344CB8AC3E}">
        <p14:creationId xmlns:p14="http://schemas.microsoft.com/office/powerpoint/2010/main" val="50195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3980" y="2180253"/>
            <a:ext cx="7973041" cy="3777622"/>
          </a:xfrm>
        </p:spPr>
        <p:txBody>
          <a:bodyPr/>
          <a:lstStyle/>
          <a:p>
            <a:r>
              <a:rPr lang="en-US" sz="2400" dirty="0"/>
              <a:t>Normally, the monitoring frequency assigned to instream stations is the same as the associated NPDES outlets.</a:t>
            </a:r>
          </a:p>
          <a:p>
            <a:r>
              <a:rPr lang="en-US" sz="2400" dirty="0"/>
              <a:t>In most cases for active operations the frequency is semi-monthly.</a:t>
            </a:r>
          </a:p>
          <a:p>
            <a:r>
              <a:rPr lang="en-US" sz="2400" dirty="0"/>
              <a:t>Frequency was commonly reduced to quarterly when outlets go to post mining.</a:t>
            </a:r>
          </a:p>
          <a:p>
            <a:endParaRPr lang="en-US" dirty="0"/>
          </a:p>
        </p:txBody>
      </p:sp>
      <p:sp>
        <p:nvSpPr>
          <p:cNvPr id="4" name="Title 1"/>
          <p:cNvSpPr>
            <a:spLocks noGrp="1"/>
          </p:cNvSpPr>
          <p:nvPr>
            <p:ph type="title"/>
          </p:nvPr>
        </p:nvSpPr>
        <p:spPr>
          <a:xfrm>
            <a:off x="4616813" y="880333"/>
            <a:ext cx="3024960" cy="438466"/>
          </a:xfrm>
        </p:spPr>
        <p:txBody>
          <a:bodyPr>
            <a:normAutofit fontScale="90000"/>
          </a:bodyPr>
          <a:lstStyle/>
          <a:p>
            <a:r>
              <a:rPr lang="en-US" sz="2000" dirty="0"/>
              <a:t>Dated February 9, 2017</a:t>
            </a:r>
          </a:p>
        </p:txBody>
      </p:sp>
      <p:sp>
        <p:nvSpPr>
          <p:cNvPr id="5" name="Title 1"/>
          <p:cNvSpPr txBox="1">
            <a:spLocks/>
          </p:cNvSpPr>
          <p:nvPr/>
        </p:nvSpPr>
        <p:spPr>
          <a:xfrm>
            <a:off x="2092937" y="214600"/>
            <a:ext cx="9324622" cy="72786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Permitting Policy for Instream Stations</a:t>
            </a:r>
          </a:p>
        </p:txBody>
      </p:sp>
    </p:spTree>
    <p:extLst>
      <p:ext uri="{BB962C8B-B14F-4D97-AF65-F5344CB8AC3E}">
        <p14:creationId xmlns:p14="http://schemas.microsoft.com/office/powerpoint/2010/main" val="92766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pPr marL="0" indent="0">
              <a:buNone/>
            </a:pPr>
            <a:endParaRPr lang="en-US" sz="2000" dirty="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dirty="0"/>
              <a:t>Permitting Policy for Instream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t>Dated February 9, 2017</a:t>
            </a:r>
            <a:endParaRPr lang="en-US" sz="2000" dirty="0"/>
          </a:p>
        </p:txBody>
      </p:sp>
      <p:pic>
        <p:nvPicPr>
          <p:cNvPr id="2" name="Picture 1"/>
          <p:cNvPicPr>
            <a:picLocks noChangeAspect="1"/>
          </p:cNvPicPr>
          <p:nvPr/>
        </p:nvPicPr>
        <p:blipFill>
          <a:blip r:embed="rId2"/>
          <a:stretch>
            <a:fillRect/>
          </a:stretch>
        </p:blipFill>
        <p:spPr>
          <a:xfrm>
            <a:off x="637726" y="2080655"/>
            <a:ext cx="11297610" cy="3094725"/>
          </a:xfrm>
          <a:prstGeom prst="rect">
            <a:avLst/>
          </a:prstGeom>
        </p:spPr>
      </p:pic>
    </p:spTree>
    <p:extLst>
      <p:ext uri="{BB962C8B-B14F-4D97-AF65-F5344CB8AC3E}">
        <p14:creationId xmlns:p14="http://schemas.microsoft.com/office/powerpoint/2010/main" val="3851982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r>
              <a:rPr lang="en-US" sz="2000" dirty="0"/>
              <a:t>This policy allows the frequency for instream monitoring to be </a:t>
            </a:r>
            <a:r>
              <a:rPr lang="en-US" sz="2000" u="sng" dirty="0"/>
              <a:t>reduced to monthly automatically upon permit reissuance </a:t>
            </a:r>
            <a:r>
              <a:rPr lang="en-US" sz="2000" dirty="0"/>
              <a:t>if the permit is in (reasonable) compliance with its effluent limitations.</a:t>
            </a:r>
          </a:p>
          <a:p>
            <a:r>
              <a:rPr lang="en-US" sz="2000" dirty="0"/>
              <a:t>Permits may request the instream station’s frequency to be reduced by way of a minor modification. No advertisement is required.</a:t>
            </a:r>
          </a:p>
          <a:p>
            <a:r>
              <a:rPr lang="en-US" sz="2000" dirty="0"/>
              <a:t>Reduced monitoring frequency shall be assessed and granted on a stream by stream basis.</a:t>
            </a:r>
          </a:p>
          <a:p>
            <a:endParaRPr lang="en-US" sz="2000" dirty="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dirty="0"/>
              <a:t>Permitting Policy for Instream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t>Dated February 9, 2017</a:t>
            </a:r>
            <a:endParaRPr lang="en-US" sz="2000" dirty="0"/>
          </a:p>
        </p:txBody>
      </p:sp>
    </p:spTree>
    <p:extLst>
      <p:ext uri="{BB962C8B-B14F-4D97-AF65-F5344CB8AC3E}">
        <p14:creationId xmlns:p14="http://schemas.microsoft.com/office/powerpoint/2010/main" val="135934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915400" cy="3777622"/>
          </a:xfrm>
        </p:spPr>
        <p:txBody>
          <a:bodyPr>
            <a:normAutofit lnSpcReduction="10000"/>
          </a:bodyPr>
          <a:lstStyle/>
          <a:p>
            <a:r>
              <a:rPr lang="en-US" sz="2400" u="sng" dirty="0"/>
              <a:t>Quarterly instream monitoring may be requested if all the following circumstances are met:</a:t>
            </a:r>
          </a:p>
          <a:p>
            <a:pPr lvl="1"/>
            <a:r>
              <a:rPr lang="en-US" sz="2400" dirty="0"/>
              <a:t>The mining activities have been ongoing for at least two years or mineral removal is complete and final land reclamation has been initiated.</a:t>
            </a:r>
          </a:p>
          <a:p>
            <a:pPr lvl="1"/>
            <a:r>
              <a:rPr lang="en-US" sz="2400" dirty="0"/>
              <a:t>No violations of effluent limitations have occurred for the associated outlets for at least two years.</a:t>
            </a:r>
          </a:p>
          <a:p>
            <a:pPr lvl="1"/>
            <a:r>
              <a:rPr lang="en-US" sz="2400" dirty="0"/>
              <a:t>The permittee has received no violations for “conditions not allowable” in the receiving stream for at least two years.</a:t>
            </a:r>
          </a:p>
          <a:p>
            <a:endParaRPr lang="en-US" dirty="0"/>
          </a:p>
        </p:txBody>
      </p:sp>
      <p:sp>
        <p:nvSpPr>
          <p:cNvPr id="4" name="Title 1"/>
          <p:cNvSpPr>
            <a:spLocks noGrp="1"/>
          </p:cNvSpPr>
          <p:nvPr>
            <p:ph type="title"/>
          </p:nvPr>
        </p:nvSpPr>
        <p:spPr>
          <a:xfrm>
            <a:off x="2202026" y="279991"/>
            <a:ext cx="7688424" cy="587756"/>
          </a:xfrm>
        </p:spPr>
        <p:txBody>
          <a:bodyPr>
            <a:normAutofit fontScale="90000"/>
          </a:bodyPr>
          <a:lstStyle/>
          <a:p>
            <a:r>
              <a:rPr lang="en-US" dirty="0"/>
              <a:t>Permitting Policy for </a:t>
            </a:r>
            <a:r>
              <a:rPr lang="en-US" sz="4000" dirty="0"/>
              <a:t>Instream</a:t>
            </a:r>
            <a:r>
              <a:rPr lang="en-US" dirty="0"/>
              <a:t>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t>Dated February 9, 2017</a:t>
            </a:r>
            <a:endParaRPr lang="en-US" sz="2000" dirty="0"/>
          </a:p>
        </p:txBody>
      </p:sp>
    </p:spTree>
    <p:extLst>
      <p:ext uri="{BB962C8B-B14F-4D97-AF65-F5344CB8AC3E}">
        <p14:creationId xmlns:p14="http://schemas.microsoft.com/office/powerpoint/2010/main" val="160964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121" y="2672585"/>
            <a:ext cx="10293292" cy="1072479"/>
          </a:xfrm>
        </p:spPr>
        <p:txBody>
          <a:bodyPr>
            <a:normAutofit/>
          </a:bodyPr>
          <a:lstStyle/>
          <a:p>
            <a:pPr marL="0" indent="0">
              <a:buNone/>
            </a:pPr>
            <a:r>
              <a:rPr lang="en-US" sz="2400" b="1" dirty="0"/>
              <a:t>Quarterly instream monitoring may be requested </a:t>
            </a:r>
            <a:r>
              <a:rPr lang="en-US" sz="2400" b="1" u="sng" dirty="0"/>
              <a:t>if all the following circumstances are met:</a:t>
            </a:r>
          </a:p>
          <a:p>
            <a:pPr marL="0" indent="0">
              <a:buNone/>
            </a:pPr>
            <a:endParaRPr lang="en-US" dirty="0"/>
          </a:p>
        </p:txBody>
      </p:sp>
      <p:sp>
        <p:nvSpPr>
          <p:cNvPr id="4" name="Title 1"/>
          <p:cNvSpPr>
            <a:spLocks noGrp="1"/>
          </p:cNvSpPr>
          <p:nvPr>
            <p:ph type="title"/>
          </p:nvPr>
        </p:nvSpPr>
        <p:spPr>
          <a:xfrm>
            <a:off x="2202026" y="279991"/>
            <a:ext cx="7688424" cy="587756"/>
          </a:xfrm>
        </p:spPr>
        <p:txBody>
          <a:bodyPr>
            <a:normAutofit fontScale="90000"/>
          </a:bodyPr>
          <a:lstStyle/>
          <a:p>
            <a:r>
              <a:rPr lang="en-US" dirty="0"/>
              <a:t>Permitting Policy for </a:t>
            </a:r>
            <a:r>
              <a:rPr lang="en-US" sz="4000" dirty="0"/>
              <a:t>Instream</a:t>
            </a:r>
            <a:r>
              <a:rPr lang="en-US" dirty="0"/>
              <a:t>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a:t>Dated February 9, 2017</a:t>
            </a:r>
            <a:endParaRPr lang="en-US" sz="2000" dirty="0"/>
          </a:p>
        </p:txBody>
      </p:sp>
    </p:spTree>
    <p:extLst>
      <p:ext uri="{BB962C8B-B14F-4D97-AF65-F5344CB8AC3E}">
        <p14:creationId xmlns:p14="http://schemas.microsoft.com/office/powerpoint/2010/main" val="335499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71475" y="1264181"/>
            <a:ext cx="8649049" cy="681062"/>
          </a:xfrm>
        </p:spPr>
        <p:txBody>
          <a:bodyPr>
            <a:noAutofit/>
          </a:bodyPr>
          <a:lstStyle/>
          <a:p>
            <a:r>
              <a:rPr lang="en-US" sz="4000" b="1" dirty="0"/>
              <a:t>Post Mining Limits Under 47 CSR 30</a:t>
            </a:r>
          </a:p>
        </p:txBody>
      </p:sp>
      <p:sp>
        <p:nvSpPr>
          <p:cNvPr id="4" name="TextBox 3"/>
          <p:cNvSpPr txBox="1"/>
          <p:nvPr/>
        </p:nvSpPr>
        <p:spPr>
          <a:xfrm>
            <a:off x="3479877" y="2890391"/>
            <a:ext cx="5009706" cy="1077218"/>
          </a:xfrm>
          <a:prstGeom prst="rect">
            <a:avLst/>
          </a:prstGeom>
          <a:noFill/>
        </p:spPr>
        <p:txBody>
          <a:bodyPr wrap="none" rtlCol="0">
            <a:spAutoFit/>
          </a:bodyPr>
          <a:lstStyle/>
          <a:p>
            <a:pPr algn="ctr"/>
            <a:r>
              <a:rPr lang="en-US" sz="3200" dirty="0"/>
              <a:t>Dated January 3, 2014</a:t>
            </a:r>
          </a:p>
          <a:p>
            <a:pPr algn="ctr"/>
            <a:r>
              <a:rPr lang="en-US" sz="3200" dirty="0"/>
              <a:t>Revised October 5, 2017</a:t>
            </a:r>
          </a:p>
        </p:txBody>
      </p:sp>
    </p:spTree>
    <p:extLst>
      <p:ext uri="{BB962C8B-B14F-4D97-AF65-F5344CB8AC3E}">
        <p14:creationId xmlns:p14="http://schemas.microsoft.com/office/powerpoint/2010/main" val="326148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pPr marL="0" indent="0">
              <a:buNone/>
            </a:pPr>
            <a:endParaRPr lang="en-US" sz="2000" dirty="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dirty="0"/>
              <a:t>Permitting Policy for Instream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February 9, 2017</a:t>
            </a:r>
          </a:p>
        </p:txBody>
      </p:sp>
      <p:sp>
        <p:nvSpPr>
          <p:cNvPr id="8" name="Title 1"/>
          <p:cNvSpPr txBox="1">
            <a:spLocks/>
          </p:cNvSpPr>
          <p:nvPr/>
        </p:nvSpPr>
        <p:spPr>
          <a:xfrm>
            <a:off x="4616813" y="1595959"/>
            <a:ext cx="3024960" cy="43846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Quarterly Monitoring</a:t>
            </a:r>
          </a:p>
        </p:txBody>
      </p:sp>
      <p:pic>
        <p:nvPicPr>
          <p:cNvPr id="9" name="Picture 8"/>
          <p:cNvPicPr>
            <a:picLocks noChangeAspect="1"/>
          </p:cNvPicPr>
          <p:nvPr/>
        </p:nvPicPr>
        <p:blipFill rotWithShape="1">
          <a:blip r:embed="rId2"/>
          <a:srcRect l="2999" t="64341" r="138"/>
          <a:stretch/>
        </p:blipFill>
        <p:spPr>
          <a:xfrm>
            <a:off x="733034" y="2842899"/>
            <a:ext cx="10792517" cy="784130"/>
          </a:xfrm>
          <a:prstGeom prst="rect">
            <a:avLst/>
          </a:prstGeom>
        </p:spPr>
      </p:pic>
    </p:spTree>
    <p:extLst>
      <p:ext uri="{BB962C8B-B14F-4D97-AF65-F5344CB8AC3E}">
        <p14:creationId xmlns:p14="http://schemas.microsoft.com/office/powerpoint/2010/main" val="3670681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pPr marL="0" indent="0">
              <a:buNone/>
            </a:pPr>
            <a:endParaRPr lang="en-US" sz="2000" dirty="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dirty="0"/>
              <a:t>Permitting Policy for Instream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February 9, 2017</a:t>
            </a:r>
          </a:p>
        </p:txBody>
      </p:sp>
      <p:sp>
        <p:nvSpPr>
          <p:cNvPr id="8" name="Title 1"/>
          <p:cNvSpPr txBox="1">
            <a:spLocks/>
          </p:cNvSpPr>
          <p:nvPr/>
        </p:nvSpPr>
        <p:spPr>
          <a:xfrm>
            <a:off x="4616813" y="1595959"/>
            <a:ext cx="3024960" cy="43846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Quarterly Monitoring</a:t>
            </a:r>
          </a:p>
        </p:txBody>
      </p:sp>
      <p:pic>
        <p:nvPicPr>
          <p:cNvPr id="2" name="Picture 1"/>
          <p:cNvPicPr>
            <a:picLocks noChangeAspect="1"/>
          </p:cNvPicPr>
          <p:nvPr/>
        </p:nvPicPr>
        <p:blipFill rotWithShape="1">
          <a:blip r:embed="rId2"/>
          <a:srcRect l="-1" r="-235" b="34995"/>
          <a:stretch/>
        </p:blipFill>
        <p:spPr>
          <a:xfrm>
            <a:off x="969851" y="2428934"/>
            <a:ext cx="10587840" cy="1363838"/>
          </a:xfrm>
          <a:prstGeom prst="rect">
            <a:avLst/>
          </a:prstGeom>
        </p:spPr>
      </p:pic>
    </p:spTree>
    <p:extLst>
      <p:ext uri="{BB962C8B-B14F-4D97-AF65-F5344CB8AC3E}">
        <p14:creationId xmlns:p14="http://schemas.microsoft.com/office/powerpoint/2010/main" val="71289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pPr marL="0" indent="0">
              <a:buNone/>
            </a:pPr>
            <a:endParaRPr lang="en-US" sz="2000" dirty="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dirty="0"/>
              <a:t>Permitting Policy for Instream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February 9, 2017</a:t>
            </a:r>
          </a:p>
        </p:txBody>
      </p:sp>
      <p:sp>
        <p:nvSpPr>
          <p:cNvPr id="8" name="Title 1"/>
          <p:cNvSpPr txBox="1">
            <a:spLocks/>
          </p:cNvSpPr>
          <p:nvPr/>
        </p:nvSpPr>
        <p:spPr>
          <a:xfrm>
            <a:off x="4616813" y="1595959"/>
            <a:ext cx="3024960" cy="438466"/>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Quarterly Monitoring</a:t>
            </a:r>
          </a:p>
        </p:txBody>
      </p:sp>
      <p:pic>
        <p:nvPicPr>
          <p:cNvPr id="6" name="Picture 5"/>
          <p:cNvPicPr>
            <a:picLocks noChangeAspect="1"/>
          </p:cNvPicPr>
          <p:nvPr/>
        </p:nvPicPr>
        <p:blipFill rotWithShape="1">
          <a:blip r:embed="rId2"/>
          <a:srcRect l="-1" t="64439" r="-235"/>
          <a:stretch/>
        </p:blipFill>
        <p:spPr>
          <a:xfrm>
            <a:off x="890340" y="2601456"/>
            <a:ext cx="10812977" cy="761946"/>
          </a:xfrm>
          <a:prstGeom prst="rect">
            <a:avLst/>
          </a:prstGeom>
        </p:spPr>
      </p:pic>
    </p:spTree>
    <p:extLst>
      <p:ext uri="{BB962C8B-B14F-4D97-AF65-F5344CB8AC3E}">
        <p14:creationId xmlns:p14="http://schemas.microsoft.com/office/powerpoint/2010/main" val="52235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pPr marL="0" indent="0">
              <a:buNone/>
            </a:pPr>
            <a:endParaRPr lang="en-US" sz="2000" dirty="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dirty="0"/>
              <a:t>Permitting Policy for Instream Stations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February 9, 2017</a:t>
            </a:r>
          </a:p>
        </p:txBody>
      </p:sp>
      <p:sp>
        <p:nvSpPr>
          <p:cNvPr id="8" name="Title 1"/>
          <p:cNvSpPr txBox="1">
            <a:spLocks/>
          </p:cNvSpPr>
          <p:nvPr/>
        </p:nvSpPr>
        <p:spPr>
          <a:xfrm>
            <a:off x="4616813" y="1595959"/>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t>Semi-Annual Monitoring</a:t>
            </a:r>
          </a:p>
        </p:txBody>
      </p:sp>
      <p:pic>
        <p:nvPicPr>
          <p:cNvPr id="2" name="Picture 1"/>
          <p:cNvPicPr>
            <a:picLocks noChangeAspect="1"/>
          </p:cNvPicPr>
          <p:nvPr/>
        </p:nvPicPr>
        <p:blipFill>
          <a:blip r:embed="rId2"/>
          <a:stretch>
            <a:fillRect/>
          </a:stretch>
        </p:blipFill>
        <p:spPr>
          <a:xfrm>
            <a:off x="912650" y="2311584"/>
            <a:ext cx="10585943" cy="2316399"/>
          </a:xfrm>
          <a:prstGeom prst="rect">
            <a:avLst/>
          </a:prstGeom>
        </p:spPr>
      </p:pic>
    </p:spTree>
    <p:extLst>
      <p:ext uri="{BB962C8B-B14F-4D97-AF65-F5344CB8AC3E}">
        <p14:creationId xmlns:p14="http://schemas.microsoft.com/office/powerpoint/2010/main" val="285778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592080" cy="3777622"/>
          </a:xfrm>
        </p:spPr>
        <p:txBody>
          <a:bodyPr>
            <a:normAutofit/>
          </a:bodyPr>
          <a:lstStyle/>
          <a:p>
            <a:pPr marL="0" indent="0">
              <a:buNone/>
            </a:pPr>
            <a:endParaRPr lang="en-US" sz="2000"/>
          </a:p>
          <a:p>
            <a:pPr marL="0" indent="0">
              <a:buNone/>
            </a:pPr>
            <a:endParaRPr lang="en-US" sz="2000" dirty="0"/>
          </a:p>
        </p:txBody>
      </p:sp>
      <p:sp>
        <p:nvSpPr>
          <p:cNvPr id="4" name="Title 1"/>
          <p:cNvSpPr>
            <a:spLocks noGrp="1"/>
          </p:cNvSpPr>
          <p:nvPr>
            <p:ph type="title"/>
          </p:nvPr>
        </p:nvSpPr>
        <p:spPr>
          <a:xfrm>
            <a:off x="1671593" y="279991"/>
            <a:ext cx="8592080" cy="587756"/>
          </a:xfrm>
        </p:spPr>
        <p:txBody>
          <a:bodyPr>
            <a:normAutofit fontScale="90000"/>
          </a:bodyPr>
          <a:lstStyle/>
          <a:p>
            <a:r>
              <a:rPr lang="en-US" sz="4000"/>
              <a:t>Permitting Policy for Instream Stations</a:t>
            </a:r>
            <a:br>
              <a:rPr lang="en-US"/>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February 9, 2017</a:t>
            </a:r>
          </a:p>
        </p:txBody>
      </p:sp>
      <p:sp>
        <p:nvSpPr>
          <p:cNvPr id="8" name="Title 1"/>
          <p:cNvSpPr txBox="1">
            <a:spLocks/>
          </p:cNvSpPr>
          <p:nvPr/>
        </p:nvSpPr>
        <p:spPr>
          <a:xfrm>
            <a:off x="2313776" y="1255076"/>
            <a:ext cx="7464706" cy="4384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t>Permit Condition Showing Instream Station Monitoring Frequency</a:t>
            </a:r>
          </a:p>
        </p:txBody>
      </p:sp>
      <p:sp>
        <p:nvSpPr>
          <p:cNvPr id="6" name="TextBox 5"/>
          <p:cNvSpPr txBox="1"/>
          <p:nvPr/>
        </p:nvSpPr>
        <p:spPr>
          <a:xfrm>
            <a:off x="2793283" y="2165778"/>
            <a:ext cx="6672019" cy="4524315"/>
          </a:xfrm>
          <a:prstGeom prst="rect">
            <a:avLst/>
          </a:prstGeom>
          <a:noFill/>
        </p:spPr>
        <p:txBody>
          <a:bodyPr wrap="none" rtlCol="0">
            <a:spAutoFit/>
          </a:bodyPr>
          <a:lstStyle/>
          <a:p>
            <a:r>
              <a:rPr lang="en-US" b="1" dirty="0"/>
              <a:t>D.</a:t>
            </a:r>
            <a:r>
              <a:rPr lang="en-US" b="1" dirty="0">
                <a:solidFill>
                  <a:srgbClr val="FF0000"/>
                </a:solidFill>
              </a:rPr>
              <a:t>8</a:t>
            </a:r>
            <a:r>
              <a:rPr lang="en-US" b="1" dirty="0"/>
              <a:t> Instream Station Monitoring frequency: </a:t>
            </a:r>
          </a:p>
          <a:p>
            <a:r>
              <a:rPr lang="en-US" dirty="0"/>
              <a:t> </a:t>
            </a:r>
          </a:p>
          <a:p>
            <a:r>
              <a:rPr lang="en-US" dirty="0"/>
              <a:t>Instream Station monitoring frequencies are as follows:  </a:t>
            </a:r>
          </a:p>
          <a:p>
            <a:r>
              <a:rPr lang="en-US" dirty="0"/>
              <a:t>All other requirements of Section D 3 apply as specified.</a:t>
            </a:r>
          </a:p>
          <a:p>
            <a:r>
              <a:rPr lang="en-US" dirty="0"/>
              <a:t> </a:t>
            </a:r>
          </a:p>
          <a:p>
            <a:r>
              <a:rPr lang="en-US" dirty="0"/>
              <a:t>USTB- Semi-Monthly</a:t>
            </a:r>
          </a:p>
          <a:p>
            <a:r>
              <a:rPr lang="en-US" dirty="0"/>
              <a:t>DSTB-Semi-Monthly</a:t>
            </a:r>
          </a:p>
          <a:p>
            <a:r>
              <a:rPr lang="en-US" dirty="0"/>
              <a:t>USRB-Monthly</a:t>
            </a:r>
          </a:p>
          <a:p>
            <a:r>
              <a:rPr lang="en-US" dirty="0"/>
              <a:t>DSRB-Monthly</a:t>
            </a:r>
          </a:p>
          <a:p>
            <a:r>
              <a:rPr lang="en-US" dirty="0"/>
              <a:t>USDCC-Quarterly</a:t>
            </a:r>
          </a:p>
          <a:p>
            <a:r>
              <a:rPr lang="en-US" dirty="0"/>
              <a:t>DSDCC-Quarterly</a:t>
            </a:r>
          </a:p>
          <a:p>
            <a:r>
              <a:rPr lang="en-US" dirty="0"/>
              <a:t> </a:t>
            </a:r>
          </a:p>
          <a:p>
            <a:r>
              <a:rPr lang="en-US" u="sng" dirty="0"/>
              <a:t>Or if all are the same frequency</a:t>
            </a:r>
            <a:r>
              <a:rPr lang="en-US" dirty="0"/>
              <a:t>:  </a:t>
            </a:r>
          </a:p>
          <a:p>
            <a:r>
              <a:rPr lang="en-US" dirty="0"/>
              <a:t> </a:t>
            </a:r>
          </a:p>
          <a:p>
            <a:r>
              <a:rPr lang="en-US" dirty="0"/>
              <a:t>All stations -Monthly (or whatever frequency is applicable)</a:t>
            </a:r>
          </a:p>
          <a:p>
            <a:endParaRPr lang="en-US" dirty="0"/>
          </a:p>
        </p:txBody>
      </p:sp>
    </p:spTree>
    <p:extLst>
      <p:ext uri="{BB962C8B-B14F-4D97-AF65-F5344CB8AC3E}">
        <p14:creationId xmlns:p14="http://schemas.microsoft.com/office/powerpoint/2010/main" val="4131494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052804" y="1198330"/>
            <a:ext cx="10086391" cy="587756"/>
          </a:xfrm>
        </p:spPr>
        <p:txBody>
          <a:bodyPr>
            <a:normAutofit fontScale="90000"/>
          </a:bodyPr>
          <a:lstStyle/>
          <a:p>
            <a:pPr algn="ctr"/>
            <a:r>
              <a:rPr lang="en-US" sz="4900" b="1" dirty="0"/>
              <a:t>Permitting Policy for Precipitation Induced Outlets</a:t>
            </a:r>
            <a:br>
              <a:rPr lang="en-US" dirty="0"/>
            </a:br>
            <a:endParaRPr lang="en-US" dirty="0"/>
          </a:p>
        </p:txBody>
      </p:sp>
      <p:sp>
        <p:nvSpPr>
          <p:cNvPr id="5" name="Title 1"/>
          <p:cNvSpPr txBox="1">
            <a:spLocks/>
          </p:cNvSpPr>
          <p:nvPr/>
        </p:nvSpPr>
        <p:spPr>
          <a:xfrm>
            <a:off x="4058908" y="3209767"/>
            <a:ext cx="4074182" cy="4384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t>Dated November 28, 2016</a:t>
            </a:r>
          </a:p>
        </p:txBody>
      </p:sp>
    </p:spTree>
    <p:extLst>
      <p:ext uri="{BB962C8B-B14F-4D97-AF65-F5344CB8AC3E}">
        <p14:creationId xmlns:p14="http://schemas.microsoft.com/office/powerpoint/2010/main" val="120145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6097" y="2254899"/>
            <a:ext cx="8396138" cy="3777622"/>
          </a:xfrm>
        </p:spPr>
        <p:txBody>
          <a:bodyPr>
            <a:normAutofit/>
          </a:bodyPr>
          <a:lstStyle/>
          <a:p>
            <a:r>
              <a:rPr lang="en-US" sz="2400" dirty="0"/>
              <a:t>This policy establishes the procedures and practices for permitting precipitation induced outlets to coincide with our permitting of such outlets with respect to our Narrative Water Quality Standards.</a:t>
            </a:r>
          </a:p>
          <a:p>
            <a:r>
              <a:rPr lang="en-US" sz="2400" dirty="0"/>
              <a:t>The Narrative Guidance does not apply to outlets that are precipitation induced.</a:t>
            </a:r>
          </a:p>
          <a:p>
            <a:r>
              <a:rPr lang="en-US" sz="2400" dirty="0"/>
              <a:t>Water quality effluent limits need not be applied to precipitation induced discharges.</a:t>
            </a:r>
          </a:p>
          <a:p>
            <a:endParaRPr lang="en-US" sz="2400" dirty="0"/>
          </a:p>
        </p:txBody>
      </p:sp>
      <p:sp>
        <p:nvSpPr>
          <p:cNvPr id="4" name="Title 1"/>
          <p:cNvSpPr>
            <a:spLocks noGrp="1"/>
          </p:cNvSpPr>
          <p:nvPr>
            <p:ph type="title"/>
          </p:nvPr>
        </p:nvSpPr>
        <p:spPr>
          <a:xfrm>
            <a:off x="1240971" y="279991"/>
            <a:ext cx="10086391" cy="587756"/>
          </a:xfrm>
        </p:spPr>
        <p:txBody>
          <a:bodyPr>
            <a:normAutofit fontScale="90000"/>
          </a:bodyPr>
          <a:lstStyle/>
          <a:p>
            <a:r>
              <a:rPr lang="en-US" b="1"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156135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2" y="2068285"/>
            <a:ext cx="9329199" cy="4351175"/>
          </a:xfrm>
        </p:spPr>
        <p:txBody>
          <a:bodyPr>
            <a:normAutofit/>
          </a:bodyPr>
          <a:lstStyle/>
          <a:p>
            <a:r>
              <a:rPr lang="en-US" sz="2400" dirty="0"/>
              <a:t>Precipitation induced outlets will have technology based effluent limits along with benchmark monitoring criteria for instream monitoring stations.</a:t>
            </a:r>
          </a:p>
          <a:p>
            <a:r>
              <a:rPr lang="en-US" sz="2400" dirty="0"/>
              <a:t>This policy defers a BWQ Tier 2 Antidegradation review in lieu of establishing benchmarks in the receiving stream.</a:t>
            </a:r>
          </a:p>
          <a:p>
            <a:r>
              <a:rPr lang="en-US" sz="2400" dirty="0"/>
              <a:t>BWQ collection shall be done using the 7Q10 “rain gauge” protocol only. </a:t>
            </a:r>
          </a:p>
          <a:p>
            <a:r>
              <a:rPr lang="en-US" sz="2400" dirty="0"/>
              <a:t>Any Tier 2 review will not include acreage contributed from precipitation outlets. Only non-</a:t>
            </a:r>
            <a:r>
              <a:rPr lang="en-US" sz="2400" dirty="0" err="1"/>
              <a:t>precip</a:t>
            </a:r>
            <a:r>
              <a:rPr lang="en-US" sz="2400" dirty="0"/>
              <a:t> outlets will be assessed.</a:t>
            </a:r>
          </a:p>
        </p:txBody>
      </p:sp>
      <p:sp>
        <p:nvSpPr>
          <p:cNvPr id="4" name="Title 1"/>
          <p:cNvSpPr>
            <a:spLocks noGrp="1"/>
          </p:cNvSpPr>
          <p:nvPr>
            <p:ph type="title"/>
          </p:nvPr>
        </p:nvSpPr>
        <p:spPr>
          <a:xfrm>
            <a:off x="1240971" y="279991"/>
            <a:ext cx="10086391" cy="587756"/>
          </a:xfrm>
        </p:spPr>
        <p:txBody>
          <a:bodyPr>
            <a:normAutofit fontScale="90000"/>
          </a:bodyPr>
          <a:lstStyle/>
          <a:p>
            <a:r>
              <a:rPr lang="en-US" b="1"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422640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915400" cy="3777622"/>
          </a:xfrm>
        </p:spPr>
        <p:txBody>
          <a:bodyPr>
            <a:normAutofit lnSpcReduction="10000"/>
          </a:bodyPr>
          <a:lstStyle/>
          <a:p>
            <a:r>
              <a:rPr lang="en-US" sz="2400" dirty="0"/>
              <a:t>New permits, permit modifications and reissuances will be permitted in accordance with this policy.</a:t>
            </a:r>
          </a:p>
          <a:p>
            <a:r>
              <a:rPr lang="en-US" sz="2400" dirty="0"/>
              <a:t>NPDES permits will be revised to be consistent with this policy upon reissuance.</a:t>
            </a:r>
          </a:p>
          <a:p>
            <a:r>
              <a:rPr lang="en-US" sz="2400" dirty="0"/>
              <a:t>A permittee may apply for a </a:t>
            </a:r>
            <a:r>
              <a:rPr lang="en-US" sz="2400" u="sng" dirty="0"/>
              <a:t>Major Modification</a:t>
            </a:r>
            <a:r>
              <a:rPr lang="en-US" sz="2400" dirty="0"/>
              <a:t> to apply this policy prior to reissuance of the permit.</a:t>
            </a:r>
          </a:p>
          <a:p>
            <a:r>
              <a:rPr lang="en-US" sz="2400" dirty="0"/>
              <a:t>The permit modification will be considered on an outlet by outlet basis and may be granted only if the permittee can demonstrate that each requested outlet discharges </a:t>
            </a:r>
            <a:r>
              <a:rPr lang="en-US" sz="2400" u="sng" dirty="0"/>
              <a:t>solely in response to precipitation events</a:t>
            </a:r>
          </a:p>
        </p:txBody>
      </p:sp>
      <p:sp>
        <p:nvSpPr>
          <p:cNvPr id="4" name="Title 1"/>
          <p:cNvSpPr>
            <a:spLocks noGrp="1"/>
          </p:cNvSpPr>
          <p:nvPr>
            <p:ph type="title"/>
          </p:nvPr>
        </p:nvSpPr>
        <p:spPr>
          <a:xfrm>
            <a:off x="1240971" y="279991"/>
            <a:ext cx="10086391" cy="587756"/>
          </a:xfrm>
        </p:spPr>
        <p:txBody>
          <a:bodyPr>
            <a:normAutofit fontScale="90000"/>
          </a:bodyPr>
          <a:lstStyle/>
          <a:p>
            <a:r>
              <a:rPr lang="en-US"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3421364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228" y="2096277"/>
            <a:ext cx="8424129" cy="3777622"/>
          </a:xfrm>
        </p:spPr>
        <p:txBody>
          <a:bodyPr>
            <a:normAutofit/>
          </a:bodyPr>
          <a:lstStyle/>
          <a:p>
            <a:pPr marL="0" indent="0">
              <a:buNone/>
            </a:pPr>
            <a:r>
              <a:rPr lang="en-US" sz="2400" dirty="0"/>
              <a:t>The review will be conducted on a parameter by parameter basis. No change will be available for any parameter which effluent limitations were established in accordance with an approved TMDL or where the immediate receiving stream is listed as impaired in the operative 303d list.</a:t>
            </a:r>
          </a:p>
        </p:txBody>
      </p:sp>
      <p:sp>
        <p:nvSpPr>
          <p:cNvPr id="4" name="Title 1"/>
          <p:cNvSpPr>
            <a:spLocks noGrp="1"/>
          </p:cNvSpPr>
          <p:nvPr>
            <p:ph type="title"/>
          </p:nvPr>
        </p:nvSpPr>
        <p:spPr>
          <a:xfrm>
            <a:off x="1240971" y="279991"/>
            <a:ext cx="10086391" cy="587756"/>
          </a:xfrm>
        </p:spPr>
        <p:txBody>
          <a:bodyPr>
            <a:normAutofit fontScale="90000"/>
          </a:bodyPr>
          <a:lstStyle/>
          <a:p>
            <a:r>
              <a:rPr lang="en-US"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86594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47942"/>
            <a:ext cx="7716416" cy="681062"/>
          </a:xfrm>
        </p:spPr>
        <p:txBody>
          <a:bodyPr>
            <a:noAutofit/>
          </a:bodyPr>
          <a:lstStyle/>
          <a:p>
            <a:r>
              <a:rPr lang="en-US" dirty="0"/>
              <a:t>Post Mining Limits Under 47 CSR 30</a:t>
            </a:r>
          </a:p>
        </p:txBody>
      </p:sp>
      <p:sp>
        <p:nvSpPr>
          <p:cNvPr id="3" name="Content Placeholder 2"/>
          <p:cNvSpPr>
            <a:spLocks noGrp="1"/>
          </p:cNvSpPr>
          <p:nvPr>
            <p:ph idx="1"/>
          </p:nvPr>
        </p:nvSpPr>
        <p:spPr>
          <a:xfrm>
            <a:off x="1959430" y="1847461"/>
            <a:ext cx="8789436" cy="4063761"/>
          </a:xfrm>
        </p:spPr>
        <p:txBody>
          <a:bodyPr>
            <a:normAutofit/>
          </a:bodyPr>
          <a:lstStyle/>
          <a:p>
            <a:pPr marL="0" indent="0">
              <a:buNone/>
            </a:pPr>
            <a:r>
              <a:rPr lang="en-US" sz="2400" dirty="0"/>
              <a:t>Under 40 CFR § 434.11(k), the following operations are classified as a Post Mining Areas:</a:t>
            </a:r>
          </a:p>
          <a:p>
            <a:r>
              <a:rPr lang="en-US" sz="2400" dirty="0"/>
              <a:t>(1) A reclamation area, which is the surface area of a coal mine which has been returned to required contour and on which revegetation (specifically, seeding or planting) work has commenced, or</a:t>
            </a:r>
          </a:p>
          <a:p>
            <a:r>
              <a:rPr lang="en-US" sz="2400" dirty="0"/>
              <a:t>(2) The underground workings of an underground coal mine after the extraction, removal, or recovery of coal from its natural deposit has ceased and prior to bond release.</a:t>
            </a:r>
          </a:p>
        </p:txBody>
      </p:sp>
      <p:sp>
        <p:nvSpPr>
          <p:cNvPr id="4" name="TextBox 3"/>
          <p:cNvSpPr txBox="1"/>
          <p:nvPr/>
        </p:nvSpPr>
        <p:spPr>
          <a:xfrm>
            <a:off x="4553339" y="1077304"/>
            <a:ext cx="2698175" cy="369332"/>
          </a:xfrm>
          <a:prstGeom prst="rect">
            <a:avLst/>
          </a:prstGeom>
          <a:noFill/>
        </p:spPr>
        <p:txBody>
          <a:bodyPr wrap="none" rtlCol="0">
            <a:spAutoFit/>
          </a:bodyPr>
          <a:lstStyle/>
          <a:p>
            <a:r>
              <a:rPr lang="en-US" dirty="0"/>
              <a:t>Dated January 3, 2014</a:t>
            </a:r>
          </a:p>
        </p:txBody>
      </p:sp>
    </p:spTree>
    <p:extLst>
      <p:ext uri="{BB962C8B-B14F-4D97-AF65-F5344CB8AC3E}">
        <p14:creationId xmlns:p14="http://schemas.microsoft.com/office/powerpoint/2010/main" val="3296424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8957" y="1480456"/>
            <a:ext cx="8915400" cy="5069633"/>
          </a:xfrm>
        </p:spPr>
        <p:txBody>
          <a:bodyPr>
            <a:noAutofit/>
          </a:bodyPr>
          <a:lstStyle/>
          <a:p>
            <a:r>
              <a:rPr lang="en-US" sz="2400" dirty="0"/>
              <a:t>For other parameters not included in the ELG’s (40 CFR 434) but may require limitations to be applied; the most stringent acute value will be assigned.</a:t>
            </a:r>
          </a:p>
          <a:p>
            <a:r>
              <a:rPr lang="en-US" sz="2400" dirty="0"/>
              <a:t>When additional parameters are added to the outlet(s), an instream benchmark value must be added to the permit condition utilizing the most stringent chronic criteria.</a:t>
            </a:r>
          </a:p>
          <a:p>
            <a:r>
              <a:rPr lang="en-US" sz="2400" dirty="0"/>
              <a:t>Aluminum – Where applicable, surrogate tech-based limitations of 3.0 mg/l AML and 6.0 mg/l MDL shall be applied for Total Aluminum.</a:t>
            </a:r>
          </a:p>
          <a:p>
            <a:r>
              <a:rPr lang="en-US" sz="2400" dirty="0"/>
              <a:t>Selenium – Where applicable, outlets will be assigned “report only” monitoring for the AML and MDL.</a:t>
            </a:r>
          </a:p>
        </p:txBody>
      </p:sp>
      <p:sp>
        <p:nvSpPr>
          <p:cNvPr id="4" name="Title 1"/>
          <p:cNvSpPr>
            <a:spLocks noGrp="1"/>
          </p:cNvSpPr>
          <p:nvPr>
            <p:ph type="title"/>
          </p:nvPr>
        </p:nvSpPr>
        <p:spPr>
          <a:xfrm>
            <a:off x="1240971" y="279991"/>
            <a:ext cx="10086391" cy="587756"/>
          </a:xfrm>
        </p:spPr>
        <p:txBody>
          <a:bodyPr>
            <a:normAutofit fontScale="90000"/>
          </a:bodyPr>
          <a:lstStyle/>
          <a:p>
            <a:r>
              <a:rPr lang="en-US"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601946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2" y="2068286"/>
            <a:ext cx="9114595" cy="3777622"/>
          </a:xfrm>
        </p:spPr>
        <p:txBody>
          <a:bodyPr>
            <a:normAutofit/>
          </a:bodyPr>
          <a:lstStyle/>
          <a:p>
            <a:r>
              <a:rPr lang="en-US" sz="2400" dirty="0"/>
              <a:t>The new Precipitation Induced Outlet Condition replaces the Special Sampling Condition.</a:t>
            </a:r>
          </a:p>
          <a:p>
            <a:r>
              <a:rPr lang="en-US" sz="2400" dirty="0"/>
              <a:t>The language and specifics are the same, except the new Precipitation Induced Outlet Condition contains a set of Benchmark values to be applied to the instream monitoring stations.</a:t>
            </a:r>
          </a:p>
          <a:p>
            <a:r>
              <a:rPr lang="en-US" sz="2400" dirty="0"/>
              <a:t>The benchmark values will be specific to the parameters of concern and the type of stream (warm or cold water).</a:t>
            </a:r>
          </a:p>
          <a:p>
            <a:endParaRPr lang="en-US" sz="2000" dirty="0"/>
          </a:p>
        </p:txBody>
      </p:sp>
      <p:sp>
        <p:nvSpPr>
          <p:cNvPr id="4" name="Title 1"/>
          <p:cNvSpPr>
            <a:spLocks noGrp="1"/>
          </p:cNvSpPr>
          <p:nvPr>
            <p:ph type="title"/>
          </p:nvPr>
        </p:nvSpPr>
        <p:spPr>
          <a:xfrm>
            <a:off x="1240971" y="279991"/>
            <a:ext cx="10086391" cy="587756"/>
          </a:xfrm>
        </p:spPr>
        <p:txBody>
          <a:bodyPr>
            <a:normAutofit fontScale="90000"/>
          </a:bodyPr>
          <a:lstStyle/>
          <a:p>
            <a:r>
              <a:rPr lang="en-US"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345066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1162" y="409506"/>
            <a:ext cx="8911687" cy="743296"/>
          </a:xfrm>
        </p:spPr>
        <p:txBody>
          <a:bodyPr/>
          <a:lstStyle/>
          <a:p>
            <a:r>
              <a:rPr lang="en-US" dirty="0"/>
              <a:t>Precipitation Induced Outlet Condition</a:t>
            </a:r>
          </a:p>
        </p:txBody>
      </p:sp>
      <p:sp>
        <p:nvSpPr>
          <p:cNvPr id="3" name="Content Placeholder 2"/>
          <p:cNvSpPr>
            <a:spLocks noGrp="1"/>
          </p:cNvSpPr>
          <p:nvPr>
            <p:ph idx="1"/>
          </p:nvPr>
        </p:nvSpPr>
        <p:spPr>
          <a:xfrm>
            <a:off x="1576841" y="1358076"/>
            <a:ext cx="9974457" cy="5276675"/>
          </a:xfrm>
        </p:spPr>
        <p:txBody>
          <a:bodyPr>
            <a:normAutofit lnSpcReduction="10000"/>
          </a:bodyPr>
          <a:lstStyle/>
          <a:p>
            <a:pPr marL="0" indent="0">
              <a:buNone/>
            </a:pPr>
            <a:r>
              <a:rPr lang="en-US" dirty="0"/>
              <a:t>In the event of a rainfall event equal to or greater than 0.3 inches occurs, during each calendar month monitoring will be conducted for the constructed on-bench outlet (precipitation induced) which has been disturbed by mining activity with the largest component drainage area and the constructed on-bench outlet (precipitation induced) at the lowest elevation on the down dip portion of the operation that has been disturbed by mining activity.  The stream monitoring stations associated with these outlets must also be monitored at approximately the same time.  The monitoring can be initiated at any point after rain gauge data indicates 0.3 inches of precipitation has occurred and shall be completed within eighteen (18) hours after cessation of the precipitation event.  A qualifying event defined herein as any event where 0.3 inches or more of rainfall occurs within a consecutive 24 hour period. </a:t>
            </a:r>
          </a:p>
          <a:p>
            <a:pPr marL="0" indent="0">
              <a:buNone/>
            </a:pPr>
            <a:r>
              <a:rPr lang="en-US" dirty="0"/>
              <a:t>In the event of a discharge from the precipitation induced outlets is sampled, the sample(s) must be analyzed for all parameters listed in Section A of the permit for each respective outlet and parameters listed in Section D,3 of the permit for the associated stream monitoring station(s).  Analysis must be reported as a regular discharge monitoring report (DMR) and may be substituted for one of the required semi-monthly samples for the outlet(s).  Once a qualified event is sampled in a given calendar month, this condition is satisfied for that calendar month.  Rain gauge information must be maintained during the term of the life of the permit and made available to the Director upon request.</a:t>
            </a:r>
          </a:p>
          <a:p>
            <a:endParaRPr lang="en-US" dirty="0"/>
          </a:p>
        </p:txBody>
      </p:sp>
    </p:spTree>
    <p:extLst>
      <p:ext uri="{BB962C8B-B14F-4D97-AF65-F5344CB8AC3E}">
        <p14:creationId xmlns:p14="http://schemas.microsoft.com/office/powerpoint/2010/main" val="643574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1162" y="409506"/>
            <a:ext cx="8911687" cy="743296"/>
          </a:xfrm>
        </p:spPr>
        <p:txBody>
          <a:bodyPr/>
          <a:lstStyle/>
          <a:p>
            <a:r>
              <a:rPr lang="en-US" b="1" dirty="0"/>
              <a:t>Precipitation Induced Outlet Condition</a:t>
            </a:r>
          </a:p>
        </p:txBody>
      </p:sp>
      <p:pic>
        <p:nvPicPr>
          <p:cNvPr id="4" name="Content Placeholder 3"/>
          <p:cNvPicPr>
            <a:picLocks noGrp="1" noChangeAspect="1"/>
          </p:cNvPicPr>
          <p:nvPr>
            <p:ph idx="1"/>
          </p:nvPr>
        </p:nvPicPr>
        <p:blipFill>
          <a:blip r:embed="rId2"/>
          <a:stretch>
            <a:fillRect/>
          </a:stretch>
        </p:blipFill>
        <p:spPr>
          <a:xfrm>
            <a:off x="1453758" y="1859766"/>
            <a:ext cx="9566494" cy="3781777"/>
          </a:xfrm>
        </p:spPr>
      </p:pic>
    </p:spTree>
    <p:extLst>
      <p:ext uri="{BB962C8B-B14F-4D97-AF65-F5344CB8AC3E}">
        <p14:creationId xmlns:p14="http://schemas.microsoft.com/office/powerpoint/2010/main" val="1217331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593" y="2068286"/>
            <a:ext cx="8915400" cy="3777622"/>
          </a:xfrm>
        </p:spPr>
        <p:txBody>
          <a:bodyPr>
            <a:normAutofit/>
          </a:bodyPr>
          <a:lstStyle/>
          <a:p>
            <a:r>
              <a:rPr lang="en-US" sz="2400" dirty="0"/>
              <a:t>New Reporting Forms must be completed, signed and submitted with the ESS Quarterly Discharge Monitoring Report (DMR) submittal. </a:t>
            </a:r>
          </a:p>
          <a:p>
            <a:r>
              <a:rPr lang="en-US" sz="2400" dirty="0"/>
              <a:t>The original signed form(s) must be submitted to the permit inspector in the appropriate regional office.</a:t>
            </a:r>
          </a:p>
        </p:txBody>
      </p:sp>
      <p:sp>
        <p:nvSpPr>
          <p:cNvPr id="4" name="Title 1"/>
          <p:cNvSpPr>
            <a:spLocks noGrp="1"/>
          </p:cNvSpPr>
          <p:nvPr>
            <p:ph type="title"/>
          </p:nvPr>
        </p:nvSpPr>
        <p:spPr>
          <a:xfrm>
            <a:off x="1240971" y="279991"/>
            <a:ext cx="10086391" cy="587756"/>
          </a:xfrm>
        </p:spPr>
        <p:txBody>
          <a:bodyPr>
            <a:normAutofit fontScale="90000"/>
          </a:bodyPr>
          <a:lstStyle/>
          <a:p>
            <a:r>
              <a:rPr lang="en-US" dirty="0"/>
              <a:t>Permitting Policy for Precipitation Induced Outlets</a:t>
            </a:r>
            <a:br>
              <a:rPr lang="en-US" dirty="0"/>
            </a:br>
            <a:endParaRPr lang="en-US" dirty="0"/>
          </a:p>
        </p:txBody>
      </p:sp>
      <p:sp>
        <p:nvSpPr>
          <p:cNvPr id="5" name="Title 1"/>
          <p:cNvSpPr txBox="1">
            <a:spLocks/>
          </p:cNvSpPr>
          <p:nvPr/>
        </p:nvSpPr>
        <p:spPr>
          <a:xfrm>
            <a:off x="4616813" y="880333"/>
            <a:ext cx="3024960" cy="438466"/>
          </a:xfrm>
          <a:prstGeom prst="rect">
            <a:avLst/>
          </a:prstGeom>
        </p:spPr>
        <p:txBody>
          <a:bodyPr vert="horz" lIns="91440" tIns="45720" rIns="91440" bIns="45720" rtlCol="0" anchor="t">
            <a:normAutofit fontScale="8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Dated November 28, 2016</a:t>
            </a:r>
          </a:p>
        </p:txBody>
      </p:sp>
    </p:spTree>
    <p:extLst>
      <p:ext uri="{BB962C8B-B14F-4D97-AF65-F5344CB8AC3E}">
        <p14:creationId xmlns:p14="http://schemas.microsoft.com/office/powerpoint/2010/main" val="599893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6246" y="72167"/>
            <a:ext cx="9041362" cy="6756000"/>
          </a:xfrm>
          <a:prstGeom prst="rect">
            <a:avLst/>
          </a:prstGeom>
        </p:spPr>
      </p:pic>
    </p:spTree>
    <p:extLst>
      <p:ext uri="{BB962C8B-B14F-4D97-AF65-F5344CB8AC3E}">
        <p14:creationId xmlns:p14="http://schemas.microsoft.com/office/powerpoint/2010/main" val="93030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770077" y="624110"/>
            <a:ext cx="9974510" cy="1280890"/>
          </a:xfrm>
        </p:spPr>
        <p:txBody>
          <a:bodyPr>
            <a:normAutofit fontScale="90000"/>
          </a:bodyPr>
          <a:lstStyle/>
          <a:p>
            <a:r>
              <a:rPr lang="en-US" dirty="0"/>
              <a:t>Permit Writer’s Input (Unfiltered)</a:t>
            </a:r>
            <a:br>
              <a:rPr lang="en-US" dirty="0"/>
            </a:br>
            <a:r>
              <a:rPr lang="en-US" dirty="0"/>
              <a:t>Most Frequent Issues Found in Application Review</a:t>
            </a:r>
            <a:endParaRPr lang="en-US" sz="2800" dirty="0"/>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1082180" y="2133600"/>
            <a:ext cx="10041622" cy="3777622"/>
          </a:xfrm>
        </p:spPr>
        <p:txBody>
          <a:bodyPr>
            <a:normAutofit/>
          </a:bodyPr>
          <a:lstStyle/>
          <a:p>
            <a:r>
              <a:rPr lang="en-US" sz="2400" dirty="0"/>
              <a:t>I am noticing the NWQS justification is not being compiled correctly. Companies are not justifying Non </a:t>
            </a:r>
            <a:r>
              <a:rPr lang="en-US" sz="2400" dirty="0" err="1"/>
              <a:t>Precip</a:t>
            </a:r>
            <a:r>
              <a:rPr lang="en-US" sz="2400" dirty="0"/>
              <a:t> vs </a:t>
            </a:r>
            <a:r>
              <a:rPr lang="en-US" sz="2400" dirty="0" err="1"/>
              <a:t>Precip</a:t>
            </a:r>
            <a:r>
              <a:rPr lang="en-US" sz="2400" dirty="0"/>
              <a:t>.</a:t>
            </a:r>
          </a:p>
          <a:p>
            <a:r>
              <a:rPr lang="en-US" sz="2400" dirty="0"/>
              <a:t>They want to call everything substantially complete. </a:t>
            </a:r>
          </a:p>
          <a:p>
            <a:r>
              <a:rPr lang="en-US" sz="2400" dirty="0"/>
              <a:t>NWQ needs more detailing.</a:t>
            </a:r>
          </a:p>
        </p:txBody>
      </p:sp>
    </p:spTree>
    <p:extLst>
      <p:ext uri="{BB962C8B-B14F-4D97-AF65-F5344CB8AC3E}">
        <p14:creationId xmlns:p14="http://schemas.microsoft.com/office/powerpoint/2010/main" val="1943049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770077" y="624110"/>
            <a:ext cx="9974510" cy="1280890"/>
          </a:xfrm>
        </p:spPr>
        <p:txBody>
          <a:bodyPr>
            <a:normAutofit fontScale="90000"/>
          </a:bodyPr>
          <a:lstStyle/>
          <a:p>
            <a:r>
              <a:rPr lang="en-US" dirty="0"/>
              <a:t>Permit Writer’s Input (Unfiltered)</a:t>
            </a:r>
            <a:br>
              <a:rPr lang="en-US" dirty="0"/>
            </a:br>
            <a:r>
              <a:rPr lang="en-US" dirty="0"/>
              <a:t>Most Frequent Issues Found in Application Review</a:t>
            </a:r>
            <a:endParaRPr lang="en-US" sz="2800" dirty="0"/>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1082180" y="2133600"/>
            <a:ext cx="10041622" cy="3777622"/>
          </a:xfrm>
        </p:spPr>
        <p:txBody>
          <a:bodyPr>
            <a:normAutofit/>
          </a:bodyPr>
          <a:lstStyle/>
          <a:p>
            <a:r>
              <a:rPr lang="en-US" sz="2400" dirty="0"/>
              <a:t>Provide better description in Module 11 Narrative and make sure it matches what is being requested in the Art. 3 application if associated.</a:t>
            </a:r>
          </a:p>
          <a:p>
            <a:r>
              <a:rPr lang="en-US" sz="2400" dirty="0"/>
              <a:t>Make sure they are using the correct BWQ protocol now for non-</a:t>
            </a:r>
            <a:r>
              <a:rPr lang="en-US" sz="2400" dirty="0" err="1"/>
              <a:t>precip</a:t>
            </a:r>
            <a:r>
              <a:rPr lang="en-US" sz="2400" dirty="0"/>
              <a:t> outlets.</a:t>
            </a:r>
          </a:p>
          <a:p>
            <a:r>
              <a:rPr lang="en-US" sz="2400" dirty="0"/>
              <a:t>Provide Table C analysis.  They have 2 years prior to collect this data but are submitting without.  Also delays when an issue pops up with that analysis causing delays in permitting times.</a:t>
            </a:r>
          </a:p>
          <a:p>
            <a:pPr marL="0" indent="0">
              <a:buNone/>
            </a:pPr>
            <a:endParaRPr lang="en-US" sz="2400" dirty="0"/>
          </a:p>
        </p:txBody>
      </p:sp>
    </p:spTree>
    <p:extLst>
      <p:ext uri="{BB962C8B-B14F-4D97-AF65-F5344CB8AC3E}">
        <p14:creationId xmlns:p14="http://schemas.microsoft.com/office/powerpoint/2010/main" val="374639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770077" y="624110"/>
            <a:ext cx="9974510" cy="1280890"/>
          </a:xfrm>
        </p:spPr>
        <p:txBody>
          <a:bodyPr>
            <a:normAutofit fontScale="90000"/>
          </a:bodyPr>
          <a:lstStyle/>
          <a:p>
            <a:r>
              <a:rPr lang="en-US" dirty="0"/>
              <a:t>Permit Writer’s Input (Unfiltered)</a:t>
            </a:r>
            <a:br>
              <a:rPr lang="en-US" dirty="0"/>
            </a:br>
            <a:r>
              <a:rPr lang="en-US" dirty="0"/>
              <a:t>Most Frequent Issues Found in Application Review</a:t>
            </a:r>
            <a:endParaRPr lang="en-US" sz="2800" dirty="0"/>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1082180" y="2133600"/>
            <a:ext cx="10041622" cy="3777622"/>
          </a:xfrm>
        </p:spPr>
        <p:txBody>
          <a:bodyPr>
            <a:normAutofit/>
          </a:bodyPr>
          <a:lstStyle/>
          <a:p>
            <a:r>
              <a:rPr lang="en-US" sz="2400" dirty="0"/>
              <a:t>Provide better description in Module 11 Narrative and make sure it matches what is being requested in the Art. 3 application if associated.</a:t>
            </a:r>
          </a:p>
          <a:p>
            <a:r>
              <a:rPr lang="en-US" sz="2400" dirty="0"/>
              <a:t>The companies and consultants understand the new policies to the point of asking for them in a permitting action. However, they are failing to add the supporting documents necessary to be granted the policies that grant any type of relief. This requires one and sometimes two rounds of corrections for the supporting documentation.</a:t>
            </a:r>
          </a:p>
          <a:p>
            <a:endParaRPr lang="en-US" sz="2400" dirty="0"/>
          </a:p>
          <a:p>
            <a:pPr marL="0" indent="0">
              <a:buNone/>
            </a:pPr>
            <a:endParaRPr lang="en-US" sz="2400" dirty="0"/>
          </a:p>
        </p:txBody>
      </p:sp>
    </p:spTree>
    <p:extLst>
      <p:ext uri="{BB962C8B-B14F-4D97-AF65-F5344CB8AC3E}">
        <p14:creationId xmlns:p14="http://schemas.microsoft.com/office/powerpoint/2010/main" val="9643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C441-515C-4D93-90E6-4D799B63A32A}"/>
              </a:ext>
            </a:extLst>
          </p:cNvPr>
          <p:cNvSpPr>
            <a:spLocks noGrp="1"/>
          </p:cNvSpPr>
          <p:nvPr>
            <p:ph type="title"/>
          </p:nvPr>
        </p:nvSpPr>
        <p:spPr>
          <a:xfrm>
            <a:off x="1770077" y="624110"/>
            <a:ext cx="9974510" cy="1280890"/>
          </a:xfrm>
        </p:spPr>
        <p:txBody>
          <a:bodyPr>
            <a:normAutofit fontScale="90000"/>
          </a:bodyPr>
          <a:lstStyle/>
          <a:p>
            <a:r>
              <a:rPr lang="en-US" dirty="0"/>
              <a:t>Permit Writer’s Input (Unfiltered)</a:t>
            </a:r>
            <a:br>
              <a:rPr lang="en-US" dirty="0"/>
            </a:br>
            <a:r>
              <a:rPr lang="en-US" dirty="0"/>
              <a:t>Most Frequent Issues Found in Application Review</a:t>
            </a:r>
            <a:endParaRPr lang="en-US" sz="2800" dirty="0"/>
          </a:p>
        </p:txBody>
      </p:sp>
      <p:sp>
        <p:nvSpPr>
          <p:cNvPr id="3" name="Content Placeholder 2">
            <a:extLst>
              <a:ext uri="{FF2B5EF4-FFF2-40B4-BE49-F238E27FC236}">
                <a16:creationId xmlns:a16="http://schemas.microsoft.com/office/drawing/2014/main" id="{E942B367-06E7-42FB-9F73-E6002458CB23}"/>
              </a:ext>
            </a:extLst>
          </p:cNvPr>
          <p:cNvSpPr>
            <a:spLocks noGrp="1"/>
          </p:cNvSpPr>
          <p:nvPr>
            <p:ph idx="1"/>
          </p:nvPr>
        </p:nvSpPr>
        <p:spPr>
          <a:xfrm>
            <a:off x="1082180" y="2133600"/>
            <a:ext cx="10041622" cy="3777622"/>
          </a:xfrm>
        </p:spPr>
        <p:txBody>
          <a:bodyPr>
            <a:normAutofit/>
          </a:bodyPr>
          <a:lstStyle/>
          <a:p>
            <a:r>
              <a:rPr lang="en-US" sz="2400" dirty="0"/>
              <a:t>Companies not resubmitting the corrections within 30 days is becoming a real problem. </a:t>
            </a:r>
          </a:p>
          <a:p>
            <a:r>
              <a:rPr lang="en-US" sz="2400" dirty="0"/>
              <a:t>We also need to remind the companies that when a permitting action is submitted they also need to submit the required filing fees associated.</a:t>
            </a:r>
          </a:p>
          <a:p>
            <a:r>
              <a:rPr lang="en-US" sz="2400" dirty="0"/>
              <a:t>Make a quick word to them about submitting incomplete applications, no water data, which they are just trying to get an application in and get out of hot water with I &amp; E.</a:t>
            </a:r>
            <a:r>
              <a:rPr lang="en-US" dirty="0"/>
              <a:t>  </a:t>
            </a:r>
          </a:p>
          <a:p>
            <a:endParaRPr lang="en-US" sz="2400" dirty="0"/>
          </a:p>
          <a:p>
            <a:pPr marL="0" indent="0">
              <a:buNone/>
            </a:pPr>
            <a:endParaRPr lang="en-US" sz="2400" dirty="0"/>
          </a:p>
        </p:txBody>
      </p:sp>
    </p:spTree>
    <p:extLst>
      <p:ext uri="{BB962C8B-B14F-4D97-AF65-F5344CB8AC3E}">
        <p14:creationId xmlns:p14="http://schemas.microsoft.com/office/powerpoint/2010/main" val="128475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2024" y="447942"/>
            <a:ext cx="8061649" cy="681062"/>
          </a:xfrm>
        </p:spPr>
        <p:txBody>
          <a:bodyPr>
            <a:noAutofit/>
          </a:bodyPr>
          <a:lstStyle/>
          <a:p>
            <a:r>
              <a:rPr lang="en-US" dirty="0"/>
              <a:t>Post Mining Limits Under 47 CSR 30</a:t>
            </a:r>
          </a:p>
        </p:txBody>
      </p:sp>
      <p:sp>
        <p:nvSpPr>
          <p:cNvPr id="3" name="Content Placeholder 2"/>
          <p:cNvSpPr>
            <a:spLocks noGrp="1"/>
          </p:cNvSpPr>
          <p:nvPr>
            <p:ph idx="1"/>
          </p:nvPr>
        </p:nvSpPr>
        <p:spPr>
          <a:xfrm>
            <a:off x="2589212" y="2133600"/>
            <a:ext cx="8430241" cy="3777622"/>
          </a:xfrm>
        </p:spPr>
        <p:txBody>
          <a:bodyPr>
            <a:normAutofit/>
          </a:bodyPr>
          <a:lstStyle/>
          <a:p>
            <a:pPr marL="0" indent="0">
              <a:buNone/>
            </a:pPr>
            <a:r>
              <a:rPr lang="en-US" sz="2400" dirty="0"/>
              <a:t>The determination for classification as a Post Mining Area is based on three factors: </a:t>
            </a:r>
          </a:p>
          <a:p>
            <a:pPr marL="0" indent="0">
              <a:buNone/>
            </a:pPr>
            <a:r>
              <a:rPr lang="en-US" sz="2400" dirty="0"/>
              <a:t>(1) Mining in the area is completed; </a:t>
            </a:r>
          </a:p>
          <a:p>
            <a:pPr marL="0" indent="0">
              <a:buNone/>
            </a:pPr>
            <a:r>
              <a:rPr lang="en-US" sz="2400" dirty="0"/>
              <a:t>(2) The surface area has been returned to contour; and </a:t>
            </a:r>
          </a:p>
          <a:p>
            <a:pPr marL="0" indent="0">
              <a:buNone/>
            </a:pPr>
            <a:r>
              <a:rPr lang="en-US" sz="2400" dirty="0"/>
              <a:t>(3) Revegetation has commenced.</a:t>
            </a:r>
          </a:p>
          <a:p>
            <a:pPr marL="0" indent="0">
              <a:buNone/>
            </a:pPr>
            <a:endParaRPr lang="en-US" sz="2400" dirty="0"/>
          </a:p>
          <a:p>
            <a:pPr marL="0" indent="0">
              <a:buNone/>
            </a:pPr>
            <a:r>
              <a:rPr lang="en-US" sz="2400" dirty="0"/>
              <a:t>Summary – The coal is removed, area is backfilled, graded and seeded.</a:t>
            </a:r>
          </a:p>
        </p:txBody>
      </p:sp>
      <p:sp>
        <p:nvSpPr>
          <p:cNvPr id="4" name="TextBox 3"/>
          <p:cNvSpPr txBox="1"/>
          <p:nvPr/>
        </p:nvSpPr>
        <p:spPr>
          <a:xfrm>
            <a:off x="4553339" y="1077304"/>
            <a:ext cx="2698175" cy="369332"/>
          </a:xfrm>
          <a:prstGeom prst="rect">
            <a:avLst/>
          </a:prstGeom>
          <a:noFill/>
        </p:spPr>
        <p:txBody>
          <a:bodyPr wrap="none" rtlCol="0">
            <a:spAutoFit/>
          </a:bodyPr>
          <a:lstStyle/>
          <a:p>
            <a:r>
              <a:rPr lang="en-US" dirty="0"/>
              <a:t>Dated January 3, 2014</a:t>
            </a:r>
          </a:p>
        </p:txBody>
      </p:sp>
    </p:spTree>
    <p:extLst>
      <p:ext uri="{BB962C8B-B14F-4D97-AF65-F5344CB8AC3E}">
        <p14:creationId xmlns:p14="http://schemas.microsoft.com/office/powerpoint/2010/main" val="3460967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417765" y="1983909"/>
            <a:ext cx="4046301" cy="923330"/>
          </a:xfrm>
          <a:prstGeom prst="rect">
            <a:avLst/>
          </a:prstGeom>
          <a:noFill/>
        </p:spPr>
        <p:txBody>
          <a:bodyPr wrap="none" rtlCol="0">
            <a:spAutoFit/>
          </a:bodyPr>
          <a:lstStyle/>
          <a:p>
            <a:r>
              <a:rPr lang="en-US" sz="5400" b="1" dirty="0"/>
              <a:t>Questions ?</a:t>
            </a:r>
          </a:p>
        </p:txBody>
      </p:sp>
    </p:spTree>
    <p:extLst>
      <p:ext uri="{BB962C8B-B14F-4D97-AF65-F5344CB8AC3E}">
        <p14:creationId xmlns:p14="http://schemas.microsoft.com/office/powerpoint/2010/main" val="336105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8090" y="447942"/>
            <a:ext cx="8574832" cy="681062"/>
          </a:xfrm>
        </p:spPr>
        <p:txBody>
          <a:bodyPr>
            <a:noAutofit/>
          </a:bodyPr>
          <a:lstStyle/>
          <a:p>
            <a:r>
              <a:rPr lang="en-US" dirty="0"/>
              <a:t>Post Mining Limits Under 47 CSR 30</a:t>
            </a:r>
          </a:p>
        </p:txBody>
      </p:sp>
      <p:sp>
        <p:nvSpPr>
          <p:cNvPr id="3" name="Content Placeholder 2"/>
          <p:cNvSpPr>
            <a:spLocks noGrp="1"/>
          </p:cNvSpPr>
          <p:nvPr>
            <p:ph idx="1"/>
          </p:nvPr>
        </p:nvSpPr>
        <p:spPr>
          <a:xfrm>
            <a:off x="1800808" y="2133600"/>
            <a:ext cx="8752115" cy="3777622"/>
          </a:xfrm>
        </p:spPr>
        <p:txBody>
          <a:bodyPr>
            <a:normAutofit/>
          </a:bodyPr>
          <a:lstStyle/>
          <a:p>
            <a:r>
              <a:rPr lang="en-US" sz="2400" dirty="0"/>
              <a:t>This determination is made on an outlet-by-outlet basis.</a:t>
            </a:r>
          </a:p>
          <a:p>
            <a:r>
              <a:rPr lang="en-US" sz="2400" dirty="0"/>
              <a:t>The drainage area associated with each outlet will be assessed individually to determine whether each of the three factors is satisfied.</a:t>
            </a:r>
          </a:p>
          <a:p>
            <a:r>
              <a:rPr lang="en-US" sz="2400" dirty="0"/>
              <a:t>It is possible for one or more outlets to be classified as a Post-Mining Area, while other outlets do not qualify for reclassification.</a:t>
            </a:r>
          </a:p>
        </p:txBody>
      </p:sp>
      <p:sp>
        <p:nvSpPr>
          <p:cNvPr id="4" name="TextBox 3"/>
          <p:cNvSpPr txBox="1"/>
          <p:nvPr/>
        </p:nvSpPr>
        <p:spPr>
          <a:xfrm>
            <a:off x="4553339" y="1077304"/>
            <a:ext cx="2698175" cy="369332"/>
          </a:xfrm>
          <a:prstGeom prst="rect">
            <a:avLst/>
          </a:prstGeom>
          <a:noFill/>
        </p:spPr>
        <p:txBody>
          <a:bodyPr wrap="none" rtlCol="0">
            <a:spAutoFit/>
          </a:bodyPr>
          <a:lstStyle/>
          <a:p>
            <a:r>
              <a:rPr lang="en-US" dirty="0"/>
              <a:t>Dated January 3, 2014</a:t>
            </a:r>
          </a:p>
        </p:txBody>
      </p:sp>
    </p:spTree>
    <p:extLst>
      <p:ext uri="{BB962C8B-B14F-4D97-AF65-F5344CB8AC3E}">
        <p14:creationId xmlns:p14="http://schemas.microsoft.com/office/powerpoint/2010/main" val="200983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47942"/>
            <a:ext cx="7781730" cy="681062"/>
          </a:xfrm>
        </p:spPr>
        <p:txBody>
          <a:bodyPr>
            <a:noAutofit/>
          </a:bodyPr>
          <a:lstStyle/>
          <a:p>
            <a:r>
              <a:rPr lang="en-US" dirty="0"/>
              <a:t>Post Mining Limits Under 47 CSR 30</a:t>
            </a:r>
          </a:p>
        </p:txBody>
      </p:sp>
      <p:sp>
        <p:nvSpPr>
          <p:cNvPr id="3" name="Content Placeholder 2"/>
          <p:cNvSpPr>
            <a:spLocks noGrp="1"/>
          </p:cNvSpPr>
          <p:nvPr>
            <p:ph idx="1"/>
          </p:nvPr>
        </p:nvSpPr>
        <p:spPr>
          <a:xfrm>
            <a:off x="1427584" y="1667069"/>
            <a:ext cx="10086392" cy="4360506"/>
          </a:xfrm>
        </p:spPr>
        <p:txBody>
          <a:bodyPr>
            <a:noAutofit/>
          </a:bodyPr>
          <a:lstStyle/>
          <a:p>
            <a:pPr marL="0" indent="0">
              <a:buNone/>
            </a:pPr>
            <a:r>
              <a:rPr lang="en-US" sz="2400" b="1" dirty="0">
                <a:solidFill>
                  <a:srgbClr val="FF0000"/>
                </a:solidFill>
              </a:rPr>
              <a:t>Precipitation-Induced Outlets. </a:t>
            </a:r>
            <a:r>
              <a:rPr lang="en-US" sz="2400" dirty="0">
                <a:solidFill>
                  <a:schemeClr val="tx1"/>
                </a:solidFill>
              </a:rPr>
              <a:t>Prior to applying for post-mining limits, the permittee must provide one of the following data sets for each outlet:</a:t>
            </a:r>
          </a:p>
          <a:p>
            <a:r>
              <a:rPr lang="en-US" sz="2400" strike="sngStrike" dirty="0">
                <a:solidFill>
                  <a:schemeClr val="tx1"/>
                </a:solidFill>
              </a:rPr>
              <a:t>Twelve (12) months DMR data plus 1 raw sample, if the outlet is not chemically treated</a:t>
            </a:r>
            <a:r>
              <a:rPr lang="en-US" sz="2400" dirty="0">
                <a:solidFill>
                  <a:schemeClr val="tx1"/>
                </a:solidFill>
              </a:rPr>
              <a:t>;</a:t>
            </a:r>
          </a:p>
          <a:p>
            <a:r>
              <a:rPr lang="en-US" sz="2400" strike="sngStrike" dirty="0">
                <a:solidFill>
                  <a:schemeClr val="tx1"/>
                </a:solidFill>
              </a:rPr>
              <a:t>Six (6) months of raw sample data collected prior to any chemical treatment;</a:t>
            </a:r>
          </a:p>
          <a:p>
            <a:r>
              <a:rPr lang="en-US" sz="2400" dirty="0"/>
              <a:t>If the outlet </a:t>
            </a:r>
            <a:r>
              <a:rPr lang="en-US" sz="2400" strike="sngStrike" dirty="0">
                <a:solidFill>
                  <a:schemeClr val="tx1"/>
                </a:solidFill>
              </a:rPr>
              <a:t>does not flow consistently</a:t>
            </a:r>
            <a:r>
              <a:rPr lang="en-US" sz="2400" dirty="0"/>
              <a:t>, </a:t>
            </a:r>
            <a:r>
              <a:rPr lang="en-US" sz="2400" b="1" dirty="0">
                <a:solidFill>
                  <a:srgbClr val="FF0000"/>
                </a:solidFill>
              </a:rPr>
              <a:t>only flows in response to precipitation </a:t>
            </a:r>
            <a:r>
              <a:rPr lang="en-US" sz="2400" dirty="0"/>
              <a:t>event, 12 months DMR data plus 1 raw sample </a:t>
            </a:r>
            <a:r>
              <a:rPr lang="en-US" sz="2400" b="1" dirty="0">
                <a:solidFill>
                  <a:srgbClr val="FF0000"/>
                </a:solidFill>
              </a:rPr>
              <a:t>(no pooled samples) </a:t>
            </a:r>
            <a:r>
              <a:rPr lang="en-US" sz="2400" dirty="0"/>
              <a:t>with confirmation from the DEP inspector; OR</a:t>
            </a:r>
          </a:p>
          <a:p>
            <a:r>
              <a:rPr lang="en-US" sz="2400" dirty="0"/>
              <a:t>If the outlet does not discharge, 12 months of DMR demonstrating no flow with confirmation from the DEP inspector.</a:t>
            </a:r>
          </a:p>
        </p:txBody>
      </p:sp>
      <p:sp>
        <p:nvSpPr>
          <p:cNvPr id="4" name="TextBox 3"/>
          <p:cNvSpPr txBox="1"/>
          <p:nvPr/>
        </p:nvSpPr>
        <p:spPr>
          <a:xfrm>
            <a:off x="4553339" y="1077304"/>
            <a:ext cx="2901756" cy="369332"/>
          </a:xfrm>
          <a:prstGeom prst="rect">
            <a:avLst/>
          </a:prstGeom>
          <a:noFill/>
        </p:spPr>
        <p:txBody>
          <a:bodyPr wrap="none" rtlCol="0">
            <a:spAutoFit/>
          </a:bodyPr>
          <a:lstStyle/>
          <a:p>
            <a:r>
              <a:rPr lang="en-US" dirty="0"/>
              <a:t>Revised October 5, 2017</a:t>
            </a:r>
          </a:p>
        </p:txBody>
      </p:sp>
    </p:spTree>
    <p:extLst>
      <p:ext uri="{BB962C8B-B14F-4D97-AF65-F5344CB8AC3E}">
        <p14:creationId xmlns:p14="http://schemas.microsoft.com/office/powerpoint/2010/main" val="274554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47942"/>
            <a:ext cx="7781730" cy="681062"/>
          </a:xfrm>
        </p:spPr>
        <p:txBody>
          <a:bodyPr>
            <a:noAutofit/>
          </a:bodyPr>
          <a:lstStyle/>
          <a:p>
            <a:r>
              <a:rPr lang="en-US" dirty="0"/>
              <a:t>Post Mining Limits Under 47 CSR 30</a:t>
            </a:r>
          </a:p>
        </p:txBody>
      </p:sp>
      <p:sp>
        <p:nvSpPr>
          <p:cNvPr id="3" name="Content Placeholder 2"/>
          <p:cNvSpPr>
            <a:spLocks noGrp="1"/>
          </p:cNvSpPr>
          <p:nvPr>
            <p:ph idx="1"/>
          </p:nvPr>
        </p:nvSpPr>
        <p:spPr>
          <a:xfrm>
            <a:off x="1660849" y="2075998"/>
            <a:ext cx="9097347" cy="3777622"/>
          </a:xfrm>
        </p:spPr>
        <p:txBody>
          <a:bodyPr>
            <a:normAutofit/>
          </a:bodyPr>
          <a:lstStyle/>
          <a:p>
            <a:r>
              <a:rPr lang="en-US" sz="2400" dirty="0"/>
              <a:t>The data will be compared to the corresponding outlet’s effluent limitations. </a:t>
            </a:r>
          </a:p>
          <a:p>
            <a:r>
              <a:rPr lang="en-US" sz="2400" dirty="0"/>
              <a:t>If the data meets all WQBELs in the permit, then the outlet will be assigned the appropriate TBELs for a Post-Mining Area specified in 40 CFR 434. </a:t>
            </a:r>
          </a:p>
          <a:p>
            <a:r>
              <a:rPr lang="en-US" sz="2400" dirty="0"/>
              <a:t>WQBELs will remain in the permit for any parameter that does not meet the effluent limitations set forth in the NPDES permit.</a:t>
            </a:r>
          </a:p>
        </p:txBody>
      </p:sp>
      <p:sp>
        <p:nvSpPr>
          <p:cNvPr id="4" name="TextBox 3"/>
          <p:cNvSpPr txBox="1"/>
          <p:nvPr/>
        </p:nvSpPr>
        <p:spPr>
          <a:xfrm>
            <a:off x="4553339" y="1077304"/>
            <a:ext cx="2698175" cy="369332"/>
          </a:xfrm>
          <a:prstGeom prst="rect">
            <a:avLst/>
          </a:prstGeom>
          <a:noFill/>
        </p:spPr>
        <p:txBody>
          <a:bodyPr wrap="none" rtlCol="0">
            <a:spAutoFit/>
          </a:bodyPr>
          <a:lstStyle/>
          <a:p>
            <a:r>
              <a:rPr lang="en-US" dirty="0"/>
              <a:t>Dated January 3, 2014</a:t>
            </a:r>
          </a:p>
        </p:txBody>
      </p:sp>
    </p:spTree>
    <p:extLst>
      <p:ext uri="{BB962C8B-B14F-4D97-AF65-F5344CB8AC3E}">
        <p14:creationId xmlns:p14="http://schemas.microsoft.com/office/powerpoint/2010/main" val="204108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20686" y="447942"/>
            <a:ext cx="7781730" cy="681062"/>
          </a:xfrm>
        </p:spPr>
        <p:txBody>
          <a:bodyPr>
            <a:noAutofit/>
          </a:bodyPr>
          <a:lstStyle/>
          <a:p>
            <a:r>
              <a:rPr lang="en-US" dirty="0"/>
              <a:t>Post Mining Limits Under 47 CSR 30</a:t>
            </a:r>
          </a:p>
        </p:txBody>
      </p:sp>
      <p:sp>
        <p:nvSpPr>
          <p:cNvPr id="3" name="Content Placeholder 2"/>
          <p:cNvSpPr>
            <a:spLocks noGrp="1"/>
          </p:cNvSpPr>
          <p:nvPr>
            <p:ph idx="1"/>
          </p:nvPr>
        </p:nvSpPr>
        <p:spPr>
          <a:xfrm>
            <a:off x="1371600" y="1685731"/>
            <a:ext cx="9993086" cy="4889240"/>
          </a:xfrm>
        </p:spPr>
        <p:txBody>
          <a:bodyPr>
            <a:noAutofit/>
          </a:bodyPr>
          <a:lstStyle/>
          <a:p>
            <a:pPr marL="0" indent="0">
              <a:buNone/>
            </a:pPr>
            <a:r>
              <a:rPr lang="en-US" sz="2000" b="1" dirty="0">
                <a:solidFill>
                  <a:srgbClr val="FF0000"/>
                </a:solidFill>
              </a:rPr>
              <a:t>Non-Precipitation Induced outlets.</a:t>
            </a:r>
            <a:r>
              <a:rPr lang="en-US" sz="2000" b="1" dirty="0"/>
              <a:t> </a:t>
            </a:r>
            <a:r>
              <a:rPr lang="en-US" sz="2000" dirty="0"/>
              <a:t>Prior to applying for post-mining limits, the permittee must</a:t>
            </a:r>
          </a:p>
          <a:p>
            <a:r>
              <a:rPr lang="en-US" sz="2000" dirty="0"/>
              <a:t>provide 12 months raw water data for each outlet, </a:t>
            </a:r>
            <a:r>
              <a:rPr lang="en-US" sz="2000" dirty="0">
                <a:solidFill>
                  <a:srgbClr val="FF0000"/>
                </a:solidFill>
              </a:rPr>
              <a:t>prior to any treatment (chemical or physical).  </a:t>
            </a:r>
            <a:r>
              <a:rPr lang="en-US" sz="2000" dirty="0"/>
              <a:t>This sample needs to be taken prior to the water entering the associated control structure.  </a:t>
            </a:r>
            <a:r>
              <a:rPr lang="en-US" sz="2000" dirty="0">
                <a:solidFill>
                  <a:srgbClr val="FF0000"/>
                </a:solidFill>
              </a:rPr>
              <a:t>All observed sources of flow, i.e. valley fill toes, deep mine discharge seals, must be sampled individually at the point of flow origin, even if they have a common outlet ( same as required by sediment control structure removal guidance).</a:t>
            </a:r>
          </a:p>
          <a:p>
            <a:r>
              <a:rPr lang="en-US" sz="2000" dirty="0"/>
              <a:t>The agency will compare the data to the applicable water quality criteria. If the data does not exceed the corresponding water quality criteria, then the outlet will be assigned the appropriate TBELs for a Post-Mining Area specified in 40 CFR 434. </a:t>
            </a:r>
          </a:p>
          <a:p>
            <a:r>
              <a:rPr lang="en-US" sz="2000" dirty="0"/>
              <a:t>WQBELs will remain in the permit for any parameter that exceeds the applicable water quality criteria in the receiving stream.</a:t>
            </a:r>
          </a:p>
        </p:txBody>
      </p:sp>
      <p:sp>
        <p:nvSpPr>
          <p:cNvPr id="4" name="TextBox 3"/>
          <p:cNvSpPr txBox="1"/>
          <p:nvPr/>
        </p:nvSpPr>
        <p:spPr>
          <a:xfrm>
            <a:off x="4553339" y="1077304"/>
            <a:ext cx="2901756" cy="369332"/>
          </a:xfrm>
          <a:prstGeom prst="rect">
            <a:avLst/>
          </a:prstGeom>
          <a:noFill/>
        </p:spPr>
        <p:txBody>
          <a:bodyPr wrap="none" rtlCol="0">
            <a:spAutoFit/>
          </a:bodyPr>
          <a:lstStyle/>
          <a:p>
            <a:r>
              <a:rPr lang="en-US" dirty="0">
                <a:solidFill>
                  <a:srgbClr val="FF0000"/>
                </a:solidFill>
              </a:rPr>
              <a:t>Revised October 5, 2017</a:t>
            </a:r>
          </a:p>
        </p:txBody>
      </p:sp>
    </p:spTree>
    <p:extLst>
      <p:ext uri="{BB962C8B-B14F-4D97-AF65-F5344CB8AC3E}">
        <p14:creationId xmlns:p14="http://schemas.microsoft.com/office/powerpoint/2010/main" val="316267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4037" y="1428750"/>
            <a:ext cx="8543925" cy="4000500"/>
          </a:xfrm>
          <a:prstGeom prst="rect">
            <a:avLst/>
          </a:prstGeom>
        </p:spPr>
      </p:pic>
    </p:spTree>
    <p:extLst>
      <p:ext uri="{BB962C8B-B14F-4D97-AF65-F5344CB8AC3E}">
        <p14:creationId xmlns:p14="http://schemas.microsoft.com/office/powerpoint/2010/main" val="127889458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936DE588BCB948A8C6EBA0600857DD" ma:contentTypeVersion="6" ma:contentTypeDescription="Create a new document." ma:contentTypeScope="" ma:versionID="08bad472f584c28b647c468c9944a8a1">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A33D7-8532-4EE1-B1B9-C7AE31F3B8D8}"/>
</file>

<file path=customXml/itemProps2.xml><?xml version="1.0" encoding="utf-8"?>
<ds:datastoreItem xmlns:ds="http://schemas.openxmlformats.org/officeDocument/2006/customXml" ds:itemID="{532AE750-301C-43CE-9E42-02593E58A806}"/>
</file>

<file path=customXml/itemProps3.xml><?xml version="1.0" encoding="utf-8"?>
<ds:datastoreItem xmlns:ds="http://schemas.openxmlformats.org/officeDocument/2006/customXml" ds:itemID="{F1B6CB83-C698-4C9A-8F45-60614A21F453}"/>
</file>

<file path=docProps/app.xml><?xml version="1.0" encoding="utf-8"?>
<Properties xmlns="http://schemas.openxmlformats.org/officeDocument/2006/extended-properties" xmlns:vt="http://schemas.openxmlformats.org/officeDocument/2006/docPropsVTypes">
  <Template>Wisp</Template>
  <TotalTime>2445</TotalTime>
  <Words>2291</Words>
  <Application>Microsoft Office PowerPoint</Application>
  <PresentationFormat>Widescreen</PresentationFormat>
  <Paragraphs>164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Century Gothic</vt:lpstr>
      <vt:lpstr>Wingdings 3</vt:lpstr>
      <vt:lpstr>Wisp</vt:lpstr>
      <vt:lpstr>Industry Training</vt:lpstr>
      <vt:lpstr>Post Mining Limits Under 47 CSR 30</vt:lpstr>
      <vt:lpstr>Post Mining Limits Under 47 CSR 30</vt:lpstr>
      <vt:lpstr>Post Mining Limits Under 47 CSR 30</vt:lpstr>
      <vt:lpstr>Post Mining Limits Under 47 CSR 30</vt:lpstr>
      <vt:lpstr>Post Mining Limits Under 47 CSR 30</vt:lpstr>
      <vt:lpstr>Post Mining Limits Under 47 CSR 30</vt:lpstr>
      <vt:lpstr>Post Mining Limits Under 47 CSR 30</vt:lpstr>
      <vt:lpstr>PowerPoint Presentation</vt:lpstr>
      <vt:lpstr>Permit Writer’s Input (Unfiltered) Most Frequent Issues Found in Application Review</vt:lpstr>
      <vt:lpstr>Permit Writer’s Input (Unfiltered) Most Frequent Issues Found in Application Review</vt:lpstr>
      <vt:lpstr>Permit Writer’s Input (Unfiltered) Most Frequent Issues Found in Application Review</vt:lpstr>
      <vt:lpstr>Permitting Policy for Instream Station Monitoring Frequency</vt:lpstr>
      <vt:lpstr>Permitting Policy for Instream Stations</vt:lpstr>
      <vt:lpstr>Dated February 9, 2017</vt:lpstr>
      <vt:lpstr>Permitting Policy for Instream Stations </vt:lpstr>
      <vt:lpstr>Permitting Policy for Instream Stations </vt:lpstr>
      <vt:lpstr>Permitting Policy for Instream Stations </vt:lpstr>
      <vt:lpstr>Permitting Policy for Instream Stations </vt:lpstr>
      <vt:lpstr>Permitting Policy for Instream Stations </vt:lpstr>
      <vt:lpstr>Permitting Policy for Instream Stations </vt:lpstr>
      <vt:lpstr>Permitting Policy for Instream Stations </vt:lpstr>
      <vt:lpstr>Permitting Policy for Instream Stations </vt:lpstr>
      <vt:lpstr>Permitting Policy for Instream Stations </vt:lpstr>
      <vt:lpstr>Permitting Policy for Precipitation Induced Outlets </vt:lpstr>
      <vt:lpstr>Permitting Policy for Precipitation Induced Outlets </vt:lpstr>
      <vt:lpstr>Permitting Policy for Precipitation Induced Outlets </vt:lpstr>
      <vt:lpstr>Permitting Policy for Precipitation Induced Outlets </vt:lpstr>
      <vt:lpstr>Permitting Policy for Precipitation Induced Outlets </vt:lpstr>
      <vt:lpstr>Permitting Policy for Precipitation Induced Outlets </vt:lpstr>
      <vt:lpstr>Permitting Policy for Precipitation Induced Outlets </vt:lpstr>
      <vt:lpstr>Precipitation Induced Outlet Condition</vt:lpstr>
      <vt:lpstr>Precipitation Induced Outlet Condition</vt:lpstr>
      <vt:lpstr>Permitting Policy for Precipitation Induced Outlets </vt:lpstr>
      <vt:lpstr>PowerPoint Presentation</vt:lpstr>
      <vt:lpstr>Permit Writer’s Input (Unfiltered) Most Frequent Issues Found in Application Review</vt:lpstr>
      <vt:lpstr>Permit Writer’s Input (Unfiltered) Most Frequent Issues Found in Application Review</vt:lpstr>
      <vt:lpstr>Permit Writer’s Input (Unfiltered) Most Frequent Issues Found in Application Review</vt:lpstr>
      <vt:lpstr>Permit Writer’s Input (Unfiltered) Most Frequent Issues Found in Application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NPDES Permit Conditions</dc:title>
  <dc:creator>Borth, William C</dc:creator>
  <cp:lastModifiedBy>Borth, William C</cp:lastModifiedBy>
  <cp:revision>84</cp:revision>
  <cp:lastPrinted>2018-08-21T17:44:38Z</cp:lastPrinted>
  <dcterms:created xsi:type="dcterms:W3CDTF">2017-07-24T22:25:27Z</dcterms:created>
  <dcterms:modified xsi:type="dcterms:W3CDTF">2018-08-21T17:47:51Z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0x010100B3936DE588BCB948A8C6EBA0600857DD</vt:lpwstr>
  </property>
</Properties>
</file>