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59" r:id="rId7"/>
    <p:sldId id="260" r:id="rId8"/>
    <p:sldId id="264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08460-315F-43A9-8BFB-1ED60D55D58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2DBBA1-B3CC-4FD5-BF3D-C517721EF8F1}">
      <dgm:prSet/>
      <dgm:spPr/>
      <dgm:t>
        <a:bodyPr/>
        <a:lstStyle/>
        <a:p>
          <a:r>
            <a:rPr lang="en-US" dirty="0"/>
            <a:t>Applies largely to application in NPDES permitting</a:t>
          </a:r>
        </a:p>
      </dgm:t>
    </dgm:pt>
    <dgm:pt modelId="{10B29993-A25B-464F-B839-A76F961F137E}" type="parTrans" cxnId="{37F4E68C-96FA-424C-882A-59F8C72B7DF6}">
      <dgm:prSet/>
      <dgm:spPr/>
      <dgm:t>
        <a:bodyPr/>
        <a:lstStyle/>
        <a:p>
          <a:endParaRPr lang="en-US"/>
        </a:p>
      </dgm:t>
    </dgm:pt>
    <dgm:pt modelId="{0B9E6817-ECA3-4E72-83E8-B2C748C671BE}" type="sibTrans" cxnId="{37F4E68C-96FA-424C-882A-59F8C72B7DF6}">
      <dgm:prSet/>
      <dgm:spPr/>
      <dgm:t>
        <a:bodyPr/>
        <a:lstStyle/>
        <a:p>
          <a:endParaRPr lang="en-US"/>
        </a:p>
      </dgm:t>
    </dgm:pt>
    <dgm:pt modelId="{D83651C4-FE8D-4544-B61C-19EC1C43A102}">
      <dgm:prSet/>
      <dgm:spPr/>
      <dgm:t>
        <a:bodyPr/>
        <a:lstStyle/>
        <a:p>
          <a:r>
            <a:rPr lang="en-US" dirty="0"/>
            <a:t>Keeps previous approach of bioaccumulation factor (BAF) calculation</a:t>
          </a:r>
        </a:p>
      </dgm:t>
    </dgm:pt>
    <dgm:pt modelId="{7E40CCF8-7860-44BE-B58C-13200EBB9DCE}" type="parTrans" cxnId="{589CB64C-E91A-4AEF-8565-E276BD6A092D}">
      <dgm:prSet/>
      <dgm:spPr/>
      <dgm:t>
        <a:bodyPr/>
        <a:lstStyle/>
        <a:p>
          <a:endParaRPr lang="en-US"/>
        </a:p>
      </dgm:t>
    </dgm:pt>
    <dgm:pt modelId="{64A730DA-7CED-4536-BB3E-1A3620ABFEA3}" type="sibTrans" cxnId="{589CB64C-E91A-4AEF-8565-E276BD6A092D}">
      <dgm:prSet/>
      <dgm:spPr/>
      <dgm:t>
        <a:bodyPr/>
        <a:lstStyle/>
        <a:p>
          <a:endParaRPr lang="en-US"/>
        </a:p>
      </dgm:t>
    </dgm:pt>
    <dgm:pt modelId="{537F38C5-722A-40FE-99E4-ABCB01A02B44}">
      <dgm:prSet/>
      <dgm:spPr/>
      <dgm:t>
        <a:bodyPr/>
        <a:lstStyle/>
        <a:p>
          <a:r>
            <a:rPr lang="en-US" dirty="0"/>
            <a:t>Provides additional option to measure compliance directly through analysis of fish tissues</a:t>
          </a:r>
        </a:p>
      </dgm:t>
    </dgm:pt>
    <dgm:pt modelId="{E38F1DF4-8E2C-4845-88CC-B39E742B1BEF}" type="parTrans" cxnId="{A823CD1E-2039-4EA9-9AE9-6CFE05364749}">
      <dgm:prSet/>
      <dgm:spPr/>
      <dgm:t>
        <a:bodyPr/>
        <a:lstStyle/>
        <a:p>
          <a:endParaRPr lang="en-US"/>
        </a:p>
      </dgm:t>
    </dgm:pt>
    <dgm:pt modelId="{E5811E1B-DE0A-49B2-9153-44E10B37709E}" type="sibTrans" cxnId="{A823CD1E-2039-4EA9-9AE9-6CFE05364749}">
      <dgm:prSet/>
      <dgm:spPr/>
      <dgm:t>
        <a:bodyPr/>
        <a:lstStyle/>
        <a:p>
          <a:endParaRPr lang="en-US"/>
        </a:p>
      </dgm:t>
    </dgm:pt>
    <dgm:pt modelId="{BF554192-461D-4E7B-8005-490AAB05BECF}">
      <dgm:prSet/>
      <dgm:spPr/>
      <dgm:t>
        <a:bodyPr/>
        <a:lstStyle/>
        <a:p>
          <a:r>
            <a:rPr lang="en-US" dirty="0"/>
            <a:t>Shortens requirement to redo fish for BAF approach from 3 years to at reissuance unless &lt; 1 year</a:t>
          </a:r>
        </a:p>
      </dgm:t>
    </dgm:pt>
    <dgm:pt modelId="{94A018D7-04F0-4141-8863-69E4964F5E38}" type="parTrans" cxnId="{65CE2DCA-6006-44F4-80BD-377E31A54B04}">
      <dgm:prSet/>
      <dgm:spPr/>
      <dgm:t>
        <a:bodyPr/>
        <a:lstStyle/>
        <a:p>
          <a:endParaRPr lang="en-US"/>
        </a:p>
      </dgm:t>
    </dgm:pt>
    <dgm:pt modelId="{866322E7-142D-4283-B800-22814965CBCF}" type="sibTrans" cxnId="{65CE2DCA-6006-44F4-80BD-377E31A54B04}">
      <dgm:prSet/>
      <dgm:spPr/>
      <dgm:t>
        <a:bodyPr/>
        <a:lstStyle/>
        <a:p>
          <a:endParaRPr lang="en-US"/>
        </a:p>
      </dgm:t>
    </dgm:pt>
    <dgm:pt modelId="{E76A49C0-FEFA-444E-9E68-614B81232D35}" type="pres">
      <dgm:prSet presAssocID="{D4008460-315F-43A9-8BFB-1ED60D55D58A}" presName="vert0" presStyleCnt="0">
        <dgm:presLayoutVars>
          <dgm:dir/>
          <dgm:animOne val="branch"/>
          <dgm:animLvl val="lvl"/>
        </dgm:presLayoutVars>
      </dgm:prSet>
      <dgm:spPr/>
    </dgm:pt>
    <dgm:pt modelId="{75E07C4A-7605-4596-917B-70F26FA173B2}" type="pres">
      <dgm:prSet presAssocID="{342DBBA1-B3CC-4FD5-BF3D-C517721EF8F1}" presName="thickLine" presStyleLbl="alignNode1" presStyleIdx="0" presStyleCnt="4"/>
      <dgm:spPr/>
    </dgm:pt>
    <dgm:pt modelId="{28342693-64CD-4389-88AE-549D19806A19}" type="pres">
      <dgm:prSet presAssocID="{342DBBA1-B3CC-4FD5-BF3D-C517721EF8F1}" presName="horz1" presStyleCnt="0"/>
      <dgm:spPr/>
    </dgm:pt>
    <dgm:pt modelId="{470E7853-E289-4891-86FC-CBB51CB2D0E5}" type="pres">
      <dgm:prSet presAssocID="{342DBBA1-B3CC-4FD5-BF3D-C517721EF8F1}" presName="tx1" presStyleLbl="revTx" presStyleIdx="0" presStyleCnt="4"/>
      <dgm:spPr/>
    </dgm:pt>
    <dgm:pt modelId="{84CA1D66-9BA4-4BBE-AAE5-0E35C24D5F15}" type="pres">
      <dgm:prSet presAssocID="{342DBBA1-B3CC-4FD5-BF3D-C517721EF8F1}" presName="vert1" presStyleCnt="0"/>
      <dgm:spPr/>
    </dgm:pt>
    <dgm:pt modelId="{BA77B62A-B1BB-45DF-A738-5C8C821C8A43}" type="pres">
      <dgm:prSet presAssocID="{D83651C4-FE8D-4544-B61C-19EC1C43A102}" presName="thickLine" presStyleLbl="alignNode1" presStyleIdx="1" presStyleCnt="4"/>
      <dgm:spPr/>
    </dgm:pt>
    <dgm:pt modelId="{686CEB4C-1BF4-41A5-BA9B-03340690EBC4}" type="pres">
      <dgm:prSet presAssocID="{D83651C4-FE8D-4544-B61C-19EC1C43A102}" presName="horz1" presStyleCnt="0"/>
      <dgm:spPr/>
    </dgm:pt>
    <dgm:pt modelId="{DD1BE78B-660A-44F0-A4D1-296F35F856BA}" type="pres">
      <dgm:prSet presAssocID="{D83651C4-FE8D-4544-B61C-19EC1C43A102}" presName="tx1" presStyleLbl="revTx" presStyleIdx="1" presStyleCnt="4"/>
      <dgm:spPr/>
    </dgm:pt>
    <dgm:pt modelId="{C2CB3A88-CD62-4155-A4EE-93969B696518}" type="pres">
      <dgm:prSet presAssocID="{D83651C4-FE8D-4544-B61C-19EC1C43A102}" presName="vert1" presStyleCnt="0"/>
      <dgm:spPr/>
    </dgm:pt>
    <dgm:pt modelId="{9E8AAF6F-F622-4D99-ABBA-647F1DD7D88D}" type="pres">
      <dgm:prSet presAssocID="{537F38C5-722A-40FE-99E4-ABCB01A02B44}" presName="thickLine" presStyleLbl="alignNode1" presStyleIdx="2" presStyleCnt="4"/>
      <dgm:spPr/>
    </dgm:pt>
    <dgm:pt modelId="{D0104276-4D23-47E5-8D82-959BCD0F5D7C}" type="pres">
      <dgm:prSet presAssocID="{537F38C5-722A-40FE-99E4-ABCB01A02B44}" presName="horz1" presStyleCnt="0"/>
      <dgm:spPr/>
    </dgm:pt>
    <dgm:pt modelId="{0FD3F77F-132A-4839-9F59-8781683E6691}" type="pres">
      <dgm:prSet presAssocID="{537F38C5-722A-40FE-99E4-ABCB01A02B44}" presName="tx1" presStyleLbl="revTx" presStyleIdx="2" presStyleCnt="4"/>
      <dgm:spPr/>
    </dgm:pt>
    <dgm:pt modelId="{2C6BFE76-8AD9-4301-B297-D5BA14D8A6BB}" type="pres">
      <dgm:prSet presAssocID="{537F38C5-722A-40FE-99E4-ABCB01A02B44}" presName="vert1" presStyleCnt="0"/>
      <dgm:spPr/>
    </dgm:pt>
    <dgm:pt modelId="{5730C9B8-950C-4ED7-9914-EFBCFEE855AE}" type="pres">
      <dgm:prSet presAssocID="{BF554192-461D-4E7B-8005-490AAB05BECF}" presName="thickLine" presStyleLbl="alignNode1" presStyleIdx="3" presStyleCnt="4"/>
      <dgm:spPr/>
    </dgm:pt>
    <dgm:pt modelId="{8D7981D9-FD9F-4847-915A-C810AB137157}" type="pres">
      <dgm:prSet presAssocID="{BF554192-461D-4E7B-8005-490AAB05BECF}" presName="horz1" presStyleCnt="0"/>
      <dgm:spPr/>
    </dgm:pt>
    <dgm:pt modelId="{E158A4BD-7F6A-4E80-94A0-B0D0EEB9BA89}" type="pres">
      <dgm:prSet presAssocID="{BF554192-461D-4E7B-8005-490AAB05BECF}" presName="tx1" presStyleLbl="revTx" presStyleIdx="3" presStyleCnt="4"/>
      <dgm:spPr/>
    </dgm:pt>
    <dgm:pt modelId="{4A22EE8D-18E2-4199-BDFB-DA4BC1C92BF6}" type="pres">
      <dgm:prSet presAssocID="{BF554192-461D-4E7B-8005-490AAB05BECF}" presName="vert1" presStyleCnt="0"/>
      <dgm:spPr/>
    </dgm:pt>
  </dgm:ptLst>
  <dgm:cxnLst>
    <dgm:cxn modelId="{A823CD1E-2039-4EA9-9AE9-6CFE05364749}" srcId="{D4008460-315F-43A9-8BFB-1ED60D55D58A}" destId="{537F38C5-722A-40FE-99E4-ABCB01A02B44}" srcOrd="2" destOrd="0" parTransId="{E38F1DF4-8E2C-4845-88CC-B39E742B1BEF}" sibTransId="{E5811E1B-DE0A-49B2-9153-44E10B37709E}"/>
    <dgm:cxn modelId="{A188723F-3E80-48AF-9676-AF5754947883}" type="presOf" srcId="{D83651C4-FE8D-4544-B61C-19EC1C43A102}" destId="{DD1BE78B-660A-44F0-A4D1-296F35F856BA}" srcOrd="0" destOrd="0" presId="urn:microsoft.com/office/officeart/2008/layout/LinedList"/>
    <dgm:cxn modelId="{589CB64C-E91A-4AEF-8565-E276BD6A092D}" srcId="{D4008460-315F-43A9-8BFB-1ED60D55D58A}" destId="{D83651C4-FE8D-4544-B61C-19EC1C43A102}" srcOrd="1" destOrd="0" parTransId="{7E40CCF8-7860-44BE-B58C-13200EBB9DCE}" sibTransId="{64A730DA-7CED-4536-BB3E-1A3620ABFEA3}"/>
    <dgm:cxn modelId="{287EE275-5FCD-4AA5-A042-E3D2AC6AC381}" type="presOf" srcId="{537F38C5-722A-40FE-99E4-ABCB01A02B44}" destId="{0FD3F77F-132A-4839-9F59-8781683E6691}" srcOrd="0" destOrd="0" presId="urn:microsoft.com/office/officeart/2008/layout/LinedList"/>
    <dgm:cxn modelId="{37F4E68C-96FA-424C-882A-59F8C72B7DF6}" srcId="{D4008460-315F-43A9-8BFB-1ED60D55D58A}" destId="{342DBBA1-B3CC-4FD5-BF3D-C517721EF8F1}" srcOrd="0" destOrd="0" parTransId="{10B29993-A25B-464F-B839-A76F961F137E}" sibTransId="{0B9E6817-ECA3-4E72-83E8-B2C748C671BE}"/>
    <dgm:cxn modelId="{FD585D9A-3D7D-4BB3-AD46-8A6B78D9A734}" type="presOf" srcId="{D4008460-315F-43A9-8BFB-1ED60D55D58A}" destId="{E76A49C0-FEFA-444E-9E68-614B81232D35}" srcOrd="0" destOrd="0" presId="urn:microsoft.com/office/officeart/2008/layout/LinedList"/>
    <dgm:cxn modelId="{6C478BC2-A98A-4161-94C8-F925D3274E48}" type="presOf" srcId="{342DBBA1-B3CC-4FD5-BF3D-C517721EF8F1}" destId="{470E7853-E289-4891-86FC-CBB51CB2D0E5}" srcOrd="0" destOrd="0" presId="urn:microsoft.com/office/officeart/2008/layout/LinedList"/>
    <dgm:cxn modelId="{65CE2DCA-6006-44F4-80BD-377E31A54B04}" srcId="{D4008460-315F-43A9-8BFB-1ED60D55D58A}" destId="{BF554192-461D-4E7B-8005-490AAB05BECF}" srcOrd="3" destOrd="0" parTransId="{94A018D7-04F0-4141-8863-69E4964F5E38}" sibTransId="{866322E7-142D-4283-B800-22814965CBCF}"/>
    <dgm:cxn modelId="{AB950FF1-4893-4A40-90A4-82D32D2F14C1}" type="presOf" srcId="{BF554192-461D-4E7B-8005-490AAB05BECF}" destId="{E158A4BD-7F6A-4E80-94A0-B0D0EEB9BA89}" srcOrd="0" destOrd="0" presId="urn:microsoft.com/office/officeart/2008/layout/LinedList"/>
    <dgm:cxn modelId="{48CF76A6-4F28-4E7B-8BDE-355AE8385458}" type="presParOf" srcId="{E76A49C0-FEFA-444E-9E68-614B81232D35}" destId="{75E07C4A-7605-4596-917B-70F26FA173B2}" srcOrd="0" destOrd="0" presId="urn:microsoft.com/office/officeart/2008/layout/LinedList"/>
    <dgm:cxn modelId="{ACD34288-63B3-4B85-9397-23A98020E7BB}" type="presParOf" srcId="{E76A49C0-FEFA-444E-9E68-614B81232D35}" destId="{28342693-64CD-4389-88AE-549D19806A19}" srcOrd="1" destOrd="0" presId="urn:microsoft.com/office/officeart/2008/layout/LinedList"/>
    <dgm:cxn modelId="{A30B9CF4-E872-468F-AD96-FA8F6EF6162F}" type="presParOf" srcId="{28342693-64CD-4389-88AE-549D19806A19}" destId="{470E7853-E289-4891-86FC-CBB51CB2D0E5}" srcOrd="0" destOrd="0" presId="urn:microsoft.com/office/officeart/2008/layout/LinedList"/>
    <dgm:cxn modelId="{0786C0DA-70E1-4FA0-88EE-FB175ED73579}" type="presParOf" srcId="{28342693-64CD-4389-88AE-549D19806A19}" destId="{84CA1D66-9BA4-4BBE-AAE5-0E35C24D5F15}" srcOrd="1" destOrd="0" presId="urn:microsoft.com/office/officeart/2008/layout/LinedList"/>
    <dgm:cxn modelId="{CC0BDC83-3FCB-4524-92EB-FA76B9E3B1DD}" type="presParOf" srcId="{E76A49C0-FEFA-444E-9E68-614B81232D35}" destId="{BA77B62A-B1BB-45DF-A738-5C8C821C8A43}" srcOrd="2" destOrd="0" presId="urn:microsoft.com/office/officeart/2008/layout/LinedList"/>
    <dgm:cxn modelId="{2964A2C4-DF65-4493-9341-F4BB6B319C89}" type="presParOf" srcId="{E76A49C0-FEFA-444E-9E68-614B81232D35}" destId="{686CEB4C-1BF4-41A5-BA9B-03340690EBC4}" srcOrd="3" destOrd="0" presId="urn:microsoft.com/office/officeart/2008/layout/LinedList"/>
    <dgm:cxn modelId="{DB533C02-8447-496E-975B-1A4CF3F771C6}" type="presParOf" srcId="{686CEB4C-1BF4-41A5-BA9B-03340690EBC4}" destId="{DD1BE78B-660A-44F0-A4D1-296F35F856BA}" srcOrd="0" destOrd="0" presId="urn:microsoft.com/office/officeart/2008/layout/LinedList"/>
    <dgm:cxn modelId="{6774C4A9-CE02-4453-8555-B6FF148E05F9}" type="presParOf" srcId="{686CEB4C-1BF4-41A5-BA9B-03340690EBC4}" destId="{C2CB3A88-CD62-4155-A4EE-93969B696518}" srcOrd="1" destOrd="0" presId="urn:microsoft.com/office/officeart/2008/layout/LinedList"/>
    <dgm:cxn modelId="{22AEBAAC-6D38-4419-A0F9-1635D88C31FE}" type="presParOf" srcId="{E76A49C0-FEFA-444E-9E68-614B81232D35}" destId="{9E8AAF6F-F622-4D99-ABBA-647F1DD7D88D}" srcOrd="4" destOrd="0" presId="urn:microsoft.com/office/officeart/2008/layout/LinedList"/>
    <dgm:cxn modelId="{6F98A3D4-DB32-48BB-A9D4-0B5D1A675E6A}" type="presParOf" srcId="{E76A49C0-FEFA-444E-9E68-614B81232D35}" destId="{D0104276-4D23-47E5-8D82-959BCD0F5D7C}" srcOrd="5" destOrd="0" presId="urn:microsoft.com/office/officeart/2008/layout/LinedList"/>
    <dgm:cxn modelId="{F36C6F8A-7175-4EB8-B66B-2271D719BCA2}" type="presParOf" srcId="{D0104276-4D23-47E5-8D82-959BCD0F5D7C}" destId="{0FD3F77F-132A-4839-9F59-8781683E6691}" srcOrd="0" destOrd="0" presId="urn:microsoft.com/office/officeart/2008/layout/LinedList"/>
    <dgm:cxn modelId="{64B70506-2F64-4D86-AA9C-0956B1637266}" type="presParOf" srcId="{D0104276-4D23-47E5-8D82-959BCD0F5D7C}" destId="{2C6BFE76-8AD9-4301-B297-D5BA14D8A6BB}" srcOrd="1" destOrd="0" presId="urn:microsoft.com/office/officeart/2008/layout/LinedList"/>
    <dgm:cxn modelId="{CDBF9B2D-04D2-409D-919D-7435A67F0BC1}" type="presParOf" srcId="{E76A49C0-FEFA-444E-9E68-614B81232D35}" destId="{5730C9B8-950C-4ED7-9914-EFBCFEE855AE}" srcOrd="6" destOrd="0" presId="urn:microsoft.com/office/officeart/2008/layout/LinedList"/>
    <dgm:cxn modelId="{916CEB01-298A-4344-BC08-6C9D27E5EAD8}" type="presParOf" srcId="{E76A49C0-FEFA-444E-9E68-614B81232D35}" destId="{8D7981D9-FD9F-4847-915A-C810AB137157}" srcOrd="7" destOrd="0" presId="urn:microsoft.com/office/officeart/2008/layout/LinedList"/>
    <dgm:cxn modelId="{D975765A-0FFD-4EE6-829F-F2CEA0D34776}" type="presParOf" srcId="{8D7981D9-FD9F-4847-915A-C810AB137157}" destId="{E158A4BD-7F6A-4E80-94A0-B0D0EEB9BA89}" srcOrd="0" destOrd="0" presId="urn:microsoft.com/office/officeart/2008/layout/LinedList"/>
    <dgm:cxn modelId="{E3557F56-46EB-4714-8F2E-EA0E0426F2B7}" type="presParOf" srcId="{8D7981D9-FD9F-4847-915A-C810AB137157}" destId="{4A22EE8D-18E2-4199-BDFB-DA4BC1C92BF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07C4A-7605-4596-917B-70F26FA173B2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E7853-E289-4891-86FC-CBB51CB2D0E5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Applies largely to application in NPDES permitting</a:t>
          </a:r>
        </a:p>
      </dsp:txBody>
      <dsp:txXfrm>
        <a:off x="0" y="0"/>
        <a:ext cx="6492875" cy="1276350"/>
      </dsp:txXfrm>
    </dsp:sp>
    <dsp:sp modelId="{BA77B62A-B1BB-45DF-A738-5C8C821C8A43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BE78B-660A-44F0-A4D1-296F35F856BA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Keeps previous approach of bioaccumulation factor (BAF) calculation</a:t>
          </a:r>
        </a:p>
      </dsp:txBody>
      <dsp:txXfrm>
        <a:off x="0" y="1276350"/>
        <a:ext cx="6492875" cy="1276350"/>
      </dsp:txXfrm>
    </dsp:sp>
    <dsp:sp modelId="{9E8AAF6F-F622-4D99-ABBA-647F1DD7D88D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3F77F-132A-4839-9F59-8781683E6691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Provides additional option to measure compliance directly through analysis of fish tissues</a:t>
          </a:r>
        </a:p>
      </dsp:txBody>
      <dsp:txXfrm>
        <a:off x="0" y="2552700"/>
        <a:ext cx="6492875" cy="1276350"/>
      </dsp:txXfrm>
    </dsp:sp>
    <dsp:sp modelId="{5730C9B8-950C-4ED7-9914-EFBCFEE855AE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8A4BD-7F6A-4E80-94A0-B0D0EEB9BA89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Shortens requirement to redo fish for BAF approach from 3 years to at reissuance unless &lt; 1 year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995C-6C24-4EA7-B0F0-F63AFE170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7634E-8E9C-4AF2-9058-D5335825C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18EE4-88F4-4F19-9395-E3ADAD3E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D9299-7E66-4C57-BEAE-222067293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7B4A9-EF31-4E15-BB2D-924B0F15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FC674-8CF6-4A4B-9663-A4117CBB0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FD3DE-2D1F-405A-A726-29A80669C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67FCD-E0B8-432E-ABC3-216AC352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D7ECC-2842-4A36-A2C9-56CFD354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84D1A-A81A-4A08-B7C8-F453DA7A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4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FA1742-AD80-4561-A498-6F1E964D9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32307-0AC0-498A-82CB-26EDDF835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6633B-955D-4AA7-92B6-3F0AC3B2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5B11B-E6E0-422F-9CE6-17A10739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AF761-3526-4E1F-8ADF-8FFC581C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1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3E528-6D85-4FCB-B081-C17D9370F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15DE-F1B2-4CAA-BB12-834F08A63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EA211-524D-4B62-8524-DFD915D9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C077C-AE3A-4AB9-9581-2464D307E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D6A64-C229-45C3-91FB-2E9A9B9CD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C98E-FC2A-4718-8FAE-0AF135C1F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D43DE-1D80-4E12-90B8-154A25B8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7161A-969E-489F-965E-66FE04C0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552D2-8493-4E95-8D5B-62318274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78094-D4C7-42F6-A709-011B9FC5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69084-AA66-4DD5-B4A1-A2150E08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25581-23D9-484F-8FA5-100C4F5A9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440B5-BD22-4D36-A9BE-23466B9E3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E4F2C-FC88-4587-B830-A889A5D4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B7A49-EFEF-44D6-8700-A0320E9E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9FE52-C6F2-42BF-8A64-C5D95A63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8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AB4BA-DA6E-4F88-9ED2-E74E4AB3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826CA-A8AE-4010-B80D-BBCE60E61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28608-84E3-4D5A-A161-87F39CC90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867132-386C-4686-9B9C-84F6CADCF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1AEDC-A764-400A-9B0F-3FDDB7E67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E69A2-315C-4091-89F5-38FDABB60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D61E7C-63DF-4F13-A6A7-7BB5FA7B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49D72-74C8-4EB9-BE54-FB907971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1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9B34-DE41-4074-9C1C-4161E29BC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3B068-F4EC-4515-A954-866EDA01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5D37A-F610-46ED-9459-BED2C832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CE032-252B-4482-926C-BF330FC9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8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BD340-5B65-487E-8CCC-14B9DA1D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DF80B-0C56-4BEF-A7BE-BEB9A4C2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AE9F4-EDFD-4D6C-B92C-D0E73FCB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8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A943-4023-433F-880A-2005EE4C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CC8BE-B101-4647-A649-DAF9DBEF4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37F23-B50B-48FC-9138-B38382F50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0435-E86E-40B2-B509-DF2CC5C8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32EAE-32AC-4ED5-91F6-877B757A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3E933-ED5B-4A35-A29E-6A997E52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0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2CA1-C391-47EA-91AF-FA7F9D53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9292AF-D1D3-4296-80E7-07BB33D98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9B528-47F8-4F7B-9D16-62167FF7C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1233C-EAF4-42FC-9F52-97852B7B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54EFE-E73D-4A10-80A7-7BC35377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8F079-A6D3-4BE9-8848-E46AF3C3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5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B5014-15A1-4579-A4A4-E90436746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282B4-0A87-49DD-B25F-78E663DED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4BFAC-DEE5-4243-9BA7-2A6A9C4A1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0A2-9755-4B66-8A80-65CDDB8DE963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FEBBF-B308-44EF-9463-78C6EE58F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9F109-3D12-435C-9704-211E3EC48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393E-59BB-4518-BFA3-FA3BA6E6F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0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B2C51B-CBDA-4A14-871B-5BE25FF17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979" y="4380090"/>
            <a:ext cx="6266722" cy="1852802"/>
          </a:xfrm>
        </p:spPr>
        <p:txBody>
          <a:bodyPr anchor="t">
            <a:normAutofit/>
          </a:bodyPr>
          <a:lstStyle/>
          <a:p>
            <a:pPr algn="r"/>
            <a:r>
              <a:rPr lang="en-US" sz="4000" b="1" dirty="0">
                <a:solidFill>
                  <a:srgbClr val="000000"/>
                </a:solidFill>
                <a:latin typeface="Abadi" panose="020B0604020104020204" pitchFamily="34" charset="0"/>
              </a:rPr>
              <a:t>WV Selenium Chronic Aquatic Life Standard Implementation - Revision 4</a:t>
            </a:r>
          </a:p>
        </p:txBody>
      </p:sp>
      <p:sp>
        <p:nvSpPr>
          <p:cNvPr id="14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5" descr="Kossel shell structure of Se">
            <a:extLst>
              <a:ext uri="{FF2B5EF4-FFF2-40B4-BE49-F238E27FC236}">
                <a16:creationId xmlns:a16="http://schemas.microsoft.com/office/drawing/2014/main" id="{4E427444-4552-42BE-9BC6-4CD9C129B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4" y="2914868"/>
            <a:ext cx="3178800" cy="317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8EECCB71-65E6-40FA-9C9C-E9A510F71A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063" y="293510"/>
            <a:ext cx="3577975" cy="165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38E117-D226-4C52-BD01-00875C53B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Significant policy revisions on 9/10/18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08FDBF-9464-4C51-98ED-2E3C3EB9C9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26846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91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F899D-7D03-440C-BDA2-B2695004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44" y="2053641"/>
            <a:ext cx="4594577" cy="299249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BAF calculation approach (a 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5705F-3FCD-40D5-965C-8F038E877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778" y="191911"/>
            <a:ext cx="6220178" cy="6513689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Study plan for single visit survey site and applied to outlets using watershed approach where applicable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WVDEP approval required</a:t>
            </a:r>
          </a:p>
          <a:p>
            <a:r>
              <a:rPr lang="en-US" dirty="0">
                <a:solidFill>
                  <a:srgbClr val="000000"/>
                </a:solidFill>
              </a:rPr>
              <a:t>Fish tissue and water samples collected per sample plan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Multiple tissue composites of fillet, egg/ovary, or whole body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Minimum 6-12 months of water chemistry</a:t>
            </a:r>
          </a:p>
          <a:p>
            <a:r>
              <a:rPr lang="en-US" dirty="0">
                <a:solidFill>
                  <a:srgbClr val="000000"/>
                </a:solidFill>
              </a:rPr>
              <a:t>Calculate protective water column concentration (PWCC)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Input average aqueous concentration and highest tissue concentration</a:t>
            </a:r>
          </a:p>
          <a:p>
            <a:r>
              <a:rPr lang="en-US" dirty="0">
                <a:solidFill>
                  <a:srgbClr val="000000"/>
                </a:solidFill>
              </a:rPr>
              <a:t>Use TSD to calculate NPDES limits for outlets using PWCC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8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F899D-7D03-440C-BDA2-B2695004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3" y="2134011"/>
            <a:ext cx="4888088" cy="276009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BAF calculation approach (a 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5705F-3FCD-40D5-965C-8F038E877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468" y="841023"/>
            <a:ext cx="6613988" cy="6016977"/>
          </a:xfrm>
        </p:spPr>
        <p:txBody>
          <a:bodyPr anchor="ctr">
            <a:noAutofit/>
          </a:bodyPr>
          <a:lstStyle/>
          <a:p>
            <a:pPr marL="342900"/>
            <a:r>
              <a:rPr lang="en-US" sz="2600" dirty="0">
                <a:solidFill>
                  <a:srgbClr val="000000"/>
                </a:solidFill>
              </a:rPr>
              <a:t>Re-</a:t>
            </a:r>
            <a:r>
              <a:rPr lang="en-US" sz="2600" dirty="0" err="1">
                <a:solidFill>
                  <a:srgbClr val="000000"/>
                </a:solidFill>
              </a:rPr>
              <a:t>caluate</a:t>
            </a:r>
            <a:r>
              <a:rPr lang="en-US" sz="2600" dirty="0">
                <a:solidFill>
                  <a:srgbClr val="000000"/>
                </a:solidFill>
              </a:rPr>
              <a:t> BAF derived limits at permit reissuance (&gt;1 year)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To date 111 study plans have been submitted encompassing around 200 study sites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15 permits have been approved, 3 are under review currently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Lowest selenium limit to date 5.0 µg/L monthly average &amp; 8.7 µg/L daily max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Highest selenium limit to date 22.1 µg/L monthly average &amp; 38.3 µg/L daily max 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Median limits are 9.95 µg/L monthly average &amp; 17.15 µg/L daily max</a:t>
            </a:r>
          </a:p>
          <a:p>
            <a:pPr marL="342900"/>
            <a:r>
              <a:rPr lang="en-US" sz="2600" dirty="0">
                <a:solidFill>
                  <a:srgbClr val="000000"/>
                </a:solidFill>
              </a:rPr>
              <a:t>EPA is thoroughly reviewing all applications and commenting on every one</a:t>
            </a:r>
          </a:p>
          <a:p>
            <a:pPr marL="800100" lvl="1"/>
            <a:r>
              <a:rPr lang="en-US" sz="2200" dirty="0">
                <a:solidFill>
                  <a:srgbClr val="000000"/>
                </a:solidFill>
              </a:rPr>
              <a:t>Have suggested denial of several permits</a:t>
            </a:r>
          </a:p>
          <a:p>
            <a:pPr marL="800100" lvl="1"/>
            <a:r>
              <a:rPr lang="en-US" sz="2200" dirty="0">
                <a:solidFill>
                  <a:srgbClr val="000000"/>
                </a:solidFill>
              </a:rPr>
              <a:t>BUT have not submitted any objections</a:t>
            </a:r>
          </a:p>
          <a:p>
            <a:endParaRPr lang="en-US" sz="2600" dirty="0">
              <a:solidFill>
                <a:srgbClr val="000000"/>
              </a:solidFill>
            </a:endParaRPr>
          </a:p>
          <a:p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2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CA78B9-AED2-4D9B-9104-A2B64000E2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435" y="3478607"/>
            <a:ext cx="11557130" cy="15197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2D6866-C521-4A2D-9D44-04ECB6B491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46" t="20684" r="10925"/>
          <a:stretch/>
        </p:blipFill>
        <p:spPr>
          <a:xfrm>
            <a:off x="0" y="0"/>
            <a:ext cx="10281355" cy="261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5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A63047-4FFE-4F90-A5DD-96747B22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Additional approach:  Semi-annual compliance monitoring of fish tissues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D848-11D5-42F0-B6C6-973F071D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96" y="2978923"/>
            <a:ext cx="10883104" cy="32773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Applied to discharging outlets only</a:t>
            </a:r>
          </a:p>
          <a:p>
            <a:r>
              <a:rPr lang="en-US" dirty="0">
                <a:solidFill>
                  <a:srgbClr val="000000"/>
                </a:solidFill>
              </a:rPr>
              <a:t>Study plan for multiple visit survey site and applied to outlets for direct measure of compliance </a:t>
            </a:r>
          </a:p>
          <a:p>
            <a:r>
              <a:rPr lang="en-US" dirty="0">
                <a:solidFill>
                  <a:srgbClr val="000000"/>
                </a:solidFill>
              </a:rPr>
              <a:t>Fish tissue limits placed on outlets of 8 mg/kg whole body dry selenium</a:t>
            </a:r>
          </a:p>
          <a:p>
            <a:r>
              <a:rPr lang="en-US" dirty="0">
                <a:solidFill>
                  <a:srgbClr val="000000"/>
                </a:solidFill>
              </a:rPr>
              <a:t>Downstream compliance point proposed in study plan at first practicable location with sampleable fish population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Must be approved by WVDEP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90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A63047-4FFE-4F90-A5DD-96747B22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Additional approach:  Semi-annual compliance monitoring of fish tissues (ctd.)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D848-11D5-42F0-B6C6-973F071D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2673665"/>
            <a:ext cx="11480494" cy="406418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Baseline fish tissue survey conducted at compliance point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Establishes compliance with standard and sets expectation of species composition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Requires collection of tissue composites and a single water sample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Can be collected from August 1 to March 1</a:t>
            </a:r>
          </a:p>
          <a:p>
            <a:r>
              <a:rPr lang="en-US" dirty="0">
                <a:solidFill>
                  <a:srgbClr val="000000"/>
                </a:solidFill>
              </a:rPr>
              <a:t>Fish tissues collected at compliance point semi-annually in two seasons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Summer:  August 1 – October 1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Winter:  December 1 – March 1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Initial semi-annual samples set target sample dates for future sample events</a:t>
            </a:r>
          </a:p>
          <a:p>
            <a:r>
              <a:rPr lang="en-US" dirty="0">
                <a:solidFill>
                  <a:srgbClr val="000000"/>
                </a:solidFill>
              </a:rPr>
              <a:t>Must report highest composite tissue concentration in DMRs</a:t>
            </a:r>
          </a:p>
        </p:txBody>
      </p:sp>
    </p:spTree>
    <p:extLst>
      <p:ext uri="{BB962C8B-B14F-4D97-AF65-F5344CB8AC3E}">
        <p14:creationId xmlns:p14="http://schemas.microsoft.com/office/powerpoint/2010/main" val="291177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A63047-4FFE-4F90-A5DD-96747B22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Additional approach:  Semi-annual compliance monitoring of fish tissues (ctd.)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D848-11D5-42F0-B6C6-973F071D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48" y="2757077"/>
            <a:ext cx="11684000" cy="383563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Semi-annual results submitted to WVDEP within 60 days of collection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Lab results (tissue &amp; water), dry weight calculation, site &amp; composite pics</a:t>
            </a:r>
            <a:r>
              <a:rPr lang="en-US">
                <a:solidFill>
                  <a:srgbClr val="000000"/>
                </a:solidFill>
              </a:rPr>
              <a:t>, field forms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Water samples collected monthly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Report only pH, flow, selenium at stream station (compliance point)</a:t>
            </a:r>
          </a:p>
          <a:p>
            <a:r>
              <a:rPr lang="en-US" dirty="0">
                <a:solidFill>
                  <a:srgbClr val="000000"/>
                </a:solidFill>
              </a:rPr>
              <a:t>Company may request review of monitoring data after ≥ two years (5 samples)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If tissue and chemical data support it, reduced monitoring frequency may be granted</a:t>
            </a:r>
          </a:p>
          <a:p>
            <a:r>
              <a:rPr lang="en-US" dirty="0">
                <a:solidFill>
                  <a:srgbClr val="000000"/>
                </a:solidFill>
              </a:rPr>
              <a:t>PWCC calculated and applied to outlets if tissue limits are violated more than 2 times in rolling 24 month period</a:t>
            </a:r>
          </a:p>
        </p:txBody>
      </p:sp>
    </p:spTree>
    <p:extLst>
      <p:ext uri="{BB962C8B-B14F-4D97-AF65-F5344CB8AC3E}">
        <p14:creationId xmlns:p14="http://schemas.microsoft.com/office/powerpoint/2010/main" val="3028227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0E1541-F3AC-4333-86FE-BB37AE745CB1}"/>
              </a:ext>
            </a:extLst>
          </p:cNvPr>
          <p:cNvCxnSpPr/>
          <p:nvPr/>
        </p:nvCxnSpPr>
        <p:spPr>
          <a:xfrm flipV="1">
            <a:off x="494950" y="4555222"/>
            <a:ext cx="3808602" cy="1098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FC6804-A20F-4540-BD2D-53F38109B55B}"/>
              </a:ext>
            </a:extLst>
          </p:cNvPr>
          <p:cNvCxnSpPr/>
          <p:nvPr/>
        </p:nvCxnSpPr>
        <p:spPr>
          <a:xfrm flipV="1">
            <a:off x="4320330" y="2390862"/>
            <a:ext cx="679509" cy="2155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088C28-5778-4296-A48D-1D53CDF24C8E}"/>
              </a:ext>
            </a:extLst>
          </p:cNvPr>
          <p:cNvCxnSpPr>
            <a:cxnSpLocks/>
          </p:cNvCxnSpPr>
          <p:nvPr/>
        </p:nvCxnSpPr>
        <p:spPr>
          <a:xfrm flipV="1">
            <a:off x="4999839" y="629174"/>
            <a:ext cx="1291904" cy="176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505179-FA03-44B0-9024-D07B01313797}"/>
              </a:ext>
            </a:extLst>
          </p:cNvPr>
          <p:cNvCxnSpPr/>
          <p:nvPr/>
        </p:nvCxnSpPr>
        <p:spPr>
          <a:xfrm flipV="1">
            <a:off x="4999839" y="1845578"/>
            <a:ext cx="2315361" cy="545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301476-F285-4421-8624-59DD0A990153}"/>
              </a:ext>
            </a:extLst>
          </p:cNvPr>
          <p:cNvCxnSpPr>
            <a:cxnSpLocks/>
          </p:cNvCxnSpPr>
          <p:nvPr/>
        </p:nvCxnSpPr>
        <p:spPr>
          <a:xfrm flipV="1">
            <a:off x="6291743" y="360727"/>
            <a:ext cx="3179428" cy="268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12D64B-E6CA-4646-AAE7-744B4C39A41C}"/>
              </a:ext>
            </a:extLst>
          </p:cNvPr>
          <p:cNvCxnSpPr>
            <a:cxnSpLocks/>
          </p:cNvCxnSpPr>
          <p:nvPr/>
        </p:nvCxnSpPr>
        <p:spPr>
          <a:xfrm>
            <a:off x="4320330" y="4555222"/>
            <a:ext cx="2058101" cy="939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EC2BE7-2B59-4417-BD3E-1B491EE5A203}"/>
              </a:ext>
            </a:extLst>
          </p:cNvPr>
          <p:cNvCxnSpPr/>
          <p:nvPr/>
        </p:nvCxnSpPr>
        <p:spPr>
          <a:xfrm flipV="1">
            <a:off x="4311941" y="2919369"/>
            <a:ext cx="4244830" cy="1627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4CCD9-3A0E-4101-AC81-F70120ED9E79}"/>
              </a:ext>
            </a:extLst>
          </p:cNvPr>
          <p:cNvCxnSpPr/>
          <p:nvPr/>
        </p:nvCxnSpPr>
        <p:spPr>
          <a:xfrm flipV="1">
            <a:off x="8556771" y="2709644"/>
            <a:ext cx="2902590" cy="20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A7727F-EE85-4EC9-B997-458733614904}"/>
              </a:ext>
            </a:extLst>
          </p:cNvPr>
          <p:cNvCxnSpPr>
            <a:cxnSpLocks/>
          </p:cNvCxnSpPr>
          <p:nvPr/>
        </p:nvCxnSpPr>
        <p:spPr>
          <a:xfrm flipV="1">
            <a:off x="6378431" y="5226341"/>
            <a:ext cx="4283976" cy="268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B1B231-3397-4507-9951-5DDA2E7D0AB2}"/>
              </a:ext>
            </a:extLst>
          </p:cNvPr>
          <p:cNvCxnSpPr/>
          <p:nvPr/>
        </p:nvCxnSpPr>
        <p:spPr>
          <a:xfrm>
            <a:off x="8699384" y="536056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CDC9AE1-24A7-4EE8-83D2-720EC901AD48}"/>
              </a:ext>
            </a:extLst>
          </p:cNvPr>
          <p:cNvCxnSpPr/>
          <p:nvPr/>
        </p:nvCxnSpPr>
        <p:spPr>
          <a:xfrm>
            <a:off x="6378431" y="5494789"/>
            <a:ext cx="752211" cy="102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D8E460-8906-47DD-A480-7E41E8307183}"/>
              </a:ext>
            </a:extLst>
          </p:cNvPr>
          <p:cNvCxnSpPr/>
          <p:nvPr/>
        </p:nvCxnSpPr>
        <p:spPr>
          <a:xfrm flipV="1">
            <a:off x="2936147" y="3254928"/>
            <a:ext cx="218114" cy="1677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7C59C44-8EC2-4CB5-842A-1A62B893D3F4}"/>
              </a:ext>
            </a:extLst>
          </p:cNvPr>
          <p:cNvCxnSpPr/>
          <p:nvPr/>
        </p:nvCxnSpPr>
        <p:spPr>
          <a:xfrm>
            <a:off x="1817614" y="5276675"/>
            <a:ext cx="1342239" cy="998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50B93920-3DFD-4CE4-B1F0-6303DC30F5D8}"/>
              </a:ext>
            </a:extLst>
          </p:cNvPr>
          <p:cNvSpPr/>
          <p:nvPr/>
        </p:nvSpPr>
        <p:spPr>
          <a:xfrm>
            <a:off x="7088697" y="6006517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01FC231B-2044-405D-8B3F-4290B93F9F95}"/>
              </a:ext>
            </a:extLst>
          </p:cNvPr>
          <p:cNvSpPr/>
          <p:nvPr/>
        </p:nvSpPr>
        <p:spPr>
          <a:xfrm>
            <a:off x="2536271" y="5654180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7A24733E-819E-4153-A7E2-39788081FEC1}"/>
              </a:ext>
            </a:extLst>
          </p:cNvPr>
          <p:cNvSpPr/>
          <p:nvPr/>
        </p:nvSpPr>
        <p:spPr>
          <a:xfrm>
            <a:off x="2789338" y="6182686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BFBA896F-F00E-4C78-B8B5-63B141FE2CB7}"/>
              </a:ext>
            </a:extLst>
          </p:cNvPr>
          <p:cNvSpPr/>
          <p:nvPr/>
        </p:nvSpPr>
        <p:spPr>
          <a:xfrm>
            <a:off x="7822733" y="5608040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1765878B-850D-4AAE-A974-2451437C1B1D}"/>
              </a:ext>
            </a:extLst>
          </p:cNvPr>
          <p:cNvSpPr/>
          <p:nvPr/>
        </p:nvSpPr>
        <p:spPr>
          <a:xfrm>
            <a:off x="9727034" y="6006517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BA4F3715-30F5-45B8-AD0C-C573A5413388}"/>
              </a:ext>
            </a:extLst>
          </p:cNvPr>
          <p:cNvSpPr/>
          <p:nvPr/>
        </p:nvSpPr>
        <p:spPr>
          <a:xfrm>
            <a:off x="8914700" y="5914238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4836D0DE-2FE1-45D6-B64B-F1D47BC56ADC}"/>
              </a:ext>
            </a:extLst>
          </p:cNvPr>
          <p:cNvSpPr/>
          <p:nvPr/>
        </p:nvSpPr>
        <p:spPr>
          <a:xfrm>
            <a:off x="6662257" y="6379827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5475EA03-F97E-4DC6-8525-F6FE41A4A0C8}"/>
              </a:ext>
            </a:extLst>
          </p:cNvPr>
          <p:cNvSpPr/>
          <p:nvPr/>
        </p:nvSpPr>
        <p:spPr>
          <a:xfrm>
            <a:off x="4999839" y="5029200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D39C8FC7-1C80-4F6E-8A08-F76F59B9CEAE}"/>
              </a:ext>
            </a:extLst>
          </p:cNvPr>
          <p:cNvSpPr/>
          <p:nvPr/>
        </p:nvSpPr>
        <p:spPr>
          <a:xfrm>
            <a:off x="5202573" y="5180201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EC249C33-E559-4B3D-9004-F723648D8293}"/>
              </a:ext>
            </a:extLst>
          </p:cNvPr>
          <p:cNvSpPr/>
          <p:nvPr/>
        </p:nvSpPr>
        <p:spPr>
          <a:xfrm>
            <a:off x="5501781" y="5314425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28F8A7FD-C8BD-44FB-ABF7-D13900AC3361}"/>
              </a:ext>
            </a:extLst>
          </p:cNvPr>
          <p:cNvSpPr/>
          <p:nvPr/>
        </p:nvSpPr>
        <p:spPr>
          <a:xfrm>
            <a:off x="6328097" y="5891168"/>
            <a:ext cx="92279" cy="922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7C582764-5841-40F0-9DBD-0D190F8F1AEF}"/>
              </a:ext>
            </a:extLst>
          </p:cNvPr>
          <p:cNvSpPr/>
          <p:nvPr/>
        </p:nvSpPr>
        <p:spPr>
          <a:xfrm>
            <a:off x="5409502" y="1356920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4535B1A8-95AE-44FA-90D4-CD02F8A40E45}"/>
              </a:ext>
            </a:extLst>
          </p:cNvPr>
          <p:cNvSpPr/>
          <p:nvPr/>
        </p:nvSpPr>
        <p:spPr>
          <a:xfrm>
            <a:off x="5045978" y="1845578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CBEF3C23-B231-4F37-AAF0-1AC3184A2A18}"/>
              </a:ext>
            </a:extLst>
          </p:cNvPr>
          <p:cNvSpPr/>
          <p:nvPr/>
        </p:nvSpPr>
        <p:spPr>
          <a:xfrm>
            <a:off x="3162650" y="3812796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6C36E4B6-67B7-4715-9601-448E50CDD796}"/>
              </a:ext>
            </a:extLst>
          </p:cNvPr>
          <p:cNvSpPr/>
          <p:nvPr/>
        </p:nvSpPr>
        <p:spPr>
          <a:xfrm>
            <a:off x="2835477" y="4148356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F3CE77F5-BAD3-4D01-BAB1-8FD23AE3C694}"/>
              </a:ext>
            </a:extLst>
          </p:cNvPr>
          <p:cNvSpPr/>
          <p:nvPr/>
        </p:nvSpPr>
        <p:spPr>
          <a:xfrm>
            <a:off x="4567805" y="2919369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D84B58BF-331F-410A-99D7-162D222433BF}"/>
              </a:ext>
            </a:extLst>
          </p:cNvPr>
          <p:cNvSpPr/>
          <p:nvPr/>
        </p:nvSpPr>
        <p:spPr>
          <a:xfrm>
            <a:off x="6111379" y="314587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8DE2EC69-2E53-4BD5-86A0-7A49852BD916}"/>
              </a:ext>
            </a:extLst>
          </p:cNvPr>
          <p:cNvSpPr/>
          <p:nvPr/>
        </p:nvSpPr>
        <p:spPr>
          <a:xfrm>
            <a:off x="2890007" y="3290581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415CAB90-4846-4252-B80E-7CE27CEF11DE}"/>
              </a:ext>
            </a:extLst>
          </p:cNvPr>
          <p:cNvSpPr/>
          <p:nvPr/>
        </p:nvSpPr>
        <p:spPr>
          <a:xfrm>
            <a:off x="5753449" y="938169"/>
            <a:ext cx="92279" cy="922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5A896C9-3E88-45AE-9F7C-5207FCAC975E}"/>
              </a:ext>
            </a:extLst>
          </p:cNvPr>
          <p:cNvCxnSpPr>
            <a:cxnSpLocks/>
          </p:cNvCxnSpPr>
          <p:nvPr/>
        </p:nvCxnSpPr>
        <p:spPr>
          <a:xfrm flipV="1">
            <a:off x="6291743" y="159391"/>
            <a:ext cx="209725" cy="469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77C78EE9-1423-4C8C-A7EA-3B123A7B2343}"/>
              </a:ext>
            </a:extLst>
          </p:cNvPr>
          <p:cNvSpPr/>
          <p:nvPr/>
        </p:nvSpPr>
        <p:spPr>
          <a:xfrm>
            <a:off x="6003721" y="1921079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0166DC6A-F7AD-4662-A3A4-4BC98025D607}"/>
              </a:ext>
            </a:extLst>
          </p:cNvPr>
          <p:cNvSpPr/>
          <p:nvPr/>
        </p:nvSpPr>
        <p:spPr>
          <a:xfrm>
            <a:off x="6639885" y="209305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08D02D9E-3E79-4899-AF32-7A226AD90009}"/>
              </a:ext>
            </a:extLst>
          </p:cNvPr>
          <p:cNvSpPr/>
          <p:nvPr/>
        </p:nvSpPr>
        <p:spPr>
          <a:xfrm>
            <a:off x="5419288" y="2388765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34A15E2B-2CB4-412D-90DF-5B9E3D07E737}"/>
              </a:ext>
            </a:extLst>
          </p:cNvPr>
          <p:cNvSpPr/>
          <p:nvPr/>
        </p:nvSpPr>
        <p:spPr>
          <a:xfrm>
            <a:off x="5845728" y="2246852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83689D26-6D35-40C9-A026-A676463F7ED5}"/>
              </a:ext>
            </a:extLst>
          </p:cNvPr>
          <p:cNvSpPr/>
          <p:nvPr/>
        </p:nvSpPr>
        <p:spPr>
          <a:xfrm>
            <a:off x="5538132" y="4194495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Isosceles Triangle 57">
            <a:extLst>
              <a:ext uri="{FF2B5EF4-FFF2-40B4-BE49-F238E27FC236}">
                <a16:creationId xmlns:a16="http://schemas.microsoft.com/office/drawing/2014/main" id="{116949AE-0988-4FDF-BB00-489211C8728C}"/>
              </a:ext>
            </a:extLst>
          </p:cNvPr>
          <p:cNvSpPr/>
          <p:nvPr/>
        </p:nvSpPr>
        <p:spPr>
          <a:xfrm>
            <a:off x="4660084" y="3741490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>
            <a:extLst>
              <a:ext uri="{FF2B5EF4-FFF2-40B4-BE49-F238E27FC236}">
                <a16:creationId xmlns:a16="http://schemas.microsoft.com/office/drawing/2014/main" id="{9AE1B776-FB8B-4F7C-BA46-F0424E942079}"/>
              </a:ext>
            </a:extLst>
          </p:cNvPr>
          <p:cNvSpPr/>
          <p:nvPr/>
        </p:nvSpPr>
        <p:spPr>
          <a:xfrm>
            <a:off x="5863903" y="3716322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C0BE1AAB-D93D-4680-90B8-3F2E4AF89CE6}"/>
              </a:ext>
            </a:extLst>
          </p:cNvPr>
          <p:cNvSpPr/>
          <p:nvPr/>
        </p:nvSpPr>
        <p:spPr>
          <a:xfrm>
            <a:off x="4915949" y="3171038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Isosceles Triangle 60">
            <a:extLst>
              <a:ext uri="{FF2B5EF4-FFF2-40B4-BE49-F238E27FC236}">
                <a16:creationId xmlns:a16="http://schemas.microsoft.com/office/drawing/2014/main" id="{F26D926B-0651-4F38-BFED-6B41D92AF0FE}"/>
              </a:ext>
            </a:extLst>
          </p:cNvPr>
          <p:cNvSpPr/>
          <p:nvPr/>
        </p:nvSpPr>
        <p:spPr>
          <a:xfrm>
            <a:off x="5968765" y="1224792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1AC7FA7E-1E81-4771-A503-7C8D969D8644}"/>
              </a:ext>
            </a:extLst>
          </p:cNvPr>
          <p:cNvSpPr/>
          <p:nvPr/>
        </p:nvSpPr>
        <p:spPr>
          <a:xfrm>
            <a:off x="5547920" y="479850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6F0745CB-754B-4F15-B62D-16F69FC1083D}"/>
              </a:ext>
            </a:extLst>
          </p:cNvPr>
          <p:cNvSpPr/>
          <p:nvPr/>
        </p:nvSpPr>
        <p:spPr>
          <a:xfrm>
            <a:off x="6616117" y="685799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ADB0CD8B-6955-43F8-A4CB-15BDBBCDA859}"/>
              </a:ext>
            </a:extLst>
          </p:cNvPr>
          <p:cNvSpPr/>
          <p:nvPr/>
        </p:nvSpPr>
        <p:spPr>
          <a:xfrm>
            <a:off x="7222921" y="657138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64">
            <a:extLst>
              <a:ext uri="{FF2B5EF4-FFF2-40B4-BE49-F238E27FC236}">
                <a16:creationId xmlns:a16="http://schemas.microsoft.com/office/drawing/2014/main" id="{83F9DECC-304D-48BB-A0F8-FEC4177648EF}"/>
              </a:ext>
            </a:extLst>
          </p:cNvPr>
          <p:cNvSpPr/>
          <p:nvPr/>
        </p:nvSpPr>
        <p:spPr>
          <a:xfrm>
            <a:off x="6874081" y="5180201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A312F40D-8043-47C9-A8A9-57649470BA73}"/>
              </a:ext>
            </a:extLst>
          </p:cNvPr>
          <p:cNvSpPr/>
          <p:nvPr/>
        </p:nvSpPr>
        <p:spPr>
          <a:xfrm>
            <a:off x="7176781" y="3561126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id="{747DB9D8-EBAF-421D-82CF-E92A9B74EC00}"/>
              </a:ext>
            </a:extLst>
          </p:cNvPr>
          <p:cNvSpPr/>
          <p:nvPr/>
        </p:nvSpPr>
        <p:spPr>
          <a:xfrm>
            <a:off x="6523838" y="348702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4420C58C-4958-4D25-B139-981502A4A149}"/>
              </a:ext>
            </a:extLst>
          </p:cNvPr>
          <p:cNvSpPr/>
          <p:nvPr/>
        </p:nvSpPr>
        <p:spPr>
          <a:xfrm>
            <a:off x="7524925" y="304520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C08B33D8-B7B4-4CC2-8D2F-4F06DC3426D1}"/>
              </a:ext>
            </a:extLst>
          </p:cNvPr>
          <p:cNvSpPr/>
          <p:nvPr/>
        </p:nvSpPr>
        <p:spPr>
          <a:xfrm>
            <a:off x="7866076" y="629174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A04C7DCE-0A2E-4822-9127-C3B5D6544676}"/>
              </a:ext>
            </a:extLst>
          </p:cNvPr>
          <p:cNvSpPr/>
          <p:nvPr/>
        </p:nvSpPr>
        <p:spPr>
          <a:xfrm>
            <a:off x="8876949" y="564859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484BE1C2-3DAC-4A72-8A1D-C68E5CFD1EFE}"/>
              </a:ext>
            </a:extLst>
          </p:cNvPr>
          <p:cNvSpPr/>
          <p:nvPr/>
        </p:nvSpPr>
        <p:spPr>
          <a:xfrm>
            <a:off x="7315200" y="30200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0627173-0F10-49BB-8CB4-ECA7B8C8442F}"/>
              </a:ext>
            </a:extLst>
          </p:cNvPr>
          <p:cNvSpPr/>
          <p:nvPr/>
        </p:nvSpPr>
        <p:spPr>
          <a:xfrm>
            <a:off x="8300906" y="222308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C6A9D4C2-D004-45F1-8FE2-C928B74A488A}"/>
              </a:ext>
            </a:extLst>
          </p:cNvPr>
          <p:cNvSpPr/>
          <p:nvPr/>
        </p:nvSpPr>
        <p:spPr>
          <a:xfrm>
            <a:off x="6874080" y="1673604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48C78465-5A0B-4470-8DCB-09CCF517EDE0}"/>
              </a:ext>
            </a:extLst>
          </p:cNvPr>
          <p:cNvSpPr/>
          <p:nvPr/>
        </p:nvSpPr>
        <p:spPr>
          <a:xfrm>
            <a:off x="7562675" y="5125673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31912C6B-657B-48AC-A521-B71897F849C6}"/>
              </a:ext>
            </a:extLst>
          </p:cNvPr>
          <p:cNvSpPr/>
          <p:nvPr/>
        </p:nvSpPr>
        <p:spPr>
          <a:xfrm>
            <a:off x="8300905" y="2706847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F1F56390-8546-4362-AAD9-BCDF403D593C}"/>
              </a:ext>
            </a:extLst>
          </p:cNvPr>
          <p:cNvSpPr/>
          <p:nvPr/>
        </p:nvSpPr>
        <p:spPr>
          <a:xfrm>
            <a:off x="8114250" y="3208788"/>
            <a:ext cx="92279" cy="92279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FD7E5F34-6993-40B7-8100-B944EB80ABE1}"/>
              </a:ext>
            </a:extLst>
          </p:cNvPr>
          <p:cNvSpPr/>
          <p:nvPr/>
        </p:nvSpPr>
        <p:spPr>
          <a:xfrm>
            <a:off x="10662407" y="2963411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ED29DDC0-680D-439F-9053-CD3C01DE8096}"/>
              </a:ext>
            </a:extLst>
          </p:cNvPr>
          <p:cNvSpPr/>
          <p:nvPr/>
        </p:nvSpPr>
        <p:spPr>
          <a:xfrm>
            <a:off x="11014744" y="2481044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7CD08311-A26F-47DF-9D6D-1CB467FBDCCB}"/>
              </a:ext>
            </a:extLst>
          </p:cNvPr>
          <p:cNvSpPr/>
          <p:nvPr/>
        </p:nvSpPr>
        <p:spPr>
          <a:xfrm>
            <a:off x="9873840" y="2952924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74BFF0BF-AB9C-43E3-86BA-2312ABD24079}"/>
              </a:ext>
            </a:extLst>
          </p:cNvPr>
          <p:cNvSpPr/>
          <p:nvPr/>
        </p:nvSpPr>
        <p:spPr>
          <a:xfrm>
            <a:off x="10402349" y="2498871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526E95E5-CDD7-4076-B4EB-D22F8BF45801}"/>
              </a:ext>
            </a:extLst>
          </p:cNvPr>
          <p:cNvSpPr/>
          <p:nvPr/>
        </p:nvSpPr>
        <p:spPr>
          <a:xfrm>
            <a:off x="9781561" y="5099109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D656F10D-376A-47A0-8671-9F3D83C75AE5}"/>
              </a:ext>
            </a:extLst>
          </p:cNvPr>
          <p:cNvSpPr/>
          <p:nvPr/>
        </p:nvSpPr>
        <p:spPr>
          <a:xfrm>
            <a:off x="9634755" y="2511979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89674F1D-040E-4B0D-9969-759DCB344B35}"/>
              </a:ext>
            </a:extLst>
          </p:cNvPr>
          <p:cNvSpPr/>
          <p:nvPr/>
        </p:nvSpPr>
        <p:spPr>
          <a:xfrm>
            <a:off x="9110444" y="5087925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183D936D-E9A6-4B02-BA9B-0A3F8072A733}"/>
              </a:ext>
            </a:extLst>
          </p:cNvPr>
          <p:cNvSpPr/>
          <p:nvPr/>
        </p:nvSpPr>
        <p:spPr>
          <a:xfrm>
            <a:off x="10360399" y="5052969"/>
            <a:ext cx="92279" cy="9227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F6398E6C-56FD-4A8E-A98A-972678BC578A}"/>
              </a:ext>
            </a:extLst>
          </p:cNvPr>
          <p:cNvSpPr/>
          <p:nvPr/>
        </p:nvSpPr>
        <p:spPr>
          <a:xfrm>
            <a:off x="795556" y="5272480"/>
            <a:ext cx="464191" cy="427839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0458F0-41E0-4E78-86B7-0C768858C4AB}"/>
              </a:ext>
            </a:extLst>
          </p:cNvPr>
          <p:cNvGrpSpPr/>
          <p:nvPr/>
        </p:nvGrpSpPr>
        <p:grpSpPr>
          <a:xfrm>
            <a:off x="235594" y="494950"/>
            <a:ext cx="1291904" cy="1180752"/>
            <a:chOff x="201336" y="268447"/>
            <a:chExt cx="1291904" cy="118075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672C01-E9E2-4856-8479-6CC56861C4F1}"/>
                </a:ext>
              </a:extLst>
            </p:cNvPr>
            <p:cNvGrpSpPr/>
            <p:nvPr/>
          </p:nvGrpSpPr>
          <p:grpSpPr>
            <a:xfrm>
              <a:off x="380508" y="318780"/>
              <a:ext cx="1002075" cy="1074151"/>
              <a:chOff x="297807" y="107477"/>
              <a:chExt cx="1002075" cy="1074151"/>
            </a:xfrm>
          </p:grpSpPr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90089744-18A2-4C60-9126-341A411663EB}"/>
                  </a:ext>
                </a:extLst>
              </p:cNvPr>
              <p:cNvSpPr/>
              <p:nvPr/>
            </p:nvSpPr>
            <p:spPr>
              <a:xfrm>
                <a:off x="297808" y="211822"/>
                <a:ext cx="92279" cy="92279"/>
              </a:xfrm>
              <a:prstGeom prst="triangl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F3756C8-5FAC-4877-8043-BBD73FCA5D2D}"/>
                  </a:ext>
                </a:extLst>
              </p:cNvPr>
              <p:cNvSpPr/>
              <p:nvPr/>
            </p:nvSpPr>
            <p:spPr>
              <a:xfrm>
                <a:off x="297808" y="469782"/>
                <a:ext cx="92279" cy="9227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56389335-9DA3-4320-8E08-C6B698130A14}"/>
                  </a:ext>
                </a:extLst>
              </p:cNvPr>
              <p:cNvSpPr/>
              <p:nvPr/>
            </p:nvSpPr>
            <p:spPr>
              <a:xfrm>
                <a:off x="297808" y="728443"/>
                <a:ext cx="92279" cy="92279"/>
              </a:xfrm>
              <a:prstGeom prst="triangl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44B99203-F0D2-4E9C-9517-AECF717CF672}"/>
                  </a:ext>
                </a:extLst>
              </p:cNvPr>
              <p:cNvSpPr/>
              <p:nvPr/>
            </p:nvSpPr>
            <p:spPr>
              <a:xfrm>
                <a:off x="297807" y="984308"/>
                <a:ext cx="92279" cy="92279"/>
              </a:xfrm>
              <a:prstGeom prst="triangl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8D8162-15B5-4CD6-A4E1-4BEA0510A289}"/>
                  </a:ext>
                </a:extLst>
              </p:cNvPr>
              <p:cNvSpPr txBox="1"/>
              <p:nvPr/>
            </p:nvSpPr>
            <p:spPr>
              <a:xfrm>
                <a:off x="494950" y="107477"/>
                <a:ext cx="8030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Permit 1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5F80C7C-79E5-452E-8F68-C5AB8D73169F}"/>
                  </a:ext>
                </a:extLst>
              </p:cNvPr>
              <p:cNvSpPr txBox="1"/>
              <p:nvPr/>
            </p:nvSpPr>
            <p:spPr>
              <a:xfrm>
                <a:off x="494950" y="362032"/>
                <a:ext cx="8030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Permit 2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5648F2AE-4A71-4F73-9032-F067E28C3557}"/>
                  </a:ext>
                </a:extLst>
              </p:cNvPr>
              <p:cNvSpPr txBox="1"/>
              <p:nvPr/>
            </p:nvSpPr>
            <p:spPr>
              <a:xfrm>
                <a:off x="496842" y="609599"/>
                <a:ext cx="8030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Permit 3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5FA39C4A-D981-42AD-ACC3-6DF15BFDDA10}"/>
                  </a:ext>
                </a:extLst>
              </p:cNvPr>
              <p:cNvSpPr txBox="1"/>
              <p:nvPr/>
            </p:nvSpPr>
            <p:spPr>
              <a:xfrm>
                <a:off x="494950" y="873851"/>
                <a:ext cx="8030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Permit 4</a:t>
                </a: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AA2A419-9CB5-402B-AF88-7A7830810443}"/>
                </a:ext>
              </a:extLst>
            </p:cNvPr>
            <p:cNvSpPr/>
            <p:nvPr/>
          </p:nvSpPr>
          <p:spPr>
            <a:xfrm>
              <a:off x="201336" y="268447"/>
              <a:ext cx="1291904" cy="11807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C7FEBF2-7405-4BB6-98A7-48DC12350986}"/>
              </a:ext>
            </a:extLst>
          </p:cNvPr>
          <p:cNvSpPr txBox="1"/>
          <p:nvPr/>
        </p:nvSpPr>
        <p:spPr>
          <a:xfrm>
            <a:off x="450910" y="159391"/>
            <a:ext cx="907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Outfalls</a:t>
            </a:r>
          </a:p>
        </p:txBody>
      </p:sp>
      <p:sp>
        <p:nvSpPr>
          <p:cNvPr id="96" name="Star: 5 Points 95">
            <a:extLst>
              <a:ext uri="{FF2B5EF4-FFF2-40B4-BE49-F238E27FC236}">
                <a16:creationId xmlns:a16="http://schemas.microsoft.com/office/drawing/2014/main" id="{501F641D-2B9D-4DA1-82A7-0CEBDAF0A4ED}"/>
              </a:ext>
            </a:extLst>
          </p:cNvPr>
          <p:cNvSpPr/>
          <p:nvPr/>
        </p:nvSpPr>
        <p:spPr>
          <a:xfrm>
            <a:off x="235594" y="1818573"/>
            <a:ext cx="197143" cy="205011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DD9D0C-2886-46D1-9F07-5767C572F0B5}"/>
              </a:ext>
            </a:extLst>
          </p:cNvPr>
          <p:cNvSpPr txBox="1"/>
          <p:nvPr/>
        </p:nvSpPr>
        <p:spPr>
          <a:xfrm>
            <a:off x="432737" y="1775938"/>
            <a:ext cx="1682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Fish tissue study site</a:t>
            </a:r>
          </a:p>
        </p:txBody>
      </p:sp>
    </p:spTree>
    <p:extLst>
      <p:ext uri="{BB962C8B-B14F-4D97-AF65-F5344CB8AC3E}">
        <p14:creationId xmlns:p14="http://schemas.microsoft.com/office/powerpoint/2010/main" val="275572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36DE588BCB948A8C6EBA0600857DD" ma:contentTypeVersion="6" ma:contentTypeDescription="Create a new document." ma:contentTypeScope="" ma:versionID="08bad472f584c28b647c468c9944a8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1E2A35E-4DFB-4FDF-B4B1-E399A30DDE09}"/>
</file>

<file path=customXml/itemProps2.xml><?xml version="1.0" encoding="utf-8"?>
<ds:datastoreItem xmlns:ds="http://schemas.openxmlformats.org/officeDocument/2006/customXml" ds:itemID="{CF3AE0F3-631A-45DE-B31C-B9EF6E0F817F}"/>
</file>

<file path=customXml/itemProps3.xml><?xml version="1.0" encoding="utf-8"?>
<ds:datastoreItem xmlns:ds="http://schemas.openxmlformats.org/officeDocument/2006/customXml" ds:itemID="{962D082C-A3C8-44AF-BAA6-FE0E0F4EF548}"/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536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Abadi</vt:lpstr>
      <vt:lpstr>Arial</vt:lpstr>
      <vt:lpstr>Calibri</vt:lpstr>
      <vt:lpstr>Calibri Light</vt:lpstr>
      <vt:lpstr>Office Theme</vt:lpstr>
      <vt:lpstr>WV Selenium Chronic Aquatic Life Standard Implementation - Revision 4</vt:lpstr>
      <vt:lpstr>Significant policy revisions on 9/10/18</vt:lpstr>
      <vt:lpstr>BAF calculation approach (a review)</vt:lpstr>
      <vt:lpstr>BAF calculation approach (a review)</vt:lpstr>
      <vt:lpstr>PowerPoint Presentation</vt:lpstr>
      <vt:lpstr>Additional approach:  Semi-annual compliance monitoring of fish tissues</vt:lpstr>
      <vt:lpstr>Additional approach:  Semi-annual compliance monitoring of fish tissues (ctd.)</vt:lpstr>
      <vt:lpstr>Additional approach:  Semi-annual compliance monitoring of fish tissues (ctd.)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WV Selenium Chronic Aquatic Life Standard Implementation Changes</dc:title>
  <dc:creator>Seagle, Kevin D</dc:creator>
  <cp:lastModifiedBy>Seagle, Kevin D</cp:lastModifiedBy>
  <cp:revision>29</cp:revision>
  <dcterms:created xsi:type="dcterms:W3CDTF">2018-09-12T20:02:04Z</dcterms:created>
  <dcterms:modified xsi:type="dcterms:W3CDTF">2018-11-14T13:26:41Z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0x010100B3936DE588BCB948A8C6EBA0600857DD</vt:lpwstr>
  </property>
</Properties>
</file>