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tiff" ContentType="image/tiff"/>
  <Override PartName="/ppt/slideLayouts/slideLayout10.xml" ContentType="application/vnd.openxmlformats-officedocument.presentationml.slideLayout+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8"/>
  </p:notesMasterIdLst>
  <p:handoutMasterIdLst>
    <p:handoutMasterId r:id="rId29"/>
  </p:handoutMasterIdLst>
  <p:sldIdLst>
    <p:sldId id="256" r:id="rId2"/>
    <p:sldId id="257" r:id="rId3"/>
    <p:sldId id="269" r:id="rId4"/>
    <p:sldId id="258" r:id="rId5"/>
    <p:sldId id="259" r:id="rId6"/>
    <p:sldId id="260" r:id="rId7"/>
    <p:sldId id="270" r:id="rId8"/>
    <p:sldId id="262" r:id="rId9"/>
    <p:sldId id="263" r:id="rId10"/>
    <p:sldId id="264" r:id="rId11"/>
    <p:sldId id="265" r:id="rId12"/>
    <p:sldId id="266" r:id="rId13"/>
    <p:sldId id="267" r:id="rId14"/>
    <p:sldId id="286" r:id="rId15"/>
    <p:sldId id="268" r:id="rId16"/>
    <p:sldId id="271" r:id="rId17"/>
    <p:sldId id="272" r:id="rId18"/>
    <p:sldId id="273" r:id="rId19"/>
    <p:sldId id="287" r:id="rId20"/>
    <p:sldId id="285" r:id="rId21"/>
    <p:sldId id="280" r:id="rId22"/>
    <p:sldId id="282" r:id="rId23"/>
    <p:sldId id="283" r:id="rId24"/>
    <p:sldId id="274" r:id="rId25"/>
    <p:sldId id="284" r:id="rId26"/>
    <p:sldId id="27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32" autoAdjust="0"/>
  </p:normalViewPr>
  <p:slideViewPr>
    <p:cSldViewPr>
      <p:cViewPr varScale="1">
        <p:scale>
          <a:sx n="107" d="100"/>
          <a:sy n="107" d="100"/>
        </p:scale>
        <p:origin x="-84"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15F5762-F8CF-4299-81BD-60922790BBBA}" type="datetimeFigureOut">
              <a:rPr lang="en-US" smtClean="0"/>
              <a:t>5/30/2012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B3574B5-5658-493D-809F-54D51818C490}" type="slidenum">
              <a:rPr lang="en-US" smtClean="0"/>
              <a:t>‹#›</a:t>
            </a:fld>
            <a:endParaRPr lang="en-US"/>
          </a:p>
        </p:txBody>
      </p:sp>
    </p:spTree>
    <p:extLst>
      <p:ext uri="{BB962C8B-B14F-4D97-AF65-F5344CB8AC3E}">
        <p14:creationId xmlns:p14="http://schemas.microsoft.com/office/powerpoint/2010/main" val="19543318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A8E18F-95D0-4FE7-B3C0-70086CD0A2D3}" type="datetimeFigureOut">
              <a:rPr lang="en-US" smtClean="0"/>
              <a:t>5/30/2012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D25B18-81E5-4955-A3D3-1082288C2AD2}" type="slidenum">
              <a:rPr lang="en-US" smtClean="0"/>
              <a:t>‹#›</a:t>
            </a:fld>
            <a:endParaRPr lang="en-US"/>
          </a:p>
        </p:txBody>
      </p:sp>
    </p:spTree>
    <p:extLst>
      <p:ext uri="{BB962C8B-B14F-4D97-AF65-F5344CB8AC3E}">
        <p14:creationId xmlns:p14="http://schemas.microsoft.com/office/powerpoint/2010/main" val="126781895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285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924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924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924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AE44EE1-F602-46D6-B69D-87056C6FA166}" type="datetime1">
              <a:rPr lang="en-US" smtClean="0"/>
              <a:t>5/30/2012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WV DEP Horizontal Well Act  Impoundment Presentation, February 1st, 2012</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E23CB59-57E5-4FF5-B53A-3403F366ACD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4029DE-0666-4FA4-89D3-2D95ED305735}" type="datetime1">
              <a:rPr lang="en-US" smtClean="0"/>
              <a:t>5/30/2012</a:t>
            </a:fld>
            <a:endParaRPr lang="en-US"/>
          </a:p>
        </p:txBody>
      </p:sp>
      <p:sp>
        <p:nvSpPr>
          <p:cNvPr id="5" name="Footer Placeholder 4"/>
          <p:cNvSpPr>
            <a:spLocks noGrp="1"/>
          </p:cNvSpPr>
          <p:nvPr>
            <p:ph type="ftr" sz="quarter" idx="11"/>
          </p:nvPr>
        </p:nvSpPr>
        <p:spPr/>
        <p:txBody>
          <a:bodyPr/>
          <a:lstStyle/>
          <a:p>
            <a:r>
              <a:rPr lang="en-US" smtClean="0"/>
              <a:t>WV DEP Horizontal Well Act  Impoundment Presentation, February 1st, 2012</a:t>
            </a:r>
            <a:endParaRPr lang="en-US"/>
          </a:p>
        </p:txBody>
      </p:sp>
      <p:sp>
        <p:nvSpPr>
          <p:cNvPr id="6" name="Slide Number Placeholder 5"/>
          <p:cNvSpPr>
            <a:spLocks noGrp="1"/>
          </p:cNvSpPr>
          <p:nvPr>
            <p:ph type="sldNum" sz="quarter" idx="12"/>
          </p:nvPr>
        </p:nvSpPr>
        <p:spPr/>
        <p:txBody>
          <a:bodyPr/>
          <a:lstStyle/>
          <a:p>
            <a:fld id="{BE23CB59-57E5-4FF5-B53A-3403F366AC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5E3AE77-F82B-4183-BCB1-24973A2D4D3B}" type="datetime1">
              <a:rPr lang="en-US" smtClean="0"/>
              <a:t>5/30/2012</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WV DEP Horizontal Well Act  Impoundment Presentation, February 1st, 2012</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E23CB59-57E5-4FF5-B53A-3403F366ACD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B1A236C-C950-4711-BE4F-A3C39D569FD9}" type="datetime1">
              <a:rPr lang="en-US" smtClean="0"/>
              <a:t>5/30/2012</a:t>
            </a:fld>
            <a:endParaRPr lang="en-US"/>
          </a:p>
        </p:txBody>
      </p:sp>
      <p:sp>
        <p:nvSpPr>
          <p:cNvPr id="5" name="Footer Placeholder 4"/>
          <p:cNvSpPr>
            <a:spLocks noGrp="1"/>
          </p:cNvSpPr>
          <p:nvPr>
            <p:ph type="ftr" sz="quarter" idx="11"/>
          </p:nvPr>
        </p:nvSpPr>
        <p:spPr/>
        <p:txBody>
          <a:bodyPr/>
          <a:lstStyle/>
          <a:p>
            <a:r>
              <a:rPr lang="en-US" smtClean="0"/>
              <a:t>WV DEP Horizontal Well Act  Impoundment Presentation, February 1st, 2012</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E23CB59-57E5-4FF5-B53A-3403F366ACD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B54793F-B377-45E1-9B6E-945AB8251CDD}" type="datetime1">
              <a:rPr lang="en-US" smtClean="0"/>
              <a:t>5/30/2012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E23CB59-57E5-4FF5-B53A-3403F366ACDA}"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WV DEP Horizontal Well Act  Impoundment Presentation, February 1st, 2012</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B1BF743-7266-4D59-B408-9AD462D6A985}" type="datetime1">
              <a:rPr lang="en-US" smtClean="0"/>
              <a:t>5/30/2012</a:t>
            </a:fld>
            <a:endParaRPr lang="en-US"/>
          </a:p>
        </p:txBody>
      </p:sp>
      <p:sp>
        <p:nvSpPr>
          <p:cNvPr id="10" name="Slide Number Placeholder 9"/>
          <p:cNvSpPr>
            <a:spLocks noGrp="1"/>
          </p:cNvSpPr>
          <p:nvPr>
            <p:ph type="sldNum" sz="quarter" idx="16"/>
          </p:nvPr>
        </p:nvSpPr>
        <p:spPr/>
        <p:txBody>
          <a:bodyPr rtlCol="0"/>
          <a:lstStyle/>
          <a:p>
            <a:fld id="{BE23CB59-57E5-4FF5-B53A-3403F366ACDA}"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WV DEP Horizontal Well Act  Impoundment Presentation, February 1st, 2012</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678029D-0EFA-40C2-8F89-B26FCE971F37}" type="datetime1">
              <a:rPr lang="en-US" smtClean="0"/>
              <a:t>5/30/2012</a:t>
            </a:fld>
            <a:endParaRPr lang="en-US"/>
          </a:p>
        </p:txBody>
      </p:sp>
      <p:sp>
        <p:nvSpPr>
          <p:cNvPr id="12" name="Slide Number Placeholder 11"/>
          <p:cNvSpPr>
            <a:spLocks noGrp="1"/>
          </p:cNvSpPr>
          <p:nvPr>
            <p:ph type="sldNum" sz="quarter" idx="16"/>
          </p:nvPr>
        </p:nvSpPr>
        <p:spPr/>
        <p:txBody>
          <a:bodyPr rtlCol="0"/>
          <a:lstStyle/>
          <a:p>
            <a:fld id="{BE23CB59-57E5-4FF5-B53A-3403F366ACDA}" type="slidenum">
              <a:rPr lang="en-US" smtClean="0"/>
              <a:t>‹#›</a:t>
            </a:fld>
            <a:endParaRPr lang="en-US"/>
          </a:p>
        </p:txBody>
      </p:sp>
      <p:sp>
        <p:nvSpPr>
          <p:cNvPr id="14" name="Footer Placeholder 13"/>
          <p:cNvSpPr>
            <a:spLocks noGrp="1"/>
          </p:cNvSpPr>
          <p:nvPr>
            <p:ph type="ftr" sz="quarter" idx="17"/>
          </p:nvPr>
        </p:nvSpPr>
        <p:spPr/>
        <p:txBody>
          <a:bodyPr rtlCol="0"/>
          <a:lstStyle/>
          <a:p>
            <a:r>
              <a:rPr lang="en-US" smtClean="0"/>
              <a:t>WV DEP Horizontal Well Act  Impoundment Presentation, February 1st, 2012</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764386-359D-4069-A220-74D1471817A5}" type="datetime1">
              <a:rPr lang="en-US" smtClean="0"/>
              <a:t>5/30/2012</a:t>
            </a:fld>
            <a:endParaRPr lang="en-US"/>
          </a:p>
        </p:txBody>
      </p:sp>
      <p:sp>
        <p:nvSpPr>
          <p:cNvPr id="4" name="Footer Placeholder 3"/>
          <p:cNvSpPr>
            <a:spLocks noGrp="1"/>
          </p:cNvSpPr>
          <p:nvPr>
            <p:ph type="ftr" sz="quarter" idx="11"/>
          </p:nvPr>
        </p:nvSpPr>
        <p:spPr/>
        <p:txBody>
          <a:bodyPr/>
          <a:lstStyle/>
          <a:p>
            <a:r>
              <a:rPr lang="en-US" smtClean="0"/>
              <a:t>WV DEP Horizontal Well Act  Impoundment Presentation, February 1st, 2012</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E23CB59-57E5-4FF5-B53A-3403F366AC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AE30C-8BB9-45F0-A934-DAC2AEB38EB6}" type="datetime1">
              <a:rPr lang="en-US" smtClean="0"/>
              <a:t>5/30/2012</a:t>
            </a:fld>
            <a:endParaRPr lang="en-US"/>
          </a:p>
        </p:txBody>
      </p:sp>
      <p:sp>
        <p:nvSpPr>
          <p:cNvPr id="3" name="Footer Placeholder 2"/>
          <p:cNvSpPr>
            <a:spLocks noGrp="1"/>
          </p:cNvSpPr>
          <p:nvPr>
            <p:ph type="ftr" sz="quarter" idx="11"/>
          </p:nvPr>
        </p:nvSpPr>
        <p:spPr/>
        <p:txBody>
          <a:bodyPr/>
          <a:lstStyle/>
          <a:p>
            <a:r>
              <a:rPr lang="en-US" smtClean="0"/>
              <a:t>WV DEP Horizontal Well Act  Impoundment Presentation, February 1st, 2012</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E23CB59-57E5-4FF5-B53A-3403F366AC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2B1835-CA79-4D99-886A-1408F400BA34}" type="datetime1">
              <a:rPr lang="en-US" smtClean="0"/>
              <a:t>5/30/2012</a:t>
            </a:fld>
            <a:endParaRPr lang="en-US"/>
          </a:p>
        </p:txBody>
      </p:sp>
      <p:sp>
        <p:nvSpPr>
          <p:cNvPr id="6" name="Footer Placeholder 5"/>
          <p:cNvSpPr>
            <a:spLocks noGrp="1"/>
          </p:cNvSpPr>
          <p:nvPr>
            <p:ph type="ftr" sz="quarter" idx="11"/>
          </p:nvPr>
        </p:nvSpPr>
        <p:spPr/>
        <p:txBody>
          <a:bodyPr/>
          <a:lstStyle/>
          <a:p>
            <a:r>
              <a:rPr lang="en-US" smtClean="0"/>
              <a:t>WV DEP Horizontal Well Act  Impoundment Presentation, February 1st, 2012</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E23CB59-57E5-4FF5-B53A-3403F366ACD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5157CC6-2B6C-42CC-9FD4-1498F5DCD6F2}" type="datetime1">
              <a:rPr lang="en-US" smtClean="0"/>
              <a:t>5/30/2012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E23CB59-57E5-4FF5-B53A-3403F366ACD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WV DEP Horizontal Well Act  Impoundment Presentation, February 1st, 2012</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AB3D211-4555-4DEE-9BD3-DAD4B2CCBB98}" type="datetime1">
              <a:rPr lang="en-US" smtClean="0"/>
              <a:t>5/30/2012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WV DEP Horizontal Well Act  Impoundment Presentation, February 1st, 2012</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E23CB59-57E5-4FF5-B53A-3403F366AC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mailto:Depimpoundments@wv.gov"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Forms/WW-6A.%2001-2012%5b1%5d.pdf" TargetMode="External"/><Relationship Id="rId3" Type="http://schemas.openxmlformats.org/officeDocument/2006/relationships/hyperlink" Target="Forms/IMP-1B.%20Centralized%20Impoundment%20Application%5b1%5d.pdf" TargetMode="External"/><Relationship Id="rId7" Type="http://schemas.openxmlformats.org/officeDocument/2006/relationships/hyperlink" Target="Forms/IMP-5.%20Modification%20-%20Closeure%20Form.%2002-2012%5b1%5d.pdf" TargetMode="External"/><Relationship Id="rId2" Type="http://schemas.openxmlformats.org/officeDocument/2006/relationships/hyperlink" Target="Forms/IMP-1A.%20Associated%20Impoundment%20Form%5b1%5d.pdf" TargetMode="External"/><Relationship Id="rId1" Type="http://schemas.openxmlformats.org/officeDocument/2006/relationships/slideLayout" Target="../slideLayouts/slideLayout6.xml"/><Relationship Id="rId6" Type="http://schemas.openxmlformats.org/officeDocument/2006/relationships/hyperlink" Target="Forms/IMP-4.%20Annual%20Recert%20Form.%2002-2012%5b1%5d.pdf" TargetMode="External"/><Relationship Id="rId5" Type="http://schemas.openxmlformats.org/officeDocument/2006/relationships/hyperlink" Target="Forms/IMP-3.%20Impoundment%20As-Built%20Form.%2002-10-2012%5b1%5d.pdf" TargetMode="External"/><Relationship Id="rId4" Type="http://schemas.openxmlformats.org/officeDocument/2006/relationships/hyperlink" Target="Forms/IMP-2.%20Notification%20Construct%20Form.%2002-2012%5b1%5d.pdf" TargetMode="External"/><Relationship Id="rId9" Type="http://schemas.openxmlformats.org/officeDocument/2006/relationships/image" Target="../media/image4.tiff"/></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76200"/>
            <a:ext cx="6019800" cy="685800"/>
          </a:xfrm>
        </p:spPr>
        <p:txBody>
          <a:bodyPr>
            <a:noAutofit/>
          </a:bodyPr>
          <a:lstStyle/>
          <a:p>
            <a:r>
              <a:rPr lang="en-US" sz="4000" b="1" dirty="0" smtClean="0">
                <a:solidFill>
                  <a:schemeClr val="tx1"/>
                </a:solidFill>
                <a:effectLst/>
              </a:rPr>
              <a:t>Pits and Impoundments </a:t>
            </a:r>
            <a:endParaRPr lang="en-US" sz="4000" b="1" dirty="0">
              <a:solidFill>
                <a:schemeClr val="tx1"/>
              </a:solidFill>
              <a:effectLst/>
            </a:endParaRPr>
          </a:p>
        </p:txBody>
      </p:sp>
      <p:sp>
        <p:nvSpPr>
          <p:cNvPr id="7" name="TextBox 6"/>
          <p:cNvSpPr txBox="1"/>
          <p:nvPr/>
        </p:nvSpPr>
        <p:spPr>
          <a:xfrm>
            <a:off x="0" y="1981200"/>
            <a:ext cx="6324600" cy="1508105"/>
          </a:xfrm>
          <a:prstGeom prst="rect">
            <a:avLst/>
          </a:prstGeom>
          <a:noFill/>
        </p:spPr>
        <p:txBody>
          <a:bodyPr wrap="square" rtlCol="0">
            <a:spAutoFit/>
          </a:bodyPr>
          <a:lstStyle/>
          <a:p>
            <a:r>
              <a:rPr lang="en-US" sz="3200" b="1" dirty="0" smtClean="0"/>
              <a:t>Natural</a:t>
            </a:r>
            <a:r>
              <a:rPr lang="en-US" sz="2800" b="1" dirty="0" smtClean="0"/>
              <a:t> Gas Horizontal Well Control Act</a:t>
            </a:r>
          </a:p>
          <a:p>
            <a:r>
              <a:rPr lang="en-US" sz="2000" b="1" dirty="0" smtClean="0"/>
              <a:t>West Virginia Department of Environmental Protection</a:t>
            </a:r>
          </a:p>
          <a:p>
            <a:r>
              <a:rPr lang="en-US" sz="2000" b="1" dirty="0" smtClean="0"/>
              <a:t>Office of Oil and Gas</a:t>
            </a:r>
          </a:p>
          <a:p>
            <a:r>
              <a:rPr lang="en-US" sz="2000" b="1" dirty="0" smtClean="0"/>
              <a:t>W.Va. Code </a:t>
            </a:r>
            <a:r>
              <a:rPr lang="en-US" sz="2000" b="1" dirty="0"/>
              <a:t>§</a:t>
            </a:r>
            <a:r>
              <a:rPr lang="en-US" sz="2000" b="1" dirty="0" smtClean="0"/>
              <a:t>22-6A  </a:t>
            </a:r>
            <a:endParaRPr lang="en-US" sz="2000" b="1" dirty="0"/>
          </a:p>
        </p:txBody>
      </p:sp>
      <p:sp>
        <p:nvSpPr>
          <p:cNvPr id="8" name="TextBox 7"/>
          <p:cNvSpPr txBox="1"/>
          <p:nvPr/>
        </p:nvSpPr>
        <p:spPr>
          <a:xfrm>
            <a:off x="76200" y="3581400"/>
            <a:ext cx="5129610" cy="2677656"/>
          </a:xfrm>
          <a:prstGeom prst="rect">
            <a:avLst/>
          </a:prstGeom>
          <a:noFill/>
        </p:spPr>
        <p:txBody>
          <a:bodyPr wrap="square" rtlCol="0">
            <a:spAutoFit/>
          </a:bodyPr>
          <a:lstStyle/>
          <a:p>
            <a:pPr marL="285750" indent="-285750">
              <a:buFont typeface="Arial" pitchFamily="34" charset="0"/>
              <a:buChar char="•"/>
            </a:pPr>
            <a:r>
              <a:rPr lang="en-US" sz="2400" b="1" dirty="0" smtClean="0"/>
              <a:t>Scope of Legislation</a:t>
            </a:r>
          </a:p>
          <a:p>
            <a:pPr marL="285750" indent="-285750">
              <a:buFont typeface="Arial" pitchFamily="34" charset="0"/>
              <a:buChar char="•"/>
            </a:pPr>
            <a:r>
              <a:rPr lang="en-US" sz="2400" b="1" dirty="0" smtClean="0"/>
              <a:t>Applicability to Impoundments</a:t>
            </a:r>
          </a:p>
          <a:p>
            <a:pPr marL="285750" indent="-285750">
              <a:buFont typeface="Arial" pitchFamily="34" charset="0"/>
              <a:buChar char="•"/>
            </a:pPr>
            <a:r>
              <a:rPr lang="en-US" sz="2400" b="1" dirty="0" smtClean="0"/>
              <a:t>Policies</a:t>
            </a:r>
          </a:p>
          <a:p>
            <a:pPr marL="285750" indent="-285750">
              <a:buFont typeface="Arial" pitchFamily="34" charset="0"/>
              <a:buChar char="•"/>
            </a:pPr>
            <a:r>
              <a:rPr lang="en-US" sz="2400" b="1" dirty="0" smtClean="0"/>
              <a:t>Procedures</a:t>
            </a:r>
            <a:endParaRPr lang="en-US" sz="2400" b="1" dirty="0"/>
          </a:p>
          <a:p>
            <a:pPr marL="285750" indent="-285750">
              <a:buFont typeface="Arial" pitchFamily="34" charset="0"/>
              <a:buChar char="•"/>
            </a:pPr>
            <a:r>
              <a:rPr lang="en-US" sz="2400" b="1" u="sng" dirty="0" smtClean="0"/>
              <a:t>Implementation</a:t>
            </a:r>
          </a:p>
          <a:p>
            <a:pPr marL="285750" indent="-285750">
              <a:buFont typeface="Arial" pitchFamily="34" charset="0"/>
              <a:buChar char="•"/>
            </a:pPr>
            <a:r>
              <a:rPr lang="en-US" sz="2400" b="1" dirty="0" smtClean="0"/>
              <a:t>Presented by John Kearney, AMENDED – May 18, 2012</a:t>
            </a:r>
          </a:p>
        </p:txBody>
      </p:sp>
    </p:spTree>
    <p:extLst>
      <p:ext uri="{BB962C8B-B14F-4D97-AF65-F5344CB8AC3E}">
        <p14:creationId xmlns:p14="http://schemas.microsoft.com/office/powerpoint/2010/main" val="389500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6906290" cy="563562"/>
          </a:xfrm>
        </p:spPr>
        <p:txBody>
          <a:bodyPr>
            <a:normAutofit fontScale="90000"/>
          </a:bodyPr>
          <a:lstStyle/>
          <a:p>
            <a:pPr algn="l"/>
            <a:r>
              <a:rPr lang="en-US" u="sng" dirty="0" smtClean="0"/>
              <a:t>Elements of Plans </a:t>
            </a:r>
            <a:endParaRPr lang="en-US" u="sng" dirty="0"/>
          </a:p>
        </p:txBody>
      </p:sp>
      <p:sp>
        <p:nvSpPr>
          <p:cNvPr id="2" name="TextBox 1"/>
          <p:cNvSpPr txBox="1"/>
          <p:nvPr/>
        </p:nvSpPr>
        <p:spPr>
          <a:xfrm>
            <a:off x="838200" y="1828800"/>
            <a:ext cx="7239000" cy="4801314"/>
          </a:xfrm>
          <a:prstGeom prst="rect">
            <a:avLst/>
          </a:prstGeom>
          <a:noFill/>
        </p:spPr>
        <p:txBody>
          <a:bodyPr wrap="square" rtlCol="0">
            <a:spAutoFit/>
          </a:bodyPr>
          <a:lstStyle/>
          <a:p>
            <a:r>
              <a:rPr lang="en-US" b="1" dirty="0" smtClean="0"/>
              <a:t>Engineered Plans. </a:t>
            </a:r>
          </a:p>
          <a:p>
            <a:pPr marL="285750" indent="-285750">
              <a:buFont typeface="Arial" pitchFamily="34" charset="0"/>
              <a:buChar char="•"/>
            </a:pPr>
            <a:r>
              <a:rPr lang="en-US" dirty="0" smtClean="0"/>
              <a:t>Waste Pits have more safe guards; duel liners, leak detection, groundwater monitoring.   </a:t>
            </a:r>
          </a:p>
          <a:p>
            <a:endParaRPr lang="en-US" dirty="0" smtClean="0"/>
          </a:p>
          <a:p>
            <a:r>
              <a:rPr lang="en-US" b="1" dirty="0" smtClean="0"/>
              <a:t>Reclamation Plans.</a:t>
            </a:r>
          </a:p>
          <a:p>
            <a:pPr marL="285750" indent="-285750">
              <a:buFont typeface="Arial" pitchFamily="34" charset="0"/>
              <a:buChar char="•"/>
            </a:pPr>
            <a:r>
              <a:rPr lang="en-US" dirty="0" smtClean="0"/>
              <a:t>Post-construction reclamation plan – after you’ve built it.</a:t>
            </a:r>
          </a:p>
          <a:p>
            <a:pPr marL="285750" indent="-285750">
              <a:buFont typeface="Arial" pitchFamily="34" charset="0"/>
              <a:buChar char="•"/>
            </a:pPr>
            <a:r>
              <a:rPr lang="en-US" dirty="0" smtClean="0"/>
              <a:t>Post-closure reclamation plan - after you’ve closed it. </a:t>
            </a:r>
          </a:p>
          <a:p>
            <a:pPr marL="285750" indent="-285750">
              <a:buFont typeface="Arial" pitchFamily="34" charset="0"/>
              <a:buChar char="•"/>
            </a:pPr>
            <a:endParaRPr lang="en-US" dirty="0"/>
          </a:p>
          <a:p>
            <a:r>
              <a:rPr lang="en-US" b="1" dirty="0" smtClean="0"/>
              <a:t>Maintenance Plan.</a:t>
            </a:r>
          </a:p>
          <a:p>
            <a:pPr marL="285750" indent="-285750">
              <a:buFont typeface="Arial" pitchFamily="34" charset="0"/>
              <a:buChar char="•"/>
            </a:pPr>
            <a:r>
              <a:rPr lang="en-US" dirty="0" smtClean="0"/>
              <a:t>Scheduled maintenance, routine repairs.</a:t>
            </a:r>
          </a:p>
          <a:p>
            <a:endParaRPr lang="en-US" dirty="0" smtClean="0"/>
          </a:p>
          <a:p>
            <a:r>
              <a:rPr lang="en-US" b="1" dirty="0" smtClean="0"/>
              <a:t>Monitoring and Emergency Plan.</a:t>
            </a:r>
          </a:p>
          <a:p>
            <a:pPr marL="285750" indent="-285750">
              <a:buFont typeface="Arial" pitchFamily="34" charset="0"/>
              <a:buChar char="•"/>
            </a:pPr>
            <a:r>
              <a:rPr lang="en-US" dirty="0" smtClean="0"/>
              <a:t>Inspections, emergency planning, and response. You will evaluate the location of impoundments and classify using dam safety Hazard Classification criteria. </a:t>
            </a:r>
          </a:p>
          <a:p>
            <a:pPr marL="285750" indent="-285750">
              <a:buFont typeface="Arial" pitchFamily="34" charset="0"/>
              <a:buChar char="•"/>
            </a:pPr>
            <a:endParaRPr lang="en-US" dirty="0"/>
          </a:p>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10</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746232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3886200" cy="563562"/>
          </a:xfrm>
        </p:spPr>
        <p:txBody>
          <a:bodyPr>
            <a:normAutofit fontScale="90000"/>
          </a:bodyPr>
          <a:lstStyle/>
          <a:p>
            <a:pPr algn="l"/>
            <a:r>
              <a:rPr lang="en-US" u="sng" dirty="0" smtClean="0"/>
              <a:t> </a:t>
            </a:r>
            <a:endParaRPr lang="en-US" u="sng" dirty="0"/>
          </a:p>
        </p:txBody>
      </p:sp>
      <p:sp>
        <p:nvSpPr>
          <p:cNvPr id="2" name="TextBox 1"/>
          <p:cNvSpPr txBox="1"/>
          <p:nvPr/>
        </p:nvSpPr>
        <p:spPr>
          <a:xfrm>
            <a:off x="615360" y="1676400"/>
            <a:ext cx="7653670" cy="5078313"/>
          </a:xfrm>
          <a:prstGeom prst="rect">
            <a:avLst/>
          </a:prstGeom>
          <a:noFill/>
        </p:spPr>
        <p:txBody>
          <a:bodyPr wrap="square" rtlCol="0">
            <a:spAutoFit/>
          </a:bodyPr>
          <a:lstStyle/>
          <a:p>
            <a:r>
              <a:rPr lang="en-US" b="1" dirty="0" smtClean="0"/>
              <a:t>Monitoring </a:t>
            </a:r>
            <a:r>
              <a:rPr lang="en-US" b="1" dirty="0"/>
              <a:t>and Emergency </a:t>
            </a:r>
            <a:r>
              <a:rPr lang="en-US" b="1" dirty="0" smtClean="0"/>
              <a:t>Action Plan</a:t>
            </a:r>
            <a:endParaRPr lang="en-US" b="1" dirty="0"/>
          </a:p>
          <a:p>
            <a:r>
              <a:rPr lang="en-US" dirty="0" smtClean="0"/>
              <a:t>Hazard Classes </a:t>
            </a:r>
          </a:p>
          <a:p>
            <a:pPr marL="285750" indent="-285750">
              <a:buFont typeface="Arial" pitchFamily="34" charset="0"/>
              <a:buChar char="•"/>
            </a:pPr>
            <a:r>
              <a:rPr lang="en-US" dirty="0"/>
              <a:t>Class 1 (High Hazard</a:t>
            </a:r>
            <a:r>
              <a:rPr lang="en-US" dirty="0" smtClean="0"/>
              <a:t>)</a:t>
            </a:r>
          </a:p>
          <a:p>
            <a:pPr marL="285750" indent="-285750">
              <a:buFont typeface="Arial" pitchFamily="34" charset="0"/>
              <a:buChar char="•"/>
            </a:pPr>
            <a:r>
              <a:rPr lang="en-US" dirty="0"/>
              <a:t>Class 2 (Significant Hazard) </a:t>
            </a:r>
            <a:endParaRPr lang="en-US" dirty="0" smtClean="0"/>
          </a:p>
          <a:p>
            <a:pPr marL="285750" indent="-285750">
              <a:buFont typeface="Arial" pitchFamily="34" charset="0"/>
              <a:buChar char="•"/>
            </a:pPr>
            <a:r>
              <a:rPr lang="en-US" dirty="0"/>
              <a:t>Class 3 (Low Hazard</a:t>
            </a:r>
            <a:r>
              <a:rPr lang="en-US" dirty="0" smtClean="0"/>
              <a:t>)</a:t>
            </a:r>
          </a:p>
          <a:p>
            <a:pPr marL="285750" indent="-285750">
              <a:buFont typeface="Arial" pitchFamily="34" charset="0"/>
              <a:buChar char="•"/>
            </a:pPr>
            <a:r>
              <a:rPr lang="en-US" dirty="0"/>
              <a:t>Class 4 (Negligible Hazard) </a:t>
            </a:r>
            <a:endParaRPr lang="en-US" dirty="0" smtClean="0"/>
          </a:p>
          <a:p>
            <a:pPr marL="285750" indent="-285750">
              <a:buFont typeface="Arial" pitchFamily="34" charset="0"/>
              <a:buChar char="•"/>
            </a:pPr>
            <a:r>
              <a:rPr lang="en-US" b="1" dirty="0" smtClean="0"/>
              <a:t>Hazard Evaluation </a:t>
            </a:r>
            <a:r>
              <a:rPr lang="en-US" dirty="0" smtClean="0"/>
              <a:t>– The applicant will survey surrounding area for potential hazards should pit or impoundment fail, </a:t>
            </a:r>
            <a:r>
              <a:rPr lang="en-US" dirty="0" smtClean="0"/>
              <a:t>paying attention to homes, structures, roads, etc. </a:t>
            </a:r>
            <a:endParaRPr lang="en-US" dirty="0" smtClean="0"/>
          </a:p>
          <a:p>
            <a:pPr marL="285750" indent="-285750">
              <a:buFont typeface="Arial" pitchFamily="34" charset="0"/>
              <a:buChar char="•"/>
            </a:pPr>
            <a:r>
              <a:rPr lang="en-US" dirty="0" smtClean="0"/>
              <a:t>Example plans are coming. Modeled on Dam Safety regulations. </a:t>
            </a:r>
            <a:endParaRPr lang="en-US" dirty="0"/>
          </a:p>
          <a:p>
            <a:pPr marL="285750" indent="-285750">
              <a:buFont typeface="Arial" pitchFamily="34" charset="0"/>
              <a:buChar char="•"/>
            </a:pPr>
            <a:r>
              <a:rPr lang="en-US" dirty="0" smtClean="0"/>
              <a:t>Location </a:t>
            </a:r>
            <a:r>
              <a:rPr lang="en-US" dirty="0" smtClean="0"/>
              <a:t>and classification of new centralized impoundments will impact your emergency plan and how you prepare for an emergency. </a:t>
            </a:r>
            <a:endParaRPr lang="en-US" dirty="0" smtClean="0"/>
          </a:p>
          <a:p>
            <a:pPr marL="285750" indent="-285750">
              <a:buFont typeface="Arial" pitchFamily="34" charset="0"/>
              <a:buChar char="•"/>
            </a:pPr>
            <a:r>
              <a:rPr lang="en-US" dirty="0" smtClean="0"/>
              <a:t>Monitoring and Emergency Action Plans will detail monitoring and emergency notification and procedures, and assess risk.</a:t>
            </a:r>
            <a:endParaRPr lang="en-US" dirty="0"/>
          </a:p>
          <a:p>
            <a:r>
              <a:rPr lang="en-US" b="1" dirty="0" smtClean="0"/>
              <a:t>Surface Owner Agreements</a:t>
            </a:r>
            <a:endParaRPr lang="en-US" dirty="0" smtClean="0"/>
          </a:p>
          <a:p>
            <a:pPr marL="285750" indent="-285750">
              <a:buFont typeface="Arial" pitchFamily="34" charset="0"/>
              <a:buChar char="•"/>
            </a:pPr>
            <a:r>
              <a:rPr lang="en-US" dirty="0" smtClean="0"/>
              <a:t>Centralized impoundments and pits will be constructed on landowners who enter into lease agreements with you.  </a:t>
            </a:r>
          </a:p>
          <a:p>
            <a:pPr marL="285750" indent="-285750">
              <a:buFont typeface="Arial" pitchFamily="34" charset="0"/>
              <a:buChar char="•"/>
            </a:pPr>
            <a:endParaRPr lang="en-US" dirty="0" smtClean="0"/>
          </a:p>
        </p:txBody>
      </p:sp>
      <p:sp>
        <p:nvSpPr>
          <p:cNvPr id="8" name="Title 3"/>
          <p:cNvSpPr txBox="1">
            <a:spLocks/>
          </p:cNvSpPr>
          <p:nvPr/>
        </p:nvSpPr>
        <p:spPr>
          <a:xfrm>
            <a:off x="533400" y="499250"/>
            <a:ext cx="6906290" cy="563562"/>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4000" u="sng" dirty="0" smtClean="0"/>
              <a:t>Elements of Plans </a:t>
            </a:r>
            <a:endParaRPr lang="en-US" sz="4000" u="sng" dirty="0"/>
          </a:p>
        </p:txBody>
      </p:sp>
      <p:sp>
        <p:nvSpPr>
          <p:cNvPr id="9" name="Slide Number Placeholder 8"/>
          <p:cNvSpPr>
            <a:spLocks noGrp="1"/>
          </p:cNvSpPr>
          <p:nvPr>
            <p:ph type="sldNum" sz="quarter" idx="12"/>
          </p:nvPr>
        </p:nvSpPr>
        <p:spPr/>
        <p:txBody>
          <a:bodyPr>
            <a:normAutofit fontScale="85000" lnSpcReduction="20000"/>
          </a:bodyPr>
          <a:lstStyle/>
          <a:p>
            <a:fld id="{BE23CB59-57E5-4FF5-B53A-3403F366ACDA}" type="slidenum">
              <a:rPr lang="en-US" smtClean="0"/>
              <a:t>11</a:t>
            </a:fld>
            <a:endParaRPr lang="en-US"/>
          </a:p>
        </p:txBody>
      </p:sp>
      <p:grpSp>
        <p:nvGrpSpPr>
          <p:cNvPr id="10" name="Group 9"/>
          <p:cNvGrpSpPr/>
          <p:nvPr/>
        </p:nvGrpSpPr>
        <p:grpSpPr>
          <a:xfrm>
            <a:off x="7549761" y="361434"/>
            <a:ext cx="1466850" cy="711836"/>
            <a:chOff x="0" y="0"/>
            <a:chExt cx="1466850" cy="712323"/>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2"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cxnSp>
        <p:nvCxnSpPr>
          <p:cNvPr id="6" name="Straight Connector 5"/>
          <p:cNvCxnSpPr/>
          <p:nvPr/>
        </p:nvCxnSpPr>
        <p:spPr>
          <a:xfrm>
            <a:off x="457200" y="2209800"/>
            <a:ext cx="3908795" cy="1219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1000" y="2209800"/>
            <a:ext cx="3886200" cy="12192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745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6705600" cy="563562"/>
          </a:xfrm>
        </p:spPr>
        <p:txBody>
          <a:bodyPr>
            <a:normAutofit fontScale="90000"/>
          </a:bodyPr>
          <a:lstStyle/>
          <a:p>
            <a:pPr algn="l"/>
            <a:r>
              <a:rPr lang="en-US" u="sng" dirty="0" smtClean="0"/>
              <a:t>Water Management Plans </a:t>
            </a:r>
            <a:endParaRPr lang="en-US" u="sng" dirty="0"/>
          </a:p>
        </p:txBody>
      </p:sp>
      <p:sp>
        <p:nvSpPr>
          <p:cNvPr id="2" name="TextBox 1"/>
          <p:cNvSpPr txBox="1"/>
          <p:nvPr/>
        </p:nvSpPr>
        <p:spPr>
          <a:xfrm>
            <a:off x="838200" y="1828800"/>
            <a:ext cx="7239000" cy="4247317"/>
          </a:xfrm>
          <a:prstGeom prst="rect">
            <a:avLst/>
          </a:prstGeom>
          <a:noFill/>
        </p:spPr>
        <p:txBody>
          <a:bodyPr wrap="square" rtlCol="0">
            <a:spAutoFit/>
          </a:bodyPr>
          <a:lstStyle/>
          <a:p>
            <a:r>
              <a:rPr lang="en-US" b="1" dirty="0"/>
              <a:t>Water Management </a:t>
            </a:r>
            <a:r>
              <a:rPr lang="en-US" b="1" dirty="0" smtClean="0"/>
              <a:t>Plans (WMP)</a:t>
            </a:r>
          </a:p>
          <a:p>
            <a:endParaRPr lang="en-US" dirty="0"/>
          </a:p>
          <a:p>
            <a:pPr marL="285750" indent="-285750">
              <a:buFont typeface="Arial" pitchFamily="34" charset="0"/>
              <a:buChar char="•"/>
            </a:pPr>
            <a:r>
              <a:rPr lang="en-US" dirty="0"/>
              <a:t>A WMP will be needed to fill your impoundment. Will also be needed if you will </a:t>
            </a:r>
            <a:r>
              <a:rPr lang="en-US" dirty="0" smtClean="0"/>
              <a:t>plan on diluting </a:t>
            </a:r>
            <a:r>
              <a:rPr lang="en-US" dirty="0"/>
              <a:t>a waste </a:t>
            </a:r>
            <a:r>
              <a:rPr lang="en-US" dirty="0" smtClean="0"/>
              <a:t>pit with freshwater from a stream source (greater than 5,000 bbl. / month).</a:t>
            </a: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smtClean="0"/>
              <a:t>Apply for WMP concurrently </a:t>
            </a:r>
            <a:r>
              <a:rPr lang="en-US" dirty="0"/>
              <a:t>with Impoundment application or prior. </a:t>
            </a:r>
          </a:p>
          <a:p>
            <a:pPr marL="285750" indent="-285750">
              <a:buFont typeface="Arial" pitchFamily="34" charset="0"/>
              <a:buChar char="•"/>
            </a:pPr>
            <a:endParaRPr lang="en-US" dirty="0" smtClean="0"/>
          </a:p>
          <a:p>
            <a:pPr marL="285750" indent="-285750">
              <a:buFont typeface="Arial" pitchFamily="34" charset="0"/>
              <a:buChar char="•"/>
            </a:pPr>
            <a:r>
              <a:rPr lang="en-US" dirty="0" smtClean="0"/>
              <a:t>A </a:t>
            </a:r>
            <a:r>
              <a:rPr lang="en-US" dirty="0"/>
              <a:t>centralized impoundment WMP can be referenced for well </a:t>
            </a:r>
            <a:r>
              <a:rPr lang="en-US" dirty="0" smtClean="0"/>
              <a:t>pads.</a:t>
            </a:r>
          </a:p>
          <a:p>
            <a:pPr marL="285750" indent="-285750">
              <a:buFont typeface="Arial" pitchFamily="34" charset="0"/>
              <a:buChar char="•"/>
            </a:pPr>
            <a:endParaRPr lang="en-US" dirty="0"/>
          </a:p>
          <a:p>
            <a:pPr marL="285750" indent="-285750">
              <a:buFont typeface="Arial" pitchFamily="34" charset="0"/>
              <a:buChar char="•"/>
            </a:pPr>
            <a:r>
              <a:rPr lang="en-US" dirty="0" smtClean="0"/>
              <a:t>Will integrate with other WMP plans. Waste pits will be referenced in other WMP disposal. Waste pits may also be sources of other WMP.</a:t>
            </a:r>
          </a:p>
          <a:p>
            <a:pPr marL="285750" indent="-285750">
              <a:buFont typeface="Arial" pitchFamily="34" charset="0"/>
              <a:buChar char="•"/>
            </a:pPr>
            <a:endParaRPr lang="en-US" dirty="0"/>
          </a:p>
          <a:p>
            <a:pPr marL="285750" indent="-285750">
              <a:buFont typeface="Arial" pitchFamily="34" charset="0"/>
              <a:buChar char="•"/>
            </a:pPr>
            <a:r>
              <a:rPr lang="en-US" dirty="0" smtClean="0"/>
              <a:t>Waste Pits may need WMP if receiving water from stream or water utility.</a:t>
            </a:r>
            <a:endParaRPr lang="en-US" dirty="0"/>
          </a:p>
          <a:p>
            <a:r>
              <a:rPr lang="en-US" dirty="0" smtClean="0"/>
              <a:t> </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12</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784602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5257800" cy="563562"/>
          </a:xfrm>
        </p:spPr>
        <p:txBody>
          <a:bodyPr>
            <a:normAutofit fontScale="90000"/>
          </a:bodyPr>
          <a:lstStyle/>
          <a:p>
            <a:pPr algn="l"/>
            <a:r>
              <a:rPr lang="en-US" u="sng" dirty="0" smtClean="0"/>
              <a:t>A Word About Dams</a:t>
            </a:r>
            <a:endParaRPr lang="en-US" u="sng" dirty="0"/>
          </a:p>
        </p:txBody>
      </p:sp>
      <p:sp>
        <p:nvSpPr>
          <p:cNvPr id="2" name="TextBox 1"/>
          <p:cNvSpPr txBox="1"/>
          <p:nvPr/>
        </p:nvSpPr>
        <p:spPr>
          <a:xfrm>
            <a:off x="533400" y="1600199"/>
            <a:ext cx="8373140" cy="4893647"/>
          </a:xfrm>
          <a:prstGeom prst="rect">
            <a:avLst/>
          </a:prstGeom>
          <a:noFill/>
        </p:spPr>
        <p:txBody>
          <a:bodyPr wrap="square" rtlCol="0">
            <a:spAutoFit/>
          </a:bodyPr>
          <a:lstStyle/>
          <a:p>
            <a:r>
              <a:rPr lang="en-US" sz="2400" b="1" dirty="0" smtClean="0"/>
              <a:t>Do not build a dam unless you intend to build a dam.</a:t>
            </a:r>
          </a:p>
          <a:p>
            <a:endParaRPr lang="en-US" dirty="0" smtClean="0"/>
          </a:p>
          <a:p>
            <a:pPr marL="285750" indent="-285750">
              <a:buFont typeface="Arial" pitchFamily="34" charset="0"/>
              <a:buChar char="•"/>
            </a:pPr>
            <a:r>
              <a:rPr lang="en-US" dirty="0" smtClean="0"/>
              <a:t>Definition: - (See Impoundment Page Dam Definition)</a:t>
            </a:r>
          </a:p>
          <a:p>
            <a:pPr marL="285750" indent="-285750">
              <a:buFont typeface="Arial" pitchFamily="34" charset="0"/>
              <a:buChar char="•"/>
            </a:pPr>
            <a:r>
              <a:rPr lang="en-US" dirty="0" smtClean="0"/>
              <a:t>This is an option if you are willing to design and build to dam specifications.</a:t>
            </a:r>
          </a:p>
          <a:p>
            <a:pPr marL="285750" indent="-285750">
              <a:buFont typeface="Arial" pitchFamily="34" charset="0"/>
              <a:buChar char="•"/>
            </a:pPr>
            <a:r>
              <a:rPr lang="en-US" dirty="0" smtClean="0"/>
              <a:t>Height and volume driven. </a:t>
            </a:r>
          </a:p>
          <a:p>
            <a:endParaRPr lang="en-US" dirty="0" smtClean="0"/>
          </a:p>
          <a:p>
            <a:pPr marL="742950" lvl="1" indent="-285750">
              <a:buFont typeface="Arial" pitchFamily="34" charset="0"/>
              <a:buChar char="•"/>
            </a:pPr>
            <a:r>
              <a:rPr lang="en-US" dirty="0" smtClean="0"/>
              <a:t>25’ tall embankment </a:t>
            </a:r>
            <a:r>
              <a:rPr lang="en-US" b="1" dirty="0" smtClean="0"/>
              <a:t>and</a:t>
            </a:r>
            <a:r>
              <a:rPr lang="en-US" dirty="0" smtClean="0"/>
              <a:t> 15 acre feet of water (116,375 </a:t>
            </a:r>
            <a:r>
              <a:rPr lang="en-US" dirty="0" err="1" smtClean="0"/>
              <a:t>bbls</a:t>
            </a:r>
            <a:r>
              <a:rPr lang="en-US" dirty="0" smtClean="0"/>
              <a:t>, 4.8 million gal)</a:t>
            </a:r>
          </a:p>
          <a:p>
            <a:pPr marL="742950" lvl="1" indent="-285750">
              <a:buFont typeface="Arial" pitchFamily="34" charset="0"/>
              <a:buChar char="•"/>
            </a:pPr>
            <a:endParaRPr lang="en-US" dirty="0" smtClean="0"/>
          </a:p>
          <a:p>
            <a:pPr lvl="2"/>
            <a:r>
              <a:rPr lang="en-US" dirty="0"/>
              <a:t>	</a:t>
            </a:r>
            <a:r>
              <a:rPr lang="en-US" dirty="0" smtClean="0"/>
              <a:t>	OR</a:t>
            </a:r>
          </a:p>
          <a:p>
            <a:pPr lvl="2"/>
            <a:endParaRPr lang="en-US" dirty="0" smtClean="0"/>
          </a:p>
          <a:p>
            <a:pPr marL="742950" lvl="1" indent="-285750">
              <a:buFont typeface="Arial" pitchFamily="34" charset="0"/>
              <a:buChar char="•"/>
            </a:pPr>
            <a:r>
              <a:rPr lang="en-US" dirty="0" smtClean="0"/>
              <a:t>6’ tall embankment </a:t>
            </a:r>
            <a:r>
              <a:rPr lang="en-US" b="1" dirty="0" smtClean="0"/>
              <a:t>and</a:t>
            </a:r>
            <a:r>
              <a:rPr lang="en-US" dirty="0" smtClean="0"/>
              <a:t> 50 acre feet of water (387,917 </a:t>
            </a:r>
            <a:r>
              <a:rPr lang="en-US" dirty="0" err="1" smtClean="0"/>
              <a:t>bbls</a:t>
            </a:r>
            <a:r>
              <a:rPr lang="en-US" dirty="0" smtClean="0"/>
              <a:t>, 16.2 million gal)</a:t>
            </a:r>
          </a:p>
          <a:p>
            <a:pPr lvl="2"/>
            <a:endParaRPr lang="en-US" dirty="0" smtClean="0"/>
          </a:p>
          <a:p>
            <a:pPr marL="285750" indent="-285750">
              <a:buFont typeface="Arial" pitchFamily="34" charset="0"/>
              <a:buChar char="•"/>
            </a:pPr>
            <a:r>
              <a:rPr lang="en-US" dirty="0" smtClean="0"/>
              <a:t>Impoundments often exceed the volume limit, but not the height limit.</a:t>
            </a:r>
          </a:p>
          <a:p>
            <a:pPr marL="285750" indent="-285750">
              <a:buFont typeface="Arial" pitchFamily="34" charset="0"/>
              <a:buChar char="•"/>
            </a:pPr>
            <a:r>
              <a:rPr lang="en-US" dirty="0" smtClean="0"/>
              <a:t>Incised volume does not count to total volume.</a:t>
            </a:r>
          </a:p>
          <a:p>
            <a:pPr marL="285750" indent="-285750">
              <a:buFont typeface="Arial" pitchFamily="34" charset="0"/>
              <a:buChar char="•"/>
            </a:pPr>
            <a:r>
              <a:rPr lang="en-US" b="1" u="sng" dirty="0" smtClean="0"/>
              <a:t>Embankment height </a:t>
            </a:r>
            <a:r>
              <a:rPr lang="en-US" dirty="0" smtClean="0"/>
              <a:t>is key to definition of a dam. How to measure ? </a:t>
            </a:r>
            <a:r>
              <a:rPr lang="en-US" b="1" dirty="0" smtClean="0"/>
              <a:t>Where to measure from ? </a:t>
            </a:r>
            <a:r>
              <a:rPr lang="en-US" dirty="0" smtClean="0"/>
              <a:t>Generally, the base of any earth disturbance on the embankment. </a:t>
            </a:r>
            <a:endParaRPr lang="en-US" b="1" dirty="0" smtClean="0"/>
          </a:p>
          <a:p>
            <a:pPr marL="285750" indent="-285750">
              <a:buFont typeface="Arial" pitchFamily="34" charset="0"/>
              <a:buChar char="•"/>
            </a:pPr>
            <a:endParaRPr lang="en-US" dirty="0"/>
          </a:p>
        </p:txBody>
      </p:sp>
      <p:sp>
        <p:nvSpPr>
          <p:cNvPr id="10" name="Slide Number Placeholder 9"/>
          <p:cNvSpPr>
            <a:spLocks noGrp="1"/>
          </p:cNvSpPr>
          <p:nvPr>
            <p:ph type="sldNum" sz="quarter" idx="12"/>
          </p:nvPr>
        </p:nvSpPr>
        <p:spPr/>
        <p:txBody>
          <a:bodyPr>
            <a:normAutofit fontScale="85000" lnSpcReduction="20000"/>
          </a:bodyPr>
          <a:lstStyle/>
          <a:p>
            <a:fld id="{BE23CB59-57E5-4FF5-B53A-3403F366ACDA}" type="slidenum">
              <a:rPr lang="en-US" smtClean="0"/>
              <a:t>13</a:t>
            </a:fld>
            <a:endParaRPr lang="en-US"/>
          </a:p>
        </p:txBody>
      </p:sp>
      <p:grpSp>
        <p:nvGrpSpPr>
          <p:cNvPr id="8" name="Group 7"/>
          <p:cNvGrpSpPr/>
          <p:nvPr/>
        </p:nvGrpSpPr>
        <p:grpSpPr>
          <a:xfrm>
            <a:off x="7549761" y="361434"/>
            <a:ext cx="1466850" cy="711836"/>
            <a:chOff x="0" y="0"/>
            <a:chExt cx="1466850" cy="712323"/>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731961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Appropriate Location – Due Diligence </a:t>
            </a:r>
            <a:endParaRPr lang="en-US" sz="3600" u="sng" dirty="0"/>
          </a:p>
        </p:txBody>
      </p:sp>
      <p:sp>
        <p:nvSpPr>
          <p:cNvPr id="4" name="Slide Number Placeholder 3"/>
          <p:cNvSpPr>
            <a:spLocks noGrp="1"/>
          </p:cNvSpPr>
          <p:nvPr>
            <p:ph type="sldNum" sz="quarter" idx="12"/>
          </p:nvPr>
        </p:nvSpPr>
        <p:spPr/>
        <p:txBody>
          <a:bodyPr>
            <a:normAutofit fontScale="85000" lnSpcReduction="20000"/>
          </a:bodyPr>
          <a:lstStyle/>
          <a:p>
            <a:fld id="{BE23CB59-57E5-4FF5-B53A-3403F366ACDA}" type="slidenum">
              <a:rPr lang="en-US" smtClean="0"/>
              <a:t>14</a:t>
            </a:fld>
            <a:endParaRPr lang="en-US"/>
          </a:p>
        </p:txBody>
      </p:sp>
      <p:sp>
        <p:nvSpPr>
          <p:cNvPr id="5" name="TextBox 4"/>
          <p:cNvSpPr txBox="1"/>
          <p:nvPr/>
        </p:nvSpPr>
        <p:spPr>
          <a:xfrm>
            <a:off x="609600" y="1736779"/>
            <a:ext cx="7239000" cy="4524315"/>
          </a:xfrm>
          <a:prstGeom prst="rect">
            <a:avLst/>
          </a:prstGeom>
          <a:noFill/>
        </p:spPr>
        <p:txBody>
          <a:bodyPr wrap="square" rtlCol="0">
            <a:spAutoFit/>
          </a:bodyPr>
          <a:lstStyle/>
          <a:p>
            <a:pPr marL="285750" indent="-285750">
              <a:buFont typeface="Arial" pitchFamily="34" charset="0"/>
              <a:buChar char="•"/>
            </a:pPr>
            <a:r>
              <a:rPr lang="en-US" dirty="0" smtClean="0"/>
              <a:t>Per 35-4-21.1 “All </a:t>
            </a:r>
            <a:r>
              <a:rPr lang="en-US" dirty="0"/>
              <a:t>pits and impoundments with capacity of greater than five thousand (5,000) barrels used in association with an oil and gas operation, shall be constructed only in locations appropriate for the storage of water, including wastewater, and shall be designed, constructed, located, maintained, and used in accordance with this rule and in such a manner as to minimize </a:t>
            </a:r>
            <a:r>
              <a:rPr lang="en-US" b="1" dirty="0"/>
              <a:t>adverse environmental effects and to assure safety to the public</a:t>
            </a:r>
            <a:r>
              <a:rPr lang="en-US" dirty="0" smtClean="0"/>
              <a:t>.” </a:t>
            </a:r>
          </a:p>
          <a:p>
            <a:pPr marL="285750" indent="-285750">
              <a:buFont typeface="Arial" pitchFamily="34" charset="0"/>
              <a:buChar char="•"/>
            </a:pPr>
            <a:endParaRPr lang="en-US" dirty="0" smtClean="0"/>
          </a:p>
          <a:p>
            <a:pPr marL="285750" indent="-285750">
              <a:buFont typeface="Arial" pitchFamily="34" charset="0"/>
              <a:buChar char="•"/>
            </a:pPr>
            <a:r>
              <a:rPr lang="en-US" dirty="0" smtClean="0"/>
              <a:t>Responsibility of operator to consider history of location. Some historical mining locations may present water quality problems. Former industrial location could also present problems. </a:t>
            </a:r>
          </a:p>
          <a:p>
            <a:pPr marL="285750" indent="-285750">
              <a:buFont typeface="Arial" pitchFamily="34" charset="0"/>
              <a:buChar char="•"/>
            </a:pPr>
            <a:endParaRPr lang="en-US" dirty="0"/>
          </a:p>
          <a:p>
            <a:pPr marL="285750" indent="-285750">
              <a:buFont typeface="Arial" pitchFamily="34" charset="0"/>
              <a:buChar char="•"/>
            </a:pPr>
            <a:r>
              <a:rPr lang="en-US" dirty="0" smtClean="0"/>
              <a:t>Assure safety to surrounding communities, people, and environment. </a:t>
            </a:r>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grpSp>
        <p:nvGrpSpPr>
          <p:cNvPr id="6" name="Group 5"/>
          <p:cNvGrpSpPr/>
          <p:nvPr/>
        </p:nvGrpSpPr>
        <p:grpSpPr>
          <a:xfrm>
            <a:off x="7549761" y="361434"/>
            <a:ext cx="1466850" cy="711836"/>
            <a:chOff x="0" y="0"/>
            <a:chExt cx="1466850" cy="712323"/>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8"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511733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4343400" cy="563562"/>
          </a:xfrm>
        </p:spPr>
        <p:txBody>
          <a:bodyPr>
            <a:normAutofit fontScale="90000"/>
          </a:bodyPr>
          <a:lstStyle/>
          <a:p>
            <a:pPr algn="l"/>
            <a:r>
              <a:rPr lang="en-US" u="sng" dirty="0" smtClean="0"/>
              <a:t> Application Forms</a:t>
            </a:r>
            <a:endParaRPr lang="en-US" u="sng" dirty="0"/>
          </a:p>
        </p:txBody>
      </p:sp>
      <p:sp>
        <p:nvSpPr>
          <p:cNvPr id="2" name="TextBox 1"/>
          <p:cNvSpPr txBox="1"/>
          <p:nvPr/>
        </p:nvSpPr>
        <p:spPr>
          <a:xfrm>
            <a:off x="615359" y="1828800"/>
            <a:ext cx="7919041" cy="4401205"/>
          </a:xfrm>
          <a:prstGeom prst="rect">
            <a:avLst/>
          </a:prstGeom>
          <a:noFill/>
        </p:spPr>
        <p:txBody>
          <a:bodyPr wrap="square" rtlCol="0">
            <a:spAutoFit/>
          </a:bodyPr>
          <a:lstStyle/>
          <a:p>
            <a:r>
              <a:rPr lang="en-US" sz="2000" dirty="0" smtClean="0"/>
              <a:t>To standardize how we communicate about impoundments, </a:t>
            </a:r>
            <a:r>
              <a:rPr lang="en-US" sz="2000" b="1" u="sng" dirty="0" smtClean="0"/>
              <a:t>New</a:t>
            </a:r>
            <a:r>
              <a:rPr lang="en-US" sz="2000" b="1" dirty="0" smtClean="0"/>
              <a:t> </a:t>
            </a:r>
            <a:r>
              <a:rPr lang="en-US" sz="2000" dirty="0" smtClean="0"/>
              <a:t>impoundments and pits forms have been created: </a:t>
            </a:r>
          </a:p>
          <a:p>
            <a:r>
              <a:rPr lang="en-US" sz="2000" dirty="0"/>
              <a:t>	</a:t>
            </a:r>
            <a:r>
              <a:rPr lang="en-US" sz="2000" dirty="0" smtClean="0"/>
              <a:t>“Permit Associated Impoundment / Pit Registration”</a:t>
            </a:r>
          </a:p>
          <a:p>
            <a:r>
              <a:rPr lang="en-US" sz="2000" dirty="0"/>
              <a:t>	</a:t>
            </a:r>
            <a:r>
              <a:rPr lang="en-US" sz="2000" dirty="0" smtClean="0"/>
              <a:t>“Centralized Impoundment / Pit Application” </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Basic information will be captured.</a:t>
            </a:r>
          </a:p>
          <a:p>
            <a:pPr marL="285750" indent="-285750">
              <a:buFont typeface="Arial" pitchFamily="34" charset="0"/>
              <a:buChar char="•"/>
            </a:pPr>
            <a:r>
              <a:rPr lang="en-US" sz="2000" dirty="0" smtClean="0"/>
              <a:t>It will have checklists for required information and additional plans.  </a:t>
            </a:r>
          </a:p>
          <a:p>
            <a:pPr marL="285750" indent="-285750">
              <a:buFont typeface="Arial" pitchFamily="34" charset="0"/>
              <a:buChar char="•"/>
            </a:pPr>
            <a:r>
              <a:rPr lang="en-US" sz="2000" dirty="0" smtClean="0"/>
              <a:t>All impoundments will get a number.  We need to standardize names for tracking purposes. </a:t>
            </a:r>
          </a:p>
          <a:p>
            <a:pPr marL="285750" indent="-285750">
              <a:buFont typeface="Arial" pitchFamily="34" charset="0"/>
              <a:buChar char="•"/>
            </a:pPr>
            <a:r>
              <a:rPr lang="en-US" sz="2000" dirty="0" smtClean="0"/>
              <a:t>Remember standard nomenclature: </a:t>
            </a:r>
          </a:p>
          <a:p>
            <a:pPr algn="ctr"/>
            <a:r>
              <a:rPr lang="en-US" sz="2000" u="sng" dirty="0" smtClean="0"/>
              <a:t>Impoundment = Freshwater</a:t>
            </a:r>
          </a:p>
          <a:p>
            <a:pPr algn="ctr"/>
            <a:r>
              <a:rPr lang="en-US" sz="2000" u="sng" dirty="0" smtClean="0"/>
              <a:t>Pit = Waste</a:t>
            </a:r>
          </a:p>
          <a:p>
            <a:pPr marL="285750" indent="-285750">
              <a:buFont typeface="Arial" pitchFamily="34" charset="0"/>
              <a:buChar char="•"/>
            </a:pPr>
            <a:endParaRPr lang="en-US" sz="2000" dirty="0"/>
          </a:p>
          <a:p>
            <a:r>
              <a:rPr lang="en-US" sz="2000" dirty="0" smtClean="0"/>
              <a:t>All forms available at www.dep.wv.gov/oil-and-gas/impoundments</a:t>
            </a:r>
            <a:endParaRPr lang="en-US" sz="2000"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15</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304568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7010400" cy="563562"/>
          </a:xfrm>
        </p:spPr>
        <p:txBody>
          <a:bodyPr>
            <a:normAutofit fontScale="90000"/>
          </a:bodyPr>
          <a:lstStyle/>
          <a:p>
            <a:pPr algn="l"/>
            <a:r>
              <a:rPr lang="en-US" u="sng" dirty="0" smtClean="0"/>
              <a:t>Application / Approval Process</a:t>
            </a:r>
            <a:endParaRPr lang="en-US" u="sng" dirty="0"/>
          </a:p>
        </p:txBody>
      </p:sp>
      <p:sp>
        <p:nvSpPr>
          <p:cNvPr id="2" name="TextBox 1"/>
          <p:cNvSpPr txBox="1"/>
          <p:nvPr/>
        </p:nvSpPr>
        <p:spPr>
          <a:xfrm>
            <a:off x="615360" y="1524000"/>
            <a:ext cx="8223840" cy="5724644"/>
          </a:xfrm>
          <a:prstGeom prst="rect">
            <a:avLst/>
          </a:prstGeom>
          <a:noFill/>
        </p:spPr>
        <p:txBody>
          <a:bodyPr wrap="square" rtlCol="0">
            <a:spAutoFit/>
          </a:bodyPr>
          <a:lstStyle/>
          <a:p>
            <a:r>
              <a:rPr lang="en-US" sz="2400" u="sng" dirty="0" smtClean="0"/>
              <a:t>Centralized Impoundments and Pits – “How-To”</a:t>
            </a:r>
          </a:p>
          <a:p>
            <a:pPr marL="342900" indent="-342900">
              <a:buFont typeface="+mj-lt"/>
              <a:buAutoNum type="arabicPeriod"/>
            </a:pPr>
            <a:r>
              <a:rPr lang="en-US" dirty="0" smtClean="0"/>
              <a:t>Complete and submit “Centralized Impoundment / Pit Application”.</a:t>
            </a:r>
          </a:p>
          <a:p>
            <a:pPr marL="342900" indent="-342900">
              <a:buFont typeface="+mj-lt"/>
              <a:buAutoNum type="arabicPeriod"/>
            </a:pPr>
            <a:r>
              <a:rPr lang="en-US" dirty="0" smtClean="0"/>
              <a:t>Show proof of surface owner notification requirement.</a:t>
            </a:r>
          </a:p>
          <a:p>
            <a:pPr marL="342900" indent="-342900">
              <a:buFont typeface="+mj-lt"/>
              <a:buAutoNum type="arabicPeriod"/>
            </a:pPr>
            <a:r>
              <a:rPr lang="en-US" dirty="0" smtClean="0"/>
              <a:t>Include all required plans, including Water Manage Plan.</a:t>
            </a:r>
          </a:p>
          <a:p>
            <a:pPr marL="342900" indent="-342900">
              <a:buFont typeface="+mj-lt"/>
              <a:buAutoNum type="arabicPeriod"/>
            </a:pPr>
            <a:r>
              <a:rPr lang="en-US" dirty="0" smtClean="0"/>
              <a:t>Water Management Plan will be forwarded by OOG to Water Use section for review and approval.</a:t>
            </a:r>
          </a:p>
          <a:p>
            <a:pPr marL="342900" indent="-342900">
              <a:buFont typeface="+mj-lt"/>
              <a:buAutoNum type="arabicPeriod"/>
            </a:pPr>
            <a:r>
              <a:rPr lang="en-US" dirty="0" smtClean="0"/>
              <a:t>Office of Oil and Gas will review application and plans.</a:t>
            </a:r>
          </a:p>
          <a:p>
            <a:pPr marL="342900" indent="-342900">
              <a:buFont typeface="+mj-lt"/>
              <a:buAutoNum type="arabicPeriod"/>
            </a:pPr>
            <a:r>
              <a:rPr lang="en-US" dirty="0" smtClean="0"/>
              <a:t>Oil and Gas Inspector will visit to review Erosion &amp; Sediment Control Plan.</a:t>
            </a:r>
          </a:p>
          <a:p>
            <a:pPr marL="342900" indent="-342900">
              <a:buFont typeface="+mj-lt"/>
              <a:buAutoNum type="arabicPeriod"/>
            </a:pPr>
            <a:r>
              <a:rPr lang="en-US" dirty="0" smtClean="0"/>
              <a:t>WMP gets approved.</a:t>
            </a:r>
          </a:p>
          <a:p>
            <a:pPr marL="342900" indent="-342900">
              <a:buFont typeface="+mj-lt"/>
              <a:buAutoNum type="arabicPeriod"/>
            </a:pPr>
            <a:r>
              <a:rPr lang="en-US" dirty="0" smtClean="0"/>
              <a:t>Application is approved then given “Certificate of Approval”.</a:t>
            </a:r>
          </a:p>
          <a:p>
            <a:pPr marL="342900" indent="-342900">
              <a:buFont typeface="+mj-lt"/>
              <a:buAutoNum type="arabicPeriod"/>
            </a:pPr>
            <a:r>
              <a:rPr lang="en-US" dirty="0" smtClean="0"/>
              <a:t>You will receive “Certificate of Approval” and impoundment number.</a:t>
            </a:r>
          </a:p>
          <a:p>
            <a:pPr marL="342900" indent="-342900">
              <a:buFont typeface="+mj-lt"/>
              <a:buAutoNum type="arabicPeriod"/>
            </a:pPr>
            <a:r>
              <a:rPr lang="en-US" dirty="0" smtClean="0"/>
              <a:t>At least 7 days prior to construction commencement, complete “Notification of Impoundment / Pit Construction”. Submit a  copy of this form to Office of Oil and Gas, local Oil and Gas Inspector, and those requiring notification. </a:t>
            </a:r>
          </a:p>
          <a:p>
            <a:pPr marL="342900" indent="-342900">
              <a:buFont typeface="+mj-lt"/>
              <a:buAutoNum type="arabicPeriod"/>
            </a:pPr>
            <a:r>
              <a:rPr lang="en-US" dirty="0" smtClean="0"/>
              <a:t>Build impoundment or pit.</a:t>
            </a:r>
          </a:p>
          <a:p>
            <a:pPr marL="342900" indent="-342900">
              <a:buFont typeface="+mj-lt"/>
              <a:buAutoNum type="arabicPeriod"/>
            </a:pPr>
            <a:r>
              <a:rPr lang="en-US" dirty="0" smtClean="0"/>
              <a:t>Remember the WMP notification requirement prior to filling.</a:t>
            </a:r>
          </a:p>
          <a:p>
            <a:pPr marL="342900" indent="-342900">
              <a:buFont typeface="+mj-lt"/>
              <a:buAutoNum type="arabicPeriod"/>
            </a:pPr>
            <a:r>
              <a:rPr lang="en-US" dirty="0" smtClean="0"/>
              <a:t>Submit As-built P.E. Certification (and other Waste Pit certified plans, </a:t>
            </a:r>
            <a:r>
              <a:rPr lang="en-US" b="1" dirty="0" smtClean="0"/>
              <a:t>required before filling</a:t>
            </a:r>
            <a:r>
              <a:rPr lang="en-US" dirty="0" smtClean="0"/>
              <a:t>.</a:t>
            </a:r>
          </a:p>
          <a:p>
            <a:pPr marL="342900" indent="-342900">
              <a:buFont typeface="+mj-lt"/>
              <a:buAutoNum type="arabicPeriod"/>
            </a:pPr>
            <a:r>
              <a:rPr lang="en-US" dirty="0" smtClean="0"/>
              <a:t>You may now fill the impoundment or pit. </a:t>
            </a:r>
          </a:p>
          <a:p>
            <a:pPr marL="342900" indent="-342900">
              <a:buFont typeface="+mj-lt"/>
              <a:buAutoNum type="arabicPeriod"/>
            </a:pP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16</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216840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6781800" cy="563562"/>
          </a:xfrm>
        </p:spPr>
        <p:txBody>
          <a:bodyPr>
            <a:normAutofit fontScale="90000"/>
          </a:bodyPr>
          <a:lstStyle/>
          <a:p>
            <a:r>
              <a:rPr lang="en-US" u="sng" dirty="0"/>
              <a:t>Application / Approval Process</a:t>
            </a:r>
          </a:p>
        </p:txBody>
      </p:sp>
      <p:sp>
        <p:nvSpPr>
          <p:cNvPr id="2" name="TextBox 1"/>
          <p:cNvSpPr txBox="1"/>
          <p:nvPr/>
        </p:nvSpPr>
        <p:spPr>
          <a:xfrm>
            <a:off x="530441" y="1559510"/>
            <a:ext cx="8153400" cy="5262979"/>
          </a:xfrm>
          <a:prstGeom prst="rect">
            <a:avLst/>
          </a:prstGeom>
          <a:noFill/>
        </p:spPr>
        <p:txBody>
          <a:bodyPr wrap="square" rtlCol="0">
            <a:spAutoFit/>
          </a:bodyPr>
          <a:lstStyle/>
          <a:p>
            <a:r>
              <a:rPr lang="en-US" sz="2400" u="sng" dirty="0" smtClean="0"/>
              <a:t>Associated Impoundments and Pits – “How To”.</a:t>
            </a:r>
          </a:p>
          <a:p>
            <a:pPr marL="342900" indent="-342900">
              <a:buFont typeface="+mj-lt"/>
              <a:buAutoNum type="arabicPeriod"/>
            </a:pPr>
            <a:r>
              <a:rPr lang="en-US" dirty="0" smtClean="0"/>
              <a:t>Apply for well work permit as usual with impoundments included in your construction drawings, E&amp;S Plans, etc.</a:t>
            </a:r>
          </a:p>
          <a:p>
            <a:pPr marL="342900" indent="-342900">
              <a:buFont typeface="+mj-lt"/>
              <a:buAutoNum type="arabicPeriod"/>
            </a:pPr>
            <a:r>
              <a:rPr lang="en-US" dirty="0" smtClean="0"/>
              <a:t>Complete </a:t>
            </a:r>
            <a:r>
              <a:rPr lang="en-US" dirty="0"/>
              <a:t>and submit </a:t>
            </a:r>
            <a:r>
              <a:rPr lang="en-US" dirty="0" smtClean="0"/>
              <a:t>“Permit Associated Impoundment / Pit Registration” with the application.</a:t>
            </a:r>
          </a:p>
          <a:p>
            <a:pPr marL="342900" indent="-342900">
              <a:buFont typeface="+mj-lt"/>
              <a:buAutoNum type="arabicPeriod"/>
            </a:pPr>
            <a:r>
              <a:rPr lang="en-US" dirty="0" smtClean="0"/>
              <a:t>An impoundment number will be assigned and sent to you.</a:t>
            </a:r>
          </a:p>
          <a:p>
            <a:pPr marL="342900" indent="-342900">
              <a:buFont typeface="+mj-lt"/>
              <a:buAutoNum type="arabicPeriod"/>
            </a:pPr>
            <a:r>
              <a:rPr lang="en-US" dirty="0"/>
              <a:t>At least 7 days prior to construction commencement, complete “Notification of Impoundment / Pit Construction”. Submit a  copy of this form </a:t>
            </a:r>
            <a:r>
              <a:rPr lang="en-US" dirty="0" smtClean="0"/>
              <a:t>to </a:t>
            </a:r>
            <a:r>
              <a:rPr lang="en-US" dirty="0"/>
              <a:t>Office of Oil and Gas and to local Oil and Gas Inspector. </a:t>
            </a:r>
            <a:endParaRPr lang="en-US" dirty="0" smtClean="0"/>
          </a:p>
          <a:p>
            <a:pPr marL="342900" indent="-342900">
              <a:buFont typeface="+mj-lt"/>
              <a:buAutoNum type="arabicPeriod"/>
            </a:pPr>
            <a:r>
              <a:rPr lang="en-US" dirty="0" smtClean="0"/>
              <a:t>Build it.</a:t>
            </a:r>
          </a:p>
          <a:p>
            <a:pPr marL="342900" indent="-342900">
              <a:buFont typeface="+mj-lt"/>
              <a:buAutoNum type="arabicPeriod"/>
            </a:pPr>
            <a:r>
              <a:rPr lang="en-US" dirty="0"/>
              <a:t>Submit P.E. Certified As-Built </a:t>
            </a:r>
            <a:r>
              <a:rPr lang="en-US" dirty="0" smtClean="0"/>
              <a:t>Certification.</a:t>
            </a:r>
          </a:p>
          <a:p>
            <a:pPr marL="342900" indent="-342900">
              <a:buFont typeface="+mj-lt"/>
              <a:buAutoNum type="arabicPeriod"/>
            </a:pPr>
            <a:r>
              <a:rPr lang="en-US" dirty="0" smtClean="0"/>
              <a:t>Fill the impoundment or pit.</a:t>
            </a:r>
          </a:p>
          <a:p>
            <a:r>
              <a:rPr lang="en-US" sz="2400" dirty="0" smtClean="0"/>
              <a:t>Notes on Water Management Plans.</a:t>
            </a:r>
          </a:p>
          <a:p>
            <a:r>
              <a:rPr lang="en-US" dirty="0" smtClean="0"/>
              <a:t>Since associated impoundments will be associated with a drilling permit, you will have already applied for a water management plan, or have done so concurrently.  If you have an approved WMP, provide this number on application. If not, notify as “pending”.  In no case will you pump large volumes of water without an approved WMP.</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17</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29089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5791200" cy="563562"/>
          </a:xfrm>
        </p:spPr>
        <p:txBody>
          <a:bodyPr>
            <a:normAutofit fontScale="90000"/>
          </a:bodyPr>
          <a:lstStyle/>
          <a:p>
            <a:pPr algn="l"/>
            <a:r>
              <a:rPr lang="en-US" u="sng" dirty="0" smtClean="0"/>
              <a:t>Impoundment Numbers </a:t>
            </a:r>
            <a:endParaRPr lang="en-US" u="sng" dirty="0"/>
          </a:p>
        </p:txBody>
      </p:sp>
      <p:sp>
        <p:nvSpPr>
          <p:cNvPr id="2" name="TextBox 1"/>
          <p:cNvSpPr txBox="1"/>
          <p:nvPr/>
        </p:nvSpPr>
        <p:spPr>
          <a:xfrm>
            <a:off x="609600" y="1600200"/>
            <a:ext cx="8068340" cy="5078313"/>
          </a:xfrm>
          <a:prstGeom prst="rect">
            <a:avLst/>
          </a:prstGeom>
          <a:noFill/>
        </p:spPr>
        <p:txBody>
          <a:bodyPr wrap="square" rtlCol="0">
            <a:spAutoFit/>
          </a:bodyPr>
          <a:lstStyle/>
          <a:p>
            <a:r>
              <a:rPr lang="en-US" b="1" u="sng" dirty="0">
                <a:latin typeface="+mj-lt"/>
              </a:rPr>
              <a:t>Examples of Types </a:t>
            </a:r>
            <a:endParaRPr lang="en-US" dirty="0">
              <a:latin typeface="+mj-lt"/>
            </a:endParaRPr>
          </a:p>
          <a:p>
            <a:r>
              <a:rPr lang="en-US" dirty="0" smtClean="0">
                <a:latin typeface="+mj-lt"/>
              </a:rPr>
              <a:t>000-FWC-0001              </a:t>
            </a:r>
            <a:r>
              <a:rPr lang="en-US" dirty="0">
                <a:latin typeface="+mj-lt"/>
              </a:rPr>
              <a:t>000-WPC-0001</a:t>
            </a:r>
          </a:p>
          <a:p>
            <a:r>
              <a:rPr lang="en-US" dirty="0" smtClean="0">
                <a:latin typeface="+mj-lt"/>
              </a:rPr>
              <a:t>000-FWA-0001              000-WPA-0001 </a:t>
            </a:r>
            <a:endParaRPr lang="en-US" dirty="0">
              <a:latin typeface="+mj-lt"/>
            </a:endParaRPr>
          </a:p>
          <a:p>
            <a:r>
              <a:rPr lang="en-US" dirty="0">
                <a:latin typeface="+mj-lt"/>
              </a:rPr>
              <a:t>  </a:t>
            </a:r>
          </a:p>
          <a:p>
            <a:r>
              <a:rPr lang="en-US" b="1" u="sng" dirty="0">
                <a:latin typeface="+mj-lt"/>
              </a:rPr>
              <a:t>Explanation of Number and Types</a:t>
            </a:r>
            <a:endParaRPr lang="en-US" dirty="0">
              <a:latin typeface="+mj-lt"/>
            </a:endParaRPr>
          </a:p>
          <a:p>
            <a:r>
              <a:rPr lang="en-US" dirty="0">
                <a:latin typeface="+mj-lt"/>
              </a:rPr>
              <a:t> </a:t>
            </a:r>
          </a:p>
          <a:p>
            <a:r>
              <a:rPr lang="en-US" dirty="0">
                <a:latin typeface="+mj-lt"/>
              </a:rPr>
              <a:t>000 = County Code</a:t>
            </a:r>
          </a:p>
          <a:p>
            <a:r>
              <a:rPr lang="en-US" dirty="0">
                <a:latin typeface="+mj-lt"/>
              </a:rPr>
              <a:t> </a:t>
            </a:r>
          </a:p>
          <a:p>
            <a:r>
              <a:rPr lang="en-US" dirty="0">
                <a:latin typeface="+mj-lt"/>
              </a:rPr>
              <a:t>FWC = Fresh Water – </a:t>
            </a:r>
            <a:r>
              <a:rPr lang="en-US" b="1" dirty="0">
                <a:latin typeface="+mj-lt"/>
              </a:rPr>
              <a:t>Centralized</a:t>
            </a:r>
            <a:r>
              <a:rPr lang="en-US" dirty="0">
                <a:latin typeface="+mj-lt"/>
              </a:rPr>
              <a:t> – Impoundment –not associated with API permit</a:t>
            </a:r>
          </a:p>
          <a:p>
            <a:r>
              <a:rPr lang="en-US" dirty="0">
                <a:latin typeface="+mj-lt"/>
              </a:rPr>
              <a:t>FWA = Fresh Water – </a:t>
            </a:r>
            <a:r>
              <a:rPr lang="en-US" b="1" dirty="0">
                <a:latin typeface="+mj-lt"/>
              </a:rPr>
              <a:t>Associated</a:t>
            </a:r>
            <a:r>
              <a:rPr lang="en-US" dirty="0">
                <a:latin typeface="+mj-lt"/>
              </a:rPr>
              <a:t> – Impoundment –associated with API permit </a:t>
            </a:r>
          </a:p>
          <a:p>
            <a:r>
              <a:rPr lang="en-US" dirty="0">
                <a:latin typeface="+mj-lt"/>
              </a:rPr>
              <a:t> </a:t>
            </a:r>
          </a:p>
          <a:p>
            <a:r>
              <a:rPr lang="en-US" dirty="0">
                <a:latin typeface="+mj-lt"/>
              </a:rPr>
              <a:t>WPC = Waste Pit  – </a:t>
            </a:r>
            <a:r>
              <a:rPr lang="en-US" b="1" dirty="0">
                <a:latin typeface="+mj-lt"/>
              </a:rPr>
              <a:t>Centralized – </a:t>
            </a:r>
            <a:r>
              <a:rPr lang="en-US" dirty="0">
                <a:latin typeface="+mj-lt"/>
              </a:rPr>
              <a:t>Pit not associated with API permit</a:t>
            </a:r>
          </a:p>
          <a:p>
            <a:r>
              <a:rPr lang="en-US" dirty="0">
                <a:latin typeface="+mj-lt"/>
              </a:rPr>
              <a:t>WPA = Waste Pit  – </a:t>
            </a:r>
            <a:r>
              <a:rPr lang="en-US" b="1" dirty="0">
                <a:latin typeface="+mj-lt"/>
              </a:rPr>
              <a:t>Associated – </a:t>
            </a:r>
            <a:r>
              <a:rPr lang="en-US" dirty="0">
                <a:latin typeface="+mj-lt"/>
              </a:rPr>
              <a:t>Pit associated with API permit</a:t>
            </a:r>
          </a:p>
          <a:p>
            <a:r>
              <a:rPr lang="en-US" dirty="0">
                <a:latin typeface="+mj-lt"/>
              </a:rPr>
              <a:t> </a:t>
            </a:r>
          </a:p>
          <a:p>
            <a:r>
              <a:rPr lang="en-US" dirty="0">
                <a:latin typeface="+mj-lt"/>
              </a:rPr>
              <a:t>0001 = Sequentially numbered by </a:t>
            </a:r>
            <a:r>
              <a:rPr lang="en-US" dirty="0" smtClean="0">
                <a:latin typeface="+mj-lt"/>
              </a:rPr>
              <a:t>county</a:t>
            </a:r>
          </a:p>
          <a:p>
            <a:endParaRPr lang="en-US" dirty="0">
              <a:latin typeface="+mj-lt"/>
            </a:endParaRPr>
          </a:p>
          <a:p>
            <a:r>
              <a:rPr lang="en-US" dirty="0" smtClean="0">
                <a:latin typeface="+mj-lt"/>
              </a:rPr>
              <a:t> </a:t>
            </a:r>
            <a:endParaRPr lang="en-US" dirty="0">
              <a:latin typeface="+mj-lt"/>
            </a:endParaRPr>
          </a:p>
          <a:p>
            <a:r>
              <a:rPr lang="en-US" dirty="0" smtClean="0">
                <a:latin typeface="+mj-lt"/>
              </a:rPr>
              <a:t> </a:t>
            </a:r>
            <a:endParaRPr lang="en-US" dirty="0">
              <a:latin typeface="+mj-lt"/>
            </a:endParaRPr>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18</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268887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Centralized Pits - Key Elements</a:t>
            </a:r>
            <a:endParaRPr lang="en-US" sz="3600" u="sng" dirty="0"/>
          </a:p>
        </p:txBody>
      </p:sp>
      <p:sp>
        <p:nvSpPr>
          <p:cNvPr id="4" name="Slide Number Placeholder 3"/>
          <p:cNvSpPr>
            <a:spLocks noGrp="1"/>
          </p:cNvSpPr>
          <p:nvPr>
            <p:ph type="sldNum" sz="quarter" idx="12"/>
          </p:nvPr>
        </p:nvSpPr>
        <p:spPr/>
        <p:txBody>
          <a:bodyPr>
            <a:normAutofit fontScale="85000" lnSpcReduction="20000"/>
          </a:bodyPr>
          <a:lstStyle/>
          <a:p>
            <a:fld id="{BE23CB59-57E5-4FF5-B53A-3403F366ACDA}" type="slidenum">
              <a:rPr lang="en-US" smtClean="0"/>
              <a:t>19</a:t>
            </a:fld>
            <a:endParaRPr lang="en-US"/>
          </a:p>
        </p:txBody>
      </p:sp>
      <p:grpSp>
        <p:nvGrpSpPr>
          <p:cNvPr id="5" name="Group 4"/>
          <p:cNvGrpSpPr/>
          <p:nvPr/>
        </p:nvGrpSpPr>
        <p:grpSpPr>
          <a:xfrm>
            <a:off x="7549761" y="361434"/>
            <a:ext cx="1466850" cy="711836"/>
            <a:chOff x="0" y="0"/>
            <a:chExt cx="1466850" cy="712323"/>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7"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
        <p:nvSpPr>
          <p:cNvPr id="8" name="TextBox 7"/>
          <p:cNvSpPr txBox="1"/>
          <p:nvPr/>
        </p:nvSpPr>
        <p:spPr>
          <a:xfrm>
            <a:off x="838200" y="1752600"/>
            <a:ext cx="7696200" cy="3416320"/>
          </a:xfrm>
          <a:prstGeom prst="rect">
            <a:avLst/>
          </a:prstGeom>
          <a:noFill/>
        </p:spPr>
        <p:txBody>
          <a:bodyPr wrap="square" rtlCol="0">
            <a:spAutoFit/>
          </a:bodyPr>
          <a:lstStyle/>
          <a:p>
            <a:pPr marL="285750" indent="-285750">
              <a:buFont typeface="Arial" pitchFamily="34" charset="0"/>
              <a:buChar char="•"/>
            </a:pPr>
            <a:r>
              <a:rPr lang="en-US" dirty="0" smtClean="0"/>
              <a:t>Centralized Pits will require geotechnical and groundwater investigation.</a:t>
            </a:r>
          </a:p>
          <a:p>
            <a:pPr marL="285750" indent="-285750">
              <a:buFont typeface="Arial" pitchFamily="34" charset="0"/>
              <a:buChar char="•"/>
            </a:pPr>
            <a:endParaRPr lang="en-US" dirty="0"/>
          </a:p>
          <a:p>
            <a:pPr marL="285750" indent="-285750">
              <a:buFont typeface="Arial" pitchFamily="34" charset="0"/>
              <a:buChar char="•"/>
            </a:pPr>
            <a:r>
              <a:rPr lang="en-US" dirty="0" smtClean="0"/>
              <a:t>More upfront planning and design.</a:t>
            </a:r>
          </a:p>
          <a:p>
            <a:pPr marL="285750" indent="-285750">
              <a:buFont typeface="Arial" pitchFamily="34" charset="0"/>
              <a:buChar char="•"/>
            </a:pPr>
            <a:endParaRPr lang="en-US" dirty="0"/>
          </a:p>
          <a:p>
            <a:pPr marL="285750" indent="-285750">
              <a:buFont typeface="Arial" pitchFamily="34" charset="0"/>
              <a:buChar char="•"/>
            </a:pPr>
            <a:r>
              <a:rPr lang="en-US" dirty="0" smtClean="0"/>
              <a:t>Groundwater wells, groundwater monitoring.</a:t>
            </a:r>
          </a:p>
          <a:p>
            <a:pPr marL="285750" indent="-285750">
              <a:buFont typeface="Arial" pitchFamily="34" charset="0"/>
              <a:buChar char="•"/>
            </a:pPr>
            <a:endParaRPr lang="en-US" dirty="0"/>
          </a:p>
          <a:p>
            <a:pPr marL="285750" indent="-285750">
              <a:buFont typeface="Arial" pitchFamily="34" charset="0"/>
              <a:buChar char="•"/>
            </a:pPr>
            <a:r>
              <a:rPr lang="en-US" dirty="0" smtClean="0"/>
              <a:t>Duel 60 mil liners, leak detection zone.</a:t>
            </a:r>
          </a:p>
          <a:p>
            <a:pPr marL="285750" indent="-285750">
              <a:buFont typeface="Arial" pitchFamily="34" charset="0"/>
              <a:buChar char="•"/>
            </a:pPr>
            <a:endParaRPr lang="en-US" dirty="0"/>
          </a:p>
          <a:p>
            <a:pPr marL="285750" indent="-285750">
              <a:buFont typeface="Arial" pitchFamily="34" charset="0"/>
              <a:buChar char="•"/>
            </a:pPr>
            <a:r>
              <a:rPr lang="en-US" dirty="0" smtClean="0"/>
              <a:t>Details available in “</a:t>
            </a:r>
            <a:r>
              <a:rPr lang="en-US" dirty="0"/>
              <a:t>Design and Construction Standards for Centralized </a:t>
            </a:r>
            <a:r>
              <a:rPr lang="en-US" dirty="0" smtClean="0"/>
              <a:t>Pits”. </a:t>
            </a:r>
          </a:p>
          <a:p>
            <a:pPr marL="285750" indent="-285750">
              <a:buFont typeface="Arial" pitchFamily="34" charset="0"/>
              <a:buChar char="•"/>
            </a:pPr>
            <a:endParaRPr lang="en-US" dirty="0"/>
          </a:p>
          <a:p>
            <a:pPr marL="285750" indent="-285750">
              <a:buFont typeface="Arial" pitchFamily="34" charset="0"/>
              <a:buChar char="•"/>
            </a:pPr>
            <a:r>
              <a:rPr lang="en-US" dirty="0" smtClean="0"/>
              <a:t>These requirements are in the process of being codified. </a:t>
            </a: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365797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322988"/>
            <a:ext cx="5715000" cy="533400"/>
          </a:xfrm>
        </p:spPr>
        <p:txBody>
          <a:bodyPr>
            <a:normAutofit fontScale="90000"/>
          </a:bodyPr>
          <a:lstStyle/>
          <a:p>
            <a:r>
              <a:rPr lang="en-US" b="1" dirty="0" smtClean="0"/>
              <a:t>Scope of Legislation </a:t>
            </a:r>
            <a:br>
              <a:rPr lang="en-US" b="1" dirty="0" smtClean="0"/>
            </a:br>
            <a:r>
              <a:rPr lang="en-US" sz="2000" b="1" dirty="0" smtClean="0"/>
              <a:t>as it relates to Impoundments and Pits</a:t>
            </a:r>
            <a:endParaRPr lang="en-US" sz="5300" b="1" dirty="0"/>
          </a:p>
        </p:txBody>
      </p:sp>
      <p:sp>
        <p:nvSpPr>
          <p:cNvPr id="10" name="Footer Placeholder 9"/>
          <p:cNvSpPr>
            <a:spLocks noGrp="1"/>
          </p:cNvSpPr>
          <p:nvPr>
            <p:ph type="ftr" sz="quarter" idx="11"/>
          </p:nvPr>
        </p:nvSpPr>
        <p:spPr>
          <a:xfrm>
            <a:off x="5257800" y="6248400"/>
            <a:ext cx="3505200" cy="365125"/>
          </a:xfrm>
        </p:spPr>
        <p:txBody>
          <a:bodyPr/>
          <a:lstStyle/>
          <a:p>
            <a:r>
              <a:rPr lang="en-US" sz="800" dirty="0" smtClean="0"/>
              <a:t>WV DEP Horizontal Well Act  Impoundment Presentation, Amended 5/18/2012</a:t>
            </a:r>
            <a:endParaRPr lang="en-US" sz="800" dirty="0"/>
          </a:p>
        </p:txBody>
      </p:sp>
      <p:sp>
        <p:nvSpPr>
          <p:cNvPr id="5" name="TextBox 4"/>
          <p:cNvSpPr txBox="1"/>
          <p:nvPr/>
        </p:nvSpPr>
        <p:spPr>
          <a:xfrm>
            <a:off x="517236" y="1752600"/>
            <a:ext cx="7848889" cy="4678204"/>
          </a:xfrm>
          <a:prstGeom prst="rect">
            <a:avLst/>
          </a:prstGeom>
          <a:noFill/>
        </p:spPr>
        <p:txBody>
          <a:bodyPr wrap="square" rtlCol="0">
            <a:spAutoFit/>
          </a:bodyPr>
          <a:lstStyle/>
          <a:p>
            <a:r>
              <a:rPr lang="en-US" sz="2000" b="1" dirty="0" smtClean="0"/>
              <a:t>Three Sections:</a:t>
            </a:r>
          </a:p>
          <a:p>
            <a:endParaRPr lang="en-US" sz="2000" b="1" dirty="0"/>
          </a:p>
          <a:p>
            <a:r>
              <a:rPr lang="en-US" sz="2000" b="1" u="sng" dirty="0" smtClean="0"/>
              <a:t>§22-6A-9</a:t>
            </a:r>
            <a:r>
              <a:rPr lang="en-US" sz="2000" b="1" dirty="0" smtClean="0"/>
              <a:t>.  Certificate </a:t>
            </a:r>
            <a:r>
              <a:rPr lang="en-US" sz="2000" b="1" dirty="0"/>
              <a:t>of </a:t>
            </a:r>
            <a:r>
              <a:rPr lang="en-US" sz="2000" b="1" dirty="0" smtClean="0"/>
              <a:t>Approval </a:t>
            </a:r>
          </a:p>
          <a:p>
            <a:pPr marL="285750" indent="-285750">
              <a:buFont typeface="Arial" pitchFamily="34" charset="0"/>
              <a:buChar char="•"/>
            </a:pPr>
            <a:r>
              <a:rPr lang="en-US" sz="2000" dirty="0" smtClean="0"/>
              <a:t>Establishes rules for Pits and Impoundments not associated with a specific well work permit (Centralized). </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Mandates Centralized Pits and Impoundments receive </a:t>
            </a:r>
            <a:r>
              <a:rPr lang="en-US" sz="2000" b="1" dirty="0" smtClean="0"/>
              <a:t>Certificate of Approval.</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Similar to Dam Safety Rules.</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a:t>
            </a:r>
            <a:r>
              <a:rPr lang="en-US" sz="2000" dirty="0"/>
              <a:t>h) Each certificate of approval issued by the secretary pursuant to the provisions of this article may contain other terms and conditions the secretary prescribes</a:t>
            </a:r>
            <a:r>
              <a:rPr lang="en-US" sz="2000" dirty="0" smtClean="0"/>
              <a:t>.</a:t>
            </a:r>
            <a:r>
              <a:rPr lang="en-US" dirty="0" smtClean="0"/>
              <a:t> </a:t>
            </a:r>
          </a:p>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BE23CB59-57E5-4FF5-B53A-3403F366ACDA}" type="slidenum">
              <a:rPr lang="en-US" smtClean="0"/>
              <a:t>2</a:t>
            </a:fld>
            <a:endParaRPr lang="en-US"/>
          </a:p>
        </p:txBody>
      </p:sp>
      <p:grpSp>
        <p:nvGrpSpPr>
          <p:cNvPr id="11" name="Group 10"/>
          <p:cNvGrpSpPr/>
          <p:nvPr/>
        </p:nvGrpSpPr>
        <p:grpSpPr>
          <a:xfrm>
            <a:off x="7549761" y="361434"/>
            <a:ext cx="1466850" cy="711836"/>
            <a:chOff x="0" y="0"/>
            <a:chExt cx="1466850" cy="712323"/>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3"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573097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990600"/>
          </a:xfrm>
        </p:spPr>
        <p:txBody>
          <a:bodyPr>
            <a:noAutofit/>
          </a:bodyPr>
          <a:lstStyle/>
          <a:p>
            <a:r>
              <a:rPr lang="en-US" sz="3200" dirty="0" smtClean="0"/>
              <a:t>All information available on internet:</a:t>
            </a:r>
            <a:r>
              <a:rPr lang="en-US" sz="2400" dirty="0"/>
              <a:t/>
            </a:r>
            <a:br>
              <a:rPr lang="en-US" sz="2400" dirty="0"/>
            </a:br>
            <a:r>
              <a:rPr lang="en-US" sz="1800" dirty="0"/>
              <a:t>http://</a:t>
            </a:r>
            <a:r>
              <a:rPr lang="en-US" sz="1800" dirty="0" smtClean="0"/>
              <a:t>www.dep.wv.gov/oil-and-gas/Impoundments</a:t>
            </a:r>
            <a:endParaRPr lang="en-US" sz="1800" dirty="0"/>
          </a:p>
        </p:txBody>
      </p:sp>
      <p:sp>
        <p:nvSpPr>
          <p:cNvPr id="4" name="Slide Number Placeholder 3"/>
          <p:cNvSpPr>
            <a:spLocks noGrp="1"/>
          </p:cNvSpPr>
          <p:nvPr>
            <p:ph type="sldNum" sz="quarter" idx="12"/>
          </p:nvPr>
        </p:nvSpPr>
        <p:spPr/>
        <p:txBody>
          <a:bodyPr>
            <a:normAutofit fontScale="85000" lnSpcReduction="20000"/>
          </a:bodyPr>
          <a:lstStyle/>
          <a:p>
            <a:fld id="{BE23CB59-57E5-4FF5-B53A-3403F366ACDA}" type="slidenum">
              <a:rPr lang="en-US" smtClean="0"/>
              <a:t>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703" y="1562014"/>
            <a:ext cx="5836124" cy="5295986"/>
          </a:xfrm>
          <a:prstGeom prst="rect">
            <a:avLst/>
          </a:prstGeom>
        </p:spPr>
      </p:pic>
      <p:grpSp>
        <p:nvGrpSpPr>
          <p:cNvPr id="8" name="Group 7"/>
          <p:cNvGrpSpPr/>
          <p:nvPr/>
        </p:nvGrpSpPr>
        <p:grpSpPr>
          <a:xfrm>
            <a:off x="7549761" y="361434"/>
            <a:ext cx="1466850" cy="711836"/>
            <a:chOff x="0" y="0"/>
            <a:chExt cx="1466850" cy="712323"/>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0"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99463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5791200" cy="563562"/>
          </a:xfrm>
        </p:spPr>
        <p:txBody>
          <a:bodyPr>
            <a:normAutofit fontScale="90000"/>
          </a:bodyPr>
          <a:lstStyle/>
          <a:p>
            <a:pPr algn="l"/>
            <a:r>
              <a:rPr lang="en-US" u="sng" dirty="0" smtClean="0"/>
              <a:t>Plan Submittal </a:t>
            </a:r>
            <a:endParaRPr lang="en-US" u="sng" dirty="0"/>
          </a:p>
        </p:txBody>
      </p:sp>
      <p:sp>
        <p:nvSpPr>
          <p:cNvPr id="2" name="TextBox 1"/>
          <p:cNvSpPr txBox="1"/>
          <p:nvPr/>
        </p:nvSpPr>
        <p:spPr>
          <a:xfrm>
            <a:off x="838200" y="1828801"/>
            <a:ext cx="7772400" cy="5078313"/>
          </a:xfrm>
          <a:prstGeom prst="rect">
            <a:avLst/>
          </a:prstGeom>
          <a:noFill/>
        </p:spPr>
        <p:txBody>
          <a:bodyPr wrap="square" rtlCol="0">
            <a:spAutoFit/>
          </a:bodyPr>
          <a:lstStyle/>
          <a:p>
            <a:r>
              <a:rPr lang="en-US" dirty="0" smtClean="0">
                <a:latin typeface="+mj-lt"/>
              </a:rPr>
              <a:t> </a:t>
            </a:r>
            <a:r>
              <a:rPr lang="en-US" dirty="0"/>
              <a:t>Submit original paper copy of application to: </a:t>
            </a:r>
            <a:endParaRPr lang="en-US" dirty="0" smtClean="0"/>
          </a:p>
          <a:p>
            <a:pPr algn="ctr"/>
            <a:endParaRPr lang="en-US" dirty="0" smtClean="0"/>
          </a:p>
          <a:p>
            <a:pPr algn="ctr"/>
            <a:r>
              <a:rPr lang="en-US" dirty="0" smtClean="0"/>
              <a:t>West </a:t>
            </a:r>
            <a:r>
              <a:rPr lang="en-US" dirty="0"/>
              <a:t>Virginia Department of Environmental Protection</a:t>
            </a:r>
          </a:p>
          <a:p>
            <a:pPr algn="ctr"/>
            <a:r>
              <a:rPr lang="en-US" dirty="0"/>
              <a:t>Office of Oil and Gas </a:t>
            </a:r>
          </a:p>
          <a:p>
            <a:pPr algn="ctr"/>
            <a:r>
              <a:rPr lang="en-US" dirty="0"/>
              <a:t>Impoundment Registration</a:t>
            </a:r>
          </a:p>
          <a:p>
            <a:pPr algn="ctr"/>
            <a:r>
              <a:rPr lang="en-US" dirty="0"/>
              <a:t>601 57</a:t>
            </a:r>
            <a:r>
              <a:rPr lang="en-US" baseline="30000" dirty="0"/>
              <a:t>th</a:t>
            </a:r>
            <a:r>
              <a:rPr lang="en-US" dirty="0"/>
              <a:t> Street, SE</a:t>
            </a:r>
          </a:p>
          <a:p>
            <a:pPr algn="ctr"/>
            <a:r>
              <a:rPr lang="en-US" dirty="0"/>
              <a:t>Charleston WW 25304</a:t>
            </a:r>
          </a:p>
          <a:p>
            <a:pPr algn="ctr"/>
            <a:r>
              <a:rPr lang="en-US" dirty="0"/>
              <a:t> </a:t>
            </a:r>
            <a:endParaRPr lang="en-US" dirty="0" smtClean="0"/>
          </a:p>
          <a:p>
            <a:r>
              <a:rPr lang="en-US" dirty="0"/>
              <a:t>Email PDF file format of this application and all related engineering Plans to : </a:t>
            </a:r>
          </a:p>
          <a:p>
            <a:pPr algn="ctr"/>
            <a:r>
              <a:rPr lang="en-US" u="sng" dirty="0" smtClean="0">
                <a:hlinkClick r:id="rId2"/>
              </a:rPr>
              <a:t>Depimpoundments@wv.gov</a:t>
            </a:r>
            <a:endParaRPr lang="en-US" u="sng" dirty="0"/>
          </a:p>
          <a:p>
            <a:pPr algn="ctr"/>
            <a:endParaRPr lang="en-US" u="sng" dirty="0" smtClean="0"/>
          </a:p>
          <a:p>
            <a:pPr algn="ctr"/>
            <a:r>
              <a:rPr lang="en-US" u="sng" dirty="0" smtClean="0"/>
              <a:t>Any Questions can be forwarded to:</a:t>
            </a:r>
          </a:p>
          <a:p>
            <a:pPr algn="ctr"/>
            <a:r>
              <a:rPr lang="en-US" u="sng" dirty="0" smtClean="0"/>
              <a:t>John Kearney</a:t>
            </a:r>
          </a:p>
          <a:p>
            <a:pPr algn="ctr"/>
            <a:r>
              <a:rPr lang="en-US" u="sng" dirty="0" smtClean="0"/>
              <a:t>WV DEP Office of Oil and Gas</a:t>
            </a:r>
          </a:p>
          <a:p>
            <a:pPr algn="ctr"/>
            <a:endParaRPr lang="en-US" u="sng" dirty="0" smtClean="0"/>
          </a:p>
          <a:p>
            <a:pPr algn="ctr"/>
            <a:r>
              <a:rPr lang="en-US" u="sng" dirty="0" smtClean="0"/>
              <a:t>John.J.Kearney@wv.gov</a:t>
            </a:r>
            <a:endParaRPr lang="en-US" dirty="0"/>
          </a:p>
          <a:p>
            <a:pPr algn="ctr"/>
            <a:endParaRPr lang="en-US" dirty="0" smtClean="0">
              <a:latin typeface="+mj-lt"/>
            </a:endParaRPr>
          </a:p>
          <a:p>
            <a:pPr algn="ctr"/>
            <a:endParaRPr lang="en-US" dirty="0">
              <a:latin typeface="+mj-lt"/>
            </a:endParaRPr>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21</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859775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26632"/>
            <a:ext cx="6906290" cy="563562"/>
          </a:xfrm>
        </p:spPr>
        <p:txBody>
          <a:bodyPr>
            <a:normAutofit fontScale="90000"/>
          </a:bodyPr>
          <a:lstStyle/>
          <a:p>
            <a:pPr algn="l"/>
            <a:r>
              <a:rPr lang="en-US" u="sng" dirty="0" smtClean="0"/>
              <a:t>List of Forms and References</a:t>
            </a:r>
            <a:br>
              <a:rPr lang="en-US" u="sng" dirty="0" smtClean="0"/>
            </a:br>
            <a:r>
              <a:rPr lang="en-US" sz="1400" dirty="0" smtClean="0"/>
              <a:t>All Forms and References will available on Office of Oil and Gas Web Page</a:t>
            </a:r>
            <a:endParaRPr lang="en-US" dirty="0"/>
          </a:p>
        </p:txBody>
      </p:sp>
      <p:sp>
        <p:nvSpPr>
          <p:cNvPr id="3" name="Footer Placeholder 2"/>
          <p:cNvSpPr>
            <a:spLocks noGrp="1"/>
          </p:cNvSpPr>
          <p:nvPr>
            <p:ph type="ftr" sz="quarter" idx="11"/>
          </p:nvPr>
        </p:nvSpPr>
        <p:spPr>
          <a:xfrm>
            <a:off x="5581650" y="6400800"/>
            <a:ext cx="3429000" cy="365125"/>
          </a:xfrm>
        </p:spPr>
        <p:txBody>
          <a:bodyPr/>
          <a:lstStyle/>
          <a:p>
            <a:pPr algn="l"/>
            <a:r>
              <a:rPr lang="en-US" sz="800" smtClean="0"/>
              <a:t>WV DEP Horizontal Well Act  Impoundment Presentation, February 1st, 2012</a:t>
            </a:r>
            <a:endParaRPr lang="en-US" sz="800"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22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832506950"/>
              </p:ext>
            </p:extLst>
          </p:nvPr>
        </p:nvGraphicFramePr>
        <p:xfrm>
          <a:off x="511206" y="1122206"/>
          <a:ext cx="8610600" cy="5510453"/>
        </p:xfrm>
        <a:graphic>
          <a:graphicData uri="http://schemas.openxmlformats.org/drawingml/2006/table">
            <a:tbl>
              <a:tblPr firstRow="1" bandRow="1">
                <a:tableStyleId>{5C22544A-7EE6-4342-B048-85BDC9FD1C3A}</a:tableStyleId>
              </a:tblPr>
              <a:tblGrid>
                <a:gridCol w="3642477"/>
                <a:gridCol w="4968123"/>
              </a:tblGrid>
              <a:tr h="358046">
                <a:tc>
                  <a:txBody>
                    <a:bodyPr/>
                    <a:lstStyle/>
                    <a:p>
                      <a:r>
                        <a:rPr lang="en-US" dirty="0" smtClean="0"/>
                        <a:t>Forms</a:t>
                      </a:r>
                      <a:endParaRPr lang="en-US" dirty="0"/>
                    </a:p>
                  </a:txBody>
                  <a:tcPr/>
                </a:tc>
                <a:tc>
                  <a:txBody>
                    <a:bodyPr/>
                    <a:lstStyle/>
                    <a:p>
                      <a:r>
                        <a:rPr lang="en-US" dirty="0" smtClean="0"/>
                        <a:t>References </a:t>
                      </a:r>
                      <a:endParaRPr lang="en-US" dirty="0"/>
                    </a:p>
                  </a:txBody>
                  <a:tcPr/>
                </a:tc>
              </a:tr>
              <a:tr h="626581">
                <a:tc>
                  <a:txBody>
                    <a:bodyPr/>
                    <a:lstStyle/>
                    <a:p>
                      <a:r>
                        <a:rPr lang="en-US" sz="1600" dirty="0" smtClean="0"/>
                        <a:t>Permit</a:t>
                      </a:r>
                      <a:r>
                        <a:rPr lang="en-US" sz="1600" baseline="0" dirty="0" smtClean="0"/>
                        <a:t> Associated Impoundment / Pit Registration - Form </a:t>
                      </a:r>
                      <a:r>
                        <a:rPr lang="en-US" sz="1600" baseline="0" dirty="0" smtClean="0"/>
                        <a:t>IMP-1A  - </a:t>
                      </a:r>
                      <a:r>
                        <a:rPr lang="en-US" sz="1600" baseline="0" dirty="0" smtClean="0">
                          <a:hlinkClick r:id="rId2" action="ppaction://hlinkfile"/>
                        </a:rPr>
                        <a:t>Link</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Natural Gas Horizontal Well Control Act; W.Va. Code §22-6A</a:t>
                      </a:r>
                      <a:endParaRPr lang="en-US" sz="1600" dirty="0"/>
                    </a:p>
                  </a:txBody>
                  <a:tcPr/>
                </a:tc>
              </a:tr>
              <a:tr h="784465">
                <a:tc>
                  <a:txBody>
                    <a:bodyPr/>
                    <a:lstStyle/>
                    <a:p>
                      <a:r>
                        <a:rPr lang="en-US" sz="1600" dirty="0" smtClean="0"/>
                        <a:t>Centralized Impoundment / Pit Application  - Form </a:t>
                      </a:r>
                      <a:r>
                        <a:rPr lang="en-US" sz="1600" dirty="0" smtClean="0"/>
                        <a:t>IMP-1B - </a:t>
                      </a:r>
                      <a:r>
                        <a:rPr lang="en-US" sz="1600" dirty="0" smtClean="0">
                          <a:hlinkClick r:id="rId3" action="ppaction://hlinkfile"/>
                        </a:rPr>
                        <a:t>Link</a:t>
                      </a:r>
                      <a:endParaRPr lang="en-US" sz="1600" dirty="0"/>
                    </a:p>
                  </a:txBody>
                  <a:tcPr/>
                </a:tc>
                <a:tc>
                  <a:txBody>
                    <a:bodyPr/>
                    <a:lstStyle/>
                    <a:p>
                      <a:r>
                        <a:rPr lang="en-US" sz="1600" dirty="0" smtClean="0"/>
                        <a:t>W.Va. Code §35-4-21</a:t>
                      </a:r>
                      <a:r>
                        <a:rPr lang="en-US" sz="1600" baseline="0" dirty="0" smtClean="0"/>
                        <a:t> </a:t>
                      </a:r>
                    </a:p>
                    <a:p>
                      <a:r>
                        <a:rPr lang="en-US" sz="1600" baseline="0" dirty="0" smtClean="0"/>
                        <a:t>Construction of Pits and Impoundments with Capacity of Greater Than 5,000 </a:t>
                      </a:r>
                      <a:r>
                        <a:rPr lang="en-US" sz="1600" baseline="0" dirty="0" err="1" smtClean="0"/>
                        <a:t>bbl</a:t>
                      </a:r>
                      <a:endParaRPr lang="en-US" sz="1600" dirty="0"/>
                    </a:p>
                  </a:txBody>
                  <a:tcPr/>
                </a:tc>
              </a:tr>
              <a:tr h="626581">
                <a:tc>
                  <a:txBody>
                    <a:bodyPr/>
                    <a:lstStyle/>
                    <a:p>
                      <a:r>
                        <a:rPr lang="en-US" sz="1600" dirty="0" smtClean="0"/>
                        <a:t>Notification of</a:t>
                      </a:r>
                      <a:r>
                        <a:rPr lang="en-US" sz="1600" baseline="0" dirty="0" smtClean="0"/>
                        <a:t> Impoundment / Pit Construction - Form </a:t>
                      </a:r>
                      <a:r>
                        <a:rPr lang="en-US" sz="1600" baseline="0" dirty="0" smtClean="0"/>
                        <a:t>IMP-2 - </a:t>
                      </a:r>
                      <a:r>
                        <a:rPr lang="en-US" sz="1600" baseline="0" dirty="0" smtClean="0">
                          <a:hlinkClick r:id="rId4" action="ppaction://hlinkfile"/>
                        </a:rPr>
                        <a:t>Link</a:t>
                      </a:r>
                      <a:endParaRPr lang="en-US" sz="1600" dirty="0"/>
                    </a:p>
                  </a:txBody>
                  <a:tcPr/>
                </a:tc>
                <a:tc>
                  <a:txBody>
                    <a:bodyPr/>
                    <a:lstStyle/>
                    <a:p>
                      <a:r>
                        <a:rPr lang="en-US" sz="1600" dirty="0" smtClean="0"/>
                        <a:t>W.Va. Code §47-34</a:t>
                      </a:r>
                    </a:p>
                    <a:p>
                      <a:r>
                        <a:rPr lang="en-US" sz="1600" dirty="0" smtClean="0"/>
                        <a:t>Dam Safety Rule</a:t>
                      </a:r>
                      <a:endParaRPr lang="en-US" sz="1600" dirty="0"/>
                    </a:p>
                  </a:txBody>
                  <a:tcPr/>
                </a:tc>
              </a:tr>
              <a:tr h="895115">
                <a:tc>
                  <a:txBody>
                    <a:bodyPr/>
                    <a:lstStyle/>
                    <a:p>
                      <a:r>
                        <a:rPr lang="en-US" sz="1600" dirty="0" smtClean="0"/>
                        <a:t>Impoundment As-Built Certification</a:t>
                      </a:r>
                    </a:p>
                    <a:p>
                      <a:r>
                        <a:rPr lang="en-US" sz="1600" baseline="0" dirty="0" smtClean="0"/>
                        <a:t>- Form </a:t>
                      </a:r>
                      <a:r>
                        <a:rPr lang="en-US" sz="1600" baseline="0" dirty="0" smtClean="0"/>
                        <a:t>IMP-3 – </a:t>
                      </a:r>
                      <a:r>
                        <a:rPr lang="en-US" sz="1600" baseline="0" dirty="0" smtClean="0">
                          <a:hlinkClick r:id="rId5" action="ppaction://hlinkfile"/>
                        </a:rPr>
                        <a:t>Link</a:t>
                      </a:r>
                      <a:r>
                        <a:rPr lang="en-US" sz="1600" baseline="0" dirty="0" smtClean="0"/>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United States Department of Agriculture’s Natural Resources Conservation Service “Conservation Practice Standard - Ponds” (Code 378)</a:t>
                      </a:r>
                      <a:endParaRPr lang="en-US" sz="1600" dirty="0"/>
                    </a:p>
                  </a:txBody>
                  <a:tcPr/>
                </a:tc>
              </a:tr>
              <a:tr h="573409">
                <a:tc>
                  <a:txBody>
                    <a:bodyPr/>
                    <a:lstStyle/>
                    <a:p>
                      <a:r>
                        <a:rPr lang="en-US" sz="1600" dirty="0" smtClean="0"/>
                        <a:t>Centralized Impoundment / Pit Annual</a:t>
                      </a:r>
                      <a:r>
                        <a:rPr lang="en-US" sz="1600" baseline="0" dirty="0" smtClean="0"/>
                        <a:t> Recertification - Form </a:t>
                      </a:r>
                      <a:r>
                        <a:rPr lang="en-US" sz="1600" baseline="0" dirty="0" smtClean="0"/>
                        <a:t>- </a:t>
                      </a:r>
                      <a:r>
                        <a:rPr lang="en-US" sz="1600" baseline="0" dirty="0" smtClean="0">
                          <a:hlinkClick r:id="rId6" action="ppaction://hlinkfile"/>
                        </a:rPr>
                        <a:t>Link</a:t>
                      </a:r>
                      <a:endParaRPr lang="en-US" sz="1600" dirty="0"/>
                    </a:p>
                  </a:txBody>
                  <a:tcPr/>
                </a:tc>
                <a:tc>
                  <a:txBody>
                    <a:bodyPr/>
                    <a:lstStyle/>
                    <a:p>
                      <a:r>
                        <a:rPr lang="en-US" sz="1600" dirty="0" smtClean="0"/>
                        <a:t>Farm Pond Fact Sheet</a:t>
                      </a:r>
                      <a:endParaRPr lang="en-US" sz="1600" dirty="0"/>
                    </a:p>
                  </a:txBody>
                  <a:tcPr/>
                </a:tc>
              </a:tr>
              <a:tr h="527689">
                <a:tc>
                  <a:txBody>
                    <a:bodyPr/>
                    <a:lstStyle/>
                    <a:p>
                      <a:r>
                        <a:rPr lang="en-US" sz="1600" dirty="0" smtClean="0"/>
                        <a:t>Centralized Impoundment / Pit Modification and Closure</a:t>
                      </a:r>
                      <a:r>
                        <a:rPr lang="en-US" sz="1600" baseline="0" dirty="0" smtClean="0"/>
                        <a:t> </a:t>
                      </a:r>
                      <a:r>
                        <a:rPr lang="en-US" sz="1600" baseline="0" dirty="0" smtClean="0"/>
                        <a:t>Form – </a:t>
                      </a:r>
                      <a:r>
                        <a:rPr lang="en-US" sz="1600" baseline="0" dirty="0" smtClean="0">
                          <a:hlinkClick r:id="rId7" action="ppaction://hlinkfile"/>
                        </a:rPr>
                        <a:t>Link</a:t>
                      </a:r>
                      <a:r>
                        <a:rPr lang="en-US" sz="1600" baseline="0" dirty="0" smtClean="0"/>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Design</a:t>
                      </a:r>
                      <a:r>
                        <a:rPr lang="en-US" sz="1600" baseline="0" dirty="0" smtClean="0"/>
                        <a:t> and Construction Standards for Centralized Pits</a:t>
                      </a:r>
                      <a:endParaRPr lang="en-US" sz="1600" dirty="0"/>
                    </a:p>
                  </a:txBody>
                  <a:tcPr/>
                </a:tc>
              </a:tr>
              <a:tr h="388635">
                <a:tc>
                  <a:txBody>
                    <a:bodyPr/>
                    <a:lstStyle/>
                    <a:p>
                      <a:r>
                        <a:rPr lang="en-US" sz="1600" dirty="0" smtClean="0"/>
                        <a:t>Notice of Application</a:t>
                      </a:r>
                      <a:r>
                        <a:rPr lang="en-US" sz="1600" baseline="0" dirty="0" smtClean="0"/>
                        <a:t>– Form </a:t>
                      </a:r>
                      <a:r>
                        <a:rPr lang="en-US" sz="1600" baseline="0" dirty="0" smtClean="0"/>
                        <a:t>WW-6A </a:t>
                      </a:r>
                      <a:r>
                        <a:rPr lang="en-US" sz="1600" baseline="0" dirty="0" smtClean="0">
                          <a:hlinkClick r:id="rId8" action="ppaction://hlinkfile"/>
                        </a:rPr>
                        <a:t>Link</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Example Monitoring and Emergency</a:t>
                      </a:r>
                      <a:r>
                        <a:rPr lang="en-US" sz="1600" baseline="0" dirty="0" smtClean="0"/>
                        <a:t> Plan</a:t>
                      </a:r>
                      <a:endParaRPr lang="en-US" sz="1600" dirty="0"/>
                    </a:p>
                  </a:txBody>
                  <a:tcPr/>
                </a:tc>
              </a:tr>
              <a:tr h="626581">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Example Maintenance</a:t>
                      </a:r>
                      <a:r>
                        <a:rPr lang="en-US" sz="1600" baseline="0" dirty="0" smtClean="0"/>
                        <a:t> Plan</a:t>
                      </a:r>
                      <a:endParaRPr lang="en-US" sz="1600" dirty="0"/>
                    </a:p>
                  </a:txBody>
                  <a:tcPr/>
                </a:tc>
              </a:tr>
            </a:tbl>
          </a:graphicData>
        </a:graphic>
      </p:graphicFrame>
      <p:grpSp>
        <p:nvGrpSpPr>
          <p:cNvPr id="10" name="Group 9"/>
          <p:cNvGrpSpPr/>
          <p:nvPr/>
        </p:nvGrpSpPr>
        <p:grpSpPr>
          <a:xfrm>
            <a:off x="7549761" y="361434"/>
            <a:ext cx="1466850" cy="711836"/>
            <a:chOff x="0" y="0"/>
            <a:chExt cx="1466850" cy="712323"/>
          </a:xfrm>
        </p:grpSpPr>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2"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482993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5791200" cy="563562"/>
          </a:xfrm>
        </p:spPr>
        <p:txBody>
          <a:bodyPr>
            <a:normAutofit fontScale="90000"/>
          </a:bodyPr>
          <a:lstStyle/>
          <a:p>
            <a:pPr algn="l"/>
            <a:r>
              <a:rPr lang="en-US" u="sng" dirty="0" smtClean="0"/>
              <a:t>FAQ</a:t>
            </a:r>
            <a:endParaRPr lang="en-US" u="sng" dirty="0"/>
          </a:p>
        </p:txBody>
      </p:sp>
      <p:sp>
        <p:nvSpPr>
          <p:cNvPr id="2" name="TextBox 1"/>
          <p:cNvSpPr txBox="1"/>
          <p:nvPr/>
        </p:nvSpPr>
        <p:spPr>
          <a:xfrm>
            <a:off x="609600" y="1502688"/>
            <a:ext cx="8068340" cy="5355312"/>
          </a:xfrm>
          <a:prstGeom prst="rect">
            <a:avLst/>
          </a:prstGeom>
          <a:noFill/>
        </p:spPr>
        <p:txBody>
          <a:bodyPr wrap="square" rtlCol="0">
            <a:spAutoFit/>
          </a:bodyPr>
          <a:lstStyle/>
          <a:p>
            <a:r>
              <a:rPr lang="en-US" dirty="0" smtClean="0">
                <a:latin typeface="+mj-lt"/>
              </a:rPr>
              <a:t> Q.  Can we build an impoundment next to a permitted location, call it “centralized”</a:t>
            </a:r>
          </a:p>
          <a:p>
            <a:r>
              <a:rPr lang="en-US" dirty="0">
                <a:latin typeface="+mj-lt"/>
              </a:rPr>
              <a:t> </a:t>
            </a:r>
            <a:r>
              <a:rPr lang="en-US" dirty="0" smtClean="0">
                <a:latin typeface="+mj-lt"/>
              </a:rPr>
              <a:t>      and get a certificate of approval for it? </a:t>
            </a:r>
            <a:endParaRPr lang="en-US" dirty="0">
              <a:latin typeface="+mj-lt"/>
            </a:endParaRPr>
          </a:p>
          <a:p>
            <a:endParaRPr lang="en-US" dirty="0" smtClean="0">
              <a:latin typeface="+mj-lt"/>
            </a:endParaRPr>
          </a:p>
          <a:p>
            <a:pPr marL="342900" indent="-342900">
              <a:buAutoNum type="alphaUcPeriod"/>
            </a:pPr>
            <a:r>
              <a:rPr lang="en-US" dirty="0" smtClean="0">
                <a:latin typeface="+mj-lt"/>
              </a:rPr>
              <a:t>Yes, if you have a surface use agreement with the surface owner.  These impoundments are not on the permitted location. Also, they should be designed to maintain some degree of separation from permitted pad LOD.  The two activities can not interfere with reclamation of the other. They will also require their own plans. </a:t>
            </a:r>
          </a:p>
          <a:p>
            <a:pPr marL="342900" indent="-342900">
              <a:buAutoNum type="alphaUcPeriod"/>
            </a:pPr>
            <a:endParaRPr lang="en-US" dirty="0">
              <a:latin typeface="+mj-lt"/>
            </a:endParaRPr>
          </a:p>
          <a:p>
            <a:pPr marL="342900" indent="-342900">
              <a:buAutoNum type="alphaUcPeriod" startAt="17"/>
            </a:pPr>
            <a:r>
              <a:rPr lang="en-US" dirty="0" smtClean="0">
                <a:latin typeface="+mj-lt"/>
              </a:rPr>
              <a:t>What about next to an existing, permit released pad?</a:t>
            </a:r>
          </a:p>
          <a:p>
            <a:r>
              <a:rPr lang="en-US" dirty="0" smtClean="0">
                <a:latin typeface="+mj-lt"/>
              </a:rPr>
              <a:t>A.   Yes, if you don’t disturb the well pad. </a:t>
            </a:r>
          </a:p>
          <a:p>
            <a:pPr marL="342900" indent="-342900">
              <a:buAutoNum type="alphaUcPeriod"/>
            </a:pPr>
            <a:endParaRPr lang="en-US" dirty="0">
              <a:latin typeface="+mj-lt"/>
            </a:endParaRPr>
          </a:p>
          <a:p>
            <a:r>
              <a:rPr lang="en-US" dirty="0" smtClean="0">
                <a:latin typeface="+mj-lt"/>
              </a:rPr>
              <a:t>Q. If WV DEP give us a certificate of approval, are we exempt form US Army Corps</a:t>
            </a:r>
          </a:p>
          <a:p>
            <a:r>
              <a:rPr lang="en-US" dirty="0">
                <a:latin typeface="+mj-lt"/>
              </a:rPr>
              <a:t> </a:t>
            </a:r>
            <a:r>
              <a:rPr lang="en-US" dirty="0" smtClean="0">
                <a:latin typeface="+mj-lt"/>
              </a:rPr>
              <a:t>    of Engineer issues? </a:t>
            </a:r>
          </a:p>
          <a:p>
            <a:endParaRPr lang="en-US" dirty="0">
              <a:latin typeface="+mj-lt"/>
            </a:endParaRPr>
          </a:p>
          <a:p>
            <a:pPr marL="342900" indent="-342900">
              <a:buAutoNum type="alphaUcPeriod"/>
            </a:pPr>
            <a:r>
              <a:rPr lang="en-US" dirty="0" smtClean="0">
                <a:latin typeface="+mj-lt"/>
              </a:rPr>
              <a:t>No. The Corp of Engineers is diligent in their role of enforcing permitting</a:t>
            </a:r>
          </a:p>
          <a:p>
            <a:r>
              <a:rPr lang="en-US" dirty="0" smtClean="0">
                <a:latin typeface="+mj-lt"/>
              </a:rPr>
              <a:t>      requirements for work in the waters of the United States of America. You should </a:t>
            </a:r>
          </a:p>
          <a:p>
            <a:r>
              <a:rPr lang="en-US" dirty="0" smtClean="0">
                <a:latin typeface="+mj-lt"/>
              </a:rPr>
              <a:t>      consult with them before doing stream work.</a:t>
            </a:r>
            <a:endParaRPr lang="en-US" dirty="0">
              <a:latin typeface="+mj-lt"/>
            </a:endParaRPr>
          </a:p>
          <a:p>
            <a:r>
              <a:rPr lang="en-US" dirty="0" smtClean="0">
                <a:latin typeface="+mj-lt"/>
              </a:rPr>
              <a:t>  </a:t>
            </a:r>
            <a:endParaRPr lang="en-US" dirty="0">
              <a:latin typeface="+mj-lt"/>
            </a:endParaRPr>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23</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276431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3886200" cy="563562"/>
          </a:xfrm>
        </p:spPr>
        <p:txBody>
          <a:bodyPr>
            <a:normAutofit fontScale="90000"/>
          </a:bodyPr>
          <a:lstStyle/>
          <a:p>
            <a:pPr algn="l"/>
            <a:r>
              <a:rPr lang="en-US" u="sng" dirty="0" smtClean="0"/>
              <a:t> Good Ideas</a:t>
            </a:r>
            <a:endParaRPr lang="en-US" u="sng" dirty="0"/>
          </a:p>
        </p:txBody>
      </p:sp>
      <p:sp>
        <p:nvSpPr>
          <p:cNvPr id="2" name="TextBox 1"/>
          <p:cNvSpPr txBox="1"/>
          <p:nvPr/>
        </p:nvSpPr>
        <p:spPr>
          <a:xfrm>
            <a:off x="615360" y="1470354"/>
            <a:ext cx="7239000" cy="369332"/>
          </a:xfrm>
          <a:prstGeom prst="rect">
            <a:avLst/>
          </a:prstGeom>
          <a:noFill/>
        </p:spPr>
        <p:txBody>
          <a:bodyPr wrap="square" rtlCol="0">
            <a:spAutoFit/>
          </a:bodyPr>
          <a:lstStyle/>
          <a:p>
            <a:r>
              <a:rPr lang="en-US" dirty="0" smtClean="0"/>
              <a:t> Water Level Markings</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24</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17915"/>
            <a:ext cx="7862631" cy="4410744"/>
          </a:xfrm>
          <a:prstGeom prst="rect">
            <a:avLst/>
          </a:prstGeom>
        </p:spPr>
      </p:pic>
      <p:sp>
        <p:nvSpPr>
          <p:cNvPr id="10" name="Up Arrow 9"/>
          <p:cNvSpPr/>
          <p:nvPr/>
        </p:nvSpPr>
        <p:spPr>
          <a:xfrm>
            <a:off x="4682429" y="2569029"/>
            <a:ext cx="457200" cy="381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Box 10"/>
          <p:cNvSpPr txBox="1"/>
          <p:nvPr/>
        </p:nvSpPr>
        <p:spPr>
          <a:xfrm>
            <a:off x="5334000" y="2950029"/>
            <a:ext cx="2105690" cy="923330"/>
          </a:xfrm>
          <a:prstGeom prst="rect">
            <a:avLst/>
          </a:prstGeom>
          <a:noFill/>
        </p:spPr>
        <p:txBody>
          <a:bodyPr wrap="square" rtlCol="0">
            <a:spAutoFit/>
          </a:bodyPr>
          <a:lstStyle/>
          <a:p>
            <a:r>
              <a:rPr lang="en-US" b="1" dirty="0" smtClean="0">
                <a:solidFill>
                  <a:schemeClr val="bg1"/>
                </a:solidFill>
              </a:rPr>
              <a:t>Water Level in feet.</a:t>
            </a:r>
          </a:p>
          <a:p>
            <a:r>
              <a:rPr lang="en-US" b="1" dirty="0" smtClean="0">
                <a:solidFill>
                  <a:schemeClr val="bg1"/>
                </a:solidFill>
              </a:rPr>
              <a:t>Better monitoring, detect leaks </a:t>
            </a:r>
            <a:endParaRPr lang="en-US" b="1" dirty="0">
              <a:solidFill>
                <a:schemeClr val="bg1"/>
              </a:solidFill>
            </a:endParaRPr>
          </a:p>
        </p:txBody>
      </p:sp>
      <p:grpSp>
        <p:nvGrpSpPr>
          <p:cNvPr id="12" name="Group 11"/>
          <p:cNvGrpSpPr/>
          <p:nvPr/>
        </p:nvGrpSpPr>
        <p:grpSpPr>
          <a:xfrm>
            <a:off x="7549761" y="361434"/>
            <a:ext cx="1466850" cy="711836"/>
            <a:chOff x="0" y="0"/>
            <a:chExt cx="1466850" cy="712323"/>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4"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416062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5791200" cy="563562"/>
          </a:xfrm>
        </p:spPr>
        <p:txBody>
          <a:bodyPr>
            <a:normAutofit fontScale="90000"/>
          </a:bodyPr>
          <a:lstStyle/>
          <a:p>
            <a:pPr algn="l"/>
            <a:r>
              <a:rPr lang="en-US" u="sng" dirty="0" smtClean="0"/>
              <a:t>Good Ideas</a:t>
            </a:r>
            <a:endParaRPr lang="en-US" u="sng"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pPr/>
              <a:t>25</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1" y="1828800"/>
            <a:ext cx="6248400" cy="3514725"/>
          </a:xfrm>
          <a:prstGeom prst="rect">
            <a:avLst/>
          </a:prstGeom>
        </p:spPr>
      </p:pic>
      <p:sp>
        <p:nvSpPr>
          <p:cNvPr id="12" name="TextBox 11"/>
          <p:cNvSpPr txBox="1"/>
          <p:nvPr/>
        </p:nvSpPr>
        <p:spPr>
          <a:xfrm>
            <a:off x="6858000" y="1981200"/>
            <a:ext cx="1905000" cy="3139321"/>
          </a:xfrm>
          <a:prstGeom prst="rect">
            <a:avLst/>
          </a:prstGeom>
          <a:noFill/>
        </p:spPr>
        <p:txBody>
          <a:bodyPr wrap="square" rtlCol="0">
            <a:spAutoFit/>
          </a:bodyPr>
          <a:lstStyle/>
          <a:p>
            <a:r>
              <a:rPr lang="en-US" dirty="0" smtClean="0"/>
              <a:t>Fence is up</a:t>
            </a:r>
          </a:p>
          <a:p>
            <a:endParaRPr lang="en-US" dirty="0"/>
          </a:p>
          <a:p>
            <a:r>
              <a:rPr lang="en-US" dirty="0" smtClean="0"/>
              <a:t>Neat location</a:t>
            </a:r>
          </a:p>
          <a:p>
            <a:endParaRPr lang="en-US" dirty="0"/>
          </a:p>
          <a:p>
            <a:r>
              <a:rPr lang="en-US" dirty="0" smtClean="0"/>
              <a:t>Good Berms and ditches</a:t>
            </a:r>
          </a:p>
          <a:p>
            <a:endParaRPr lang="en-US" dirty="0"/>
          </a:p>
          <a:p>
            <a:r>
              <a:rPr lang="en-US" dirty="0" smtClean="0"/>
              <a:t>Good Vegetation and veg. control.</a:t>
            </a:r>
          </a:p>
          <a:p>
            <a:endParaRPr lang="en-US" dirty="0"/>
          </a:p>
          <a:p>
            <a:r>
              <a:rPr lang="en-US" dirty="0" smtClean="0"/>
              <a:t>Well Maintained </a:t>
            </a:r>
            <a:endParaRPr lang="en-US" dirty="0"/>
          </a:p>
        </p:txBody>
      </p:sp>
      <p:grpSp>
        <p:nvGrpSpPr>
          <p:cNvPr id="10" name="Group 9"/>
          <p:cNvGrpSpPr/>
          <p:nvPr/>
        </p:nvGrpSpPr>
        <p:grpSpPr>
          <a:xfrm>
            <a:off x="7549761" y="361434"/>
            <a:ext cx="1466850" cy="711836"/>
            <a:chOff x="0" y="0"/>
            <a:chExt cx="1466850" cy="712323"/>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3"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139853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3886200" cy="563562"/>
          </a:xfrm>
        </p:spPr>
        <p:txBody>
          <a:bodyPr>
            <a:normAutofit fontScale="90000"/>
          </a:bodyPr>
          <a:lstStyle/>
          <a:p>
            <a:pPr algn="l"/>
            <a:r>
              <a:rPr lang="en-US" u="sng" dirty="0" smtClean="0"/>
              <a:t> Questions</a:t>
            </a:r>
            <a:endParaRPr lang="en-US" u="sng"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26</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1676400"/>
            <a:ext cx="7924800" cy="4457700"/>
          </a:xfrm>
          <a:prstGeom prst="rect">
            <a:avLst/>
          </a:prstGeom>
        </p:spPr>
      </p:pic>
      <p:grpSp>
        <p:nvGrpSpPr>
          <p:cNvPr id="10" name="Group 9"/>
          <p:cNvGrpSpPr/>
          <p:nvPr/>
        </p:nvGrpSpPr>
        <p:grpSpPr>
          <a:xfrm>
            <a:off x="7549761" y="361434"/>
            <a:ext cx="1466850" cy="711836"/>
            <a:chOff x="0" y="0"/>
            <a:chExt cx="1466850" cy="712323"/>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2"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815382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374031"/>
            <a:ext cx="5715000" cy="533400"/>
          </a:xfrm>
        </p:spPr>
        <p:txBody>
          <a:bodyPr>
            <a:normAutofit fontScale="90000"/>
          </a:bodyPr>
          <a:lstStyle/>
          <a:p>
            <a:r>
              <a:rPr lang="en-US" b="1" dirty="0" smtClean="0"/>
              <a:t>Scope of Legislation </a:t>
            </a:r>
            <a:br>
              <a:rPr lang="en-US" b="1" dirty="0" smtClean="0"/>
            </a:br>
            <a:r>
              <a:rPr lang="en-US" sz="2000" b="1" dirty="0" smtClean="0"/>
              <a:t>as it relates to Impoundments and Pits, continued.</a:t>
            </a:r>
            <a:endParaRPr lang="en-US" sz="5300" b="1" dirty="0"/>
          </a:p>
        </p:txBody>
      </p:sp>
      <p:sp>
        <p:nvSpPr>
          <p:cNvPr id="5" name="TextBox 4"/>
          <p:cNvSpPr txBox="1"/>
          <p:nvPr/>
        </p:nvSpPr>
        <p:spPr>
          <a:xfrm>
            <a:off x="533400" y="1601948"/>
            <a:ext cx="7848889" cy="4955203"/>
          </a:xfrm>
          <a:prstGeom prst="rect">
            <a:avLst/>
          </a:prstGeom>
          <a:noFill/>
        </p:spPr>
        <p:txBody>
          <a:bodyPr wrap="square" rtlCol="0">
            <a:spAutoFit/>
          </a:bodyPr>
          <a:lstStyle/>
          <a:p>
            <a:r>
              <a:rPr lang="en-US" sz="2000" b="1" u="sng" dirty="0"/>
              <a:t>§22-6A-10</a:t>
            </a:r>
            <a:r>
              <a:rPr lang="en-US" sz="2000" b="1" dirty="0"/>
              <a:t>.  Notice to property owners.</a:t>
            </a:r>
          </a:p>
          <a:p>
            <a:pPr marL="285750" indent="-285750">
              <a:buFont typeface="Arial" pitchFamily="34" charset="0"/>
              <a:buChar char="•"/>
            </a:pPr>
            <a:r>
              <a:rPr lang="en-US" sz="2000" dirty="0"/>
              <a:t>Requires notification of centralized impoundment to owners of </a:t>
            </a:r>
            <a:r>
              <a:rPr lang="en-US" sz="2000" dirty="0" smtClean="0"/>
              <a:t>the surface tract</a:t>
            </a:r>
            <a:r>
              <a:rPr lang="en-US" sz="2000" dirty="0"/>
              <a:t> </a:t>
            </a:r>
            <a:r>
              <a:rPr lang="en-US" sz="2000" dirty="0" smtClean="0"/>
              <a:t>prior to installation of impoundment.  Also, because this activity is not associated with the permitted well work, a surface use agreement will be required for the placement of impoundments or pits </a:t>
            </a:r>
          </a:p>
          <a:p>
            <a:pPr marL="285750" indent="-285750">
              <a:buFont typeface="Arial" pitchFamily="34" charset="0"/>
              <a:buChar char="•"/>
            </a:pPr>
            <a:endParaRPr lang="en-US" b="1" dirty="0" smtClean="0"/>
          </a:p>
          <a:p>
            <a:r>
              <a:rPr lang="en-US" sz="2000" b="1" u="sng" dirty="0" smtClean="0"/>
              <a:t>§</a:t>
            </a:r>
            <a:r>
              <a:rPr lang="en-US" sz="2000" b="1" u="sng" dirty="0"/>
              <a:t>22-6A-23</a:t>
            </a:r>
            <a:r>
              <a:rPr lang="en-US" sz="2000" b="1" dirty="0"/>
              <a:t>.  Impoundment and pit safety study; rulemaking</a:t>
            </a:r>
            <a:r>
              <a:rPr lang="en-US" sz="2000" b="1" dirty="0" smtClean="0"/>
              <a:t>.</a:t>
            </a:r>
          </a:p>
          <a:p>
            <a:pPr marL="285750" indent="-285750">
              <a:buFont typeface="Arial" pitchFamily="34" charset="0"/>
              <a:buChar char="•"/>
            </a:pPr>
            <a:r>
              <a:rPr lang="en-US" sz="2000" dirty="0" smtClean="0"/>
              <a:t>Mandates that by </a:t>
            </a:r>
            <a:r>
              <a:rPr lang="en-US" sz="2000" dirty="0"/>
              <a:t>January 1, 2013, </a:t>
            </a:r>
            <a:r>
              <a:rPr lang="en-US" sz="2000" dirty="0" smtClean="0"/>
              <a:t>DEP reports </a:t>
            </a:r>
            <a:r>
              <a:rPr lang="en-US" sz="2000" dirty="0"/>
              <a:t>to the Legislature on the safety of pits and impoundments utilized pursuant to section nine of </a:t>
            </a:r>
            <a:r>
              <a:rPr lang="en-US" sz="2000" dirty="0" smtClean="0"/>
              <a:t>this section.</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Upon </a:t>
            </a:r>
            <a:r>
              <a:rPr lang="en-US" sz="2000" dirty="0"/>
              <a:t>a finding that greater monitoring, safety and design requirements or other specialized permit conditions are necessary, the secretary shall propose for promulgation legislative rules establishing these new requirements</a:t>
            </a:r>
            <a:r>
              <a:rPr lang="en-US" sz="2000" dirty="0" smtClean="0"/>
              <a:t>. </a:t>
            </a:r>
          </a:p>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BE23CB59-57E5-4FF5-B53A-3403F366ACDA}" type="slidenum">
              <a:rPr lang="en-US" smtClean="0"/>
              <a:t>3</a:t>
            </a:fld>
            <a:endParaRPr lang="en-US"/>
          </a:p>
        </p:txBody>
      </p:sp>
      <p:grpSp>
        <p:nvGrpSpPr>
          <p:cNvPr id="8" name="Group 7"/>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60833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54" y="550572"/>
            <a:ext cx="2856345" cy="411162"/>
          </a:xfrm>
        </p:spPr>
        <p:txBody>
          <a:bodyPr>
            <a:normAutofit fontScale="90000"/>
          </a:bodyPr>
          <a:lstStyle/>
          <a:p>
            <a:pPr algn="l"/>
            <a:r>
              <a:rPr lang="en-US" b="1" u="sng" dirty="0" smtClean="0"/>
              <a:t>Definitions</a:t>
            </a:r>
            <a:r>
              <a:rPr lang="en-US" u="sng" dirty="0" smtClean="0"/>
              <a:t> </a:t>
            </a:r>
            <a:endParaRPr lang="en-US" dirty="0"/>
          </a:p>
        </p:txBody>
      </p:sp>
      <p:sp>
        <p:nvSpPr>
          <p:cNvPr id="3" name="TextBox 2"/>
          <p:cNvSpPr txBox="1"/>
          <p:nvPr/>
        </p:nvSpPr>
        <p:spPr>
          <a:xfrm>
            <a:off x="685800" y="1676400"/>
            <a:ext cx="7924800" cy="4247317"/>
          </a:xfrm>
          <a:prstGeom prst="rect">
            <a:avLst/>
          </a:prstGeom>
          <a:noFill/>
        </p:spPr>
        <p:txBody>
          <a:bodyPr wrap="square" rtlCol="0">
            <a:spAutoFit/>
          </a:bodyPr>
          <a:lstStyle/>
          <a:p>
            <a:r>
              <a:rPr lang="en-US" dirty="0"/>
              <a:t>The following definitions are to be used:</a:t>
            </a:r>
          </a:p>
          <a:p>
            <a:r>
              <a:rPr lang="en-US" dirty="0"/>
              <a:t> </a:t>
            </a:r>
            <a:endParaRPr lang="en-US" b="1" dirty="0"/>
          </a:p>
          <a:p>
            <a:r>
              <a:rPr lang="en-US" b="1" dirty="0" smtClean="0"/>
              <a:t>Impoundment</a:t>
            </a:r>
            <a:r>
              <a:rPr lang="en-US" dirty="0" smtClean="0"/>
              <a:t> </a:t>
            </a:r>
            <a:r>
              <a:rPr lang="en-US" dirty="0"/>
              <a:t>– </a:t>
            </a:r>
            <a:r>
              <a:rPr lang="en-US" dirty="0" smtClean="0"/>
              <a:t>“A man-made excavation or diked area for the retention of fluid.”  By convention - containing </a:t>
            </a:r>
            <a:r>
              <a:rPr lang="en-US" dirty="0"/>
              <a:t>freshwater only.</a:t>
            </a:r>
          </a:p>
          <a:p>
            <a:r>
              <a:rPr lang="en-US" dirty="0"/>
              <a:t> </a:t>
            </a:r>
          </a:p>
          <a:p>
            <a:r>
              <a:rPr lang="en-US" b="1" dirty="0"/>
              <a:t>Pit</a:t>
            </a:r>
            <a:r>
              <a:rPr lang="en-US" dirty="0"/>
              <a:t> – </a:t>
            </a:r>
            <a:r>
              <a:rPr lang="en-US" dirty="0" smtClean="0"/>
              <a:t>“a man-made excavation or diked area that contains or is intended to contain an accumulation of process waste fluids, drill cuttings or any other liquid substance generated in the development of a horizontal well and which could impact surface or groundwater.” </a:t>
            </a:r>
            <a:r>
              <a:rPr lang="en-US" dirty="0"/>
              <a:t>Any mixture of waste will classified as </a:t>
            </a:r>
            <a:r>
              <a:rPr lang="en-US" dirty="0" smtClean="0"/>
              <a:t>a pit. </a:t>
            </a:r>
            <a:endParaRPr lang="en-US" dirty="0"/>
          </a:p>
          <a:p>
            <a:r>
              <a:rPr lang="en-US" dirty="0"/>
              <a:t> </a:t>
            </a:r>
          </a:p>
          <a:p>
            <a:r>
              <a:rPr lang="en-US" b="1" dirty="0"/>
              <a:t>Centralized</a:t>
            </a:r>
            <a:r>
              <a:rPr lang="en-US" dirty="0"/>
              <a:t> – an impoundment or pit that is </a:t>
            </a:r>
            <a:r>
              <a:rPr lang="en-US" b="1" dirty="0"/>
              <a:t>NOT</a:t>
            </a:r>
            <a:r>
              <a:rPr lang="en-US" dirty="0"/>
              <a:t> on a permitted drilling location. </a:t>
            </a:r>
          </a:p>
          <a:p>
            <a:r>
              <a:rPr lang="en-US" dirty="0"/>
              <a:t> </a:t>
            </a:r>
          </a:p>
          <a:p>
            <a:r>
              <a:rPr lang="en-US" b="1" dirty="0"/>
              <a:t>Associated</a:t>
            </a:r>
            <a:r>
              <a:rPr lang="en-US" dirty="0"/>
              <a:t> – an impoundment of pit that </a:t>
            </a:r>
            <a:r>
              <a:rPr lang="en-US" b="1" dirty="0"/>
              <a:t>IS </a:t>
            </a:r>
            <a:r>
              <a:rPr lang="en-US" dirty="0"/>
              <a:t>on a permitted drilling location. </a:t>
            </a:r>
            <a:endParaRPr lang="en-US" dirty="0" smtClean="0"/>
          </a:p>
          <a:p>
            <a:endParaRPr lang="en-US" dirty="0"/>
          </a:p>
          <a:p>
            <a:r>
              <a:rPr lang="en-US" b="1" dirty="0" smtClean="0"/>
              <a:t>Certificate of Approval – </a:t>
            </a:r>
            <a:r>
              <a:rPr lang="en-US" dirty="0" smtClean="0"/>
              <a:t>a formal approval for centralized impoundments or pits.</a:t>
            </a:r>
            <a:endParaRPr lang="en-US" b="1" dirty="0"/>
          </a:p>
        </p:txBody>
      </p:sp>
      <p:grpSp>
        <p:nvGrpSpPr>
          <p:cNvPr id="4" name="Group 3"/>
          <p:cNvGrpSpPr/>
          <p:nvPr/>
        </p:nvGrpSpPr>
        <p:grpSpPr>
          <a:xfrm>
            <a:off x="7549761" y="361434"/>
            <a:ext cx="1466850" cy="711836"/>
            <a:chOff x="0" y="0"/>
            <a:chExt cx="1466850" cy="712323"/>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6"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4</a:t>
            </a:fld>
            <a:endParaRPr lang="en-US"/>
          </a:p>
        </p:txBody>
      </p:sp>
    </p:spTree>
    <p:extLst>
      <p:ext uri="{BB962C8B-B14F-4D97-AF65-F5344CB8AC3E}">
        <p14:creationId xmlns:p14="http://schemas.microsoft.com/office/powerpoint/2010/main" val="618397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0650"/>
            <a:ext cx="6324600" cy="792162"/>
          </a:xfrm>
        </p:spPr>
        <p:txBody>
          <a:bodyPr>
            <a:normAutofit/>
          </a:bodyPr>
          <a:lstStyle/>
          <a:p>
            <a:pPr algn="l"/>
            <a:r>
              <a:rPr lang="en-US" sz="4000" b="1" u="sng" dirty="0" smtClean="0"/>
              <a:t>Applicability</a:t>
            </a:r>
            <a:r>
              <a:rPr lang="en-US" b="1" u="sng" dirty="0" smtClean="0"/>
              <a:t> of </a:t>
            </a:r>
            <a:r>
              <a:rPr lang="en-US" b="1" u="sng" dirty="0"/>
              <a:t>§</a:t>
            </a:r>
            <a:r>
              <a:rPr lang="en-US" b="1" u="sng" dirty="0" smtClean="0"/>
              <a:t>22-6A-9</a:t>
            </a:r>
            <a:endParaRPr lang="en-US" b="1" u="sng" dirty="0"/>
          </a:p>
        </p:txBody>
      </p:sp>
      <p:sp>
        <p:nvSpPr>
          <p:cNvPr id="4" name="TextBox 3"/>
          <p:cNvSpPr txBox="1"/>
          <p:nvPr/>
        </p:nvSpPr>
        <p:spPr>
          <a:xfrm>
            <a:off x="609600" y="1524000"/>
            <a:ext cx="7763540" cy="2862322"/>
          </a:xfrm>
          <a:prstGeom prst="rect">
            <a:avLst/>
          </a:prstGeom>
          <a:noFill/>
        </p:spPr>
        <p:txBody>
          <a:bodyPr wrap="square" rtlCol="0">
            <a:spAutoFit/>
          </a:bodyPr>
          <a:lstStyle/>
          <a:p>
            <a:pPr marL="342900" indent="-342900">
              <a:buFont typeface="Arial" pitchFamily="34" charset="0"/>
              <a:buChar char="•"/>
            </a:pPr>
            <a:r>
              <a:rPr lang="en-US" sz="2000" dirty="0" smtClean="0"/>
              <a:t>Impoundments greater than 210,000 gallons (5,000 </a:t>
            </a:r>
            <a:r>
              <a:rPr lang="en-US" sz="2000" dirty="0" err="1" smtClean="0"/>
              <a:t>bbls</a:t>
            </a:r>
            <a:r>
              <a:rPr lang="en-US" sz="2000" dirty="0" smtClean="0"/>
              <a:t>).</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Above ground diked impoundments greater than 210,000 gallons. (Portable temporary structure, not tanks)</a:t>
            </a:r>
          </a:p>
          <a:p>
            <a:endParaRPr lang="en-US" sz="2000" dirty="0" smtClean="0"/>
          </a:p>
          <a:p>
            <a:pPr marL="342900" indent="-342900">
              <a:buFont typeface="Arial" pitchFamily="34" charset="0"/>
              <a:buChar char="•"/>
            </a:pPr>
            <a:r>
              <a:rPr lang="en-US" sz="2000" dirty="0" smtClean="0"/>
              <a:t>Impoundments not associated with a specific well work permit.</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Establishes rules and procedures to issue </a:t>
            </a:r>
            <a:r>
              <a:rPr lang="en-US" sz="2000" b="1" dirty="0" smtClean="0"/>
              <a:t>Certificate of Approva</a:t>
            </a:r>
            <a:r>
              <a:rPr lang="en-US" sz="2000" dirty="0" smtClean="0"/>
              <a:t>l for impoundment and pits NOT associated with well permits. </a:t>
            </a:r>
            <a:endParaRPr lang="en-US" sz="2000" dirty="0"/>
          </a:p>
        </p:txBody>
      </p:sp>
      <p:sp>
        <p:nvSpPr>
          <p:cNvPr id="5" name="TextBox 4"/>
          <p:cNvSpPr txBox="1"/>
          <p:nvPr/>
        </p:nvSpPr>
        <p:spPr>
          <a:xfrm>
            <a:off x="616998" y="4495800"/>
            <a:ext cx="6019800" cy="1631216"/>
          </a:xfrm>
          <a:prstGeom prst="rect">
            <a:avLst/>
          </a:prstGeom>
          <a:noFill/>
        </p:spPr>
        <p:txBody>
          <a:bodyPr wrap="square" rtlCol="0">
            <a:spAutoFit/>
          </a:bodyPr>
          <a:lstStyle/>
          <a:p>
            <a:r>
              <a:rPr lang="en-US" sz="2000" u="sng" dirty="0" smtClean="0"/>
              <a:t>Exceptions</a:t>
            </a:r>
            <a:r>
              <a:rPr lang="en-US" sz="2000" dirty="0" smtClean="0"/>
              <a:t>:</a:t>
            </a:r>
          </a:p>
          <a:p>
            <a:endParaRPr lang="en-US" sz="2000" dirty="0"/>
          </a:p>
          <a:p>
            <a:pPr marL="285750" indent="-285750">
              <a:buFont typeface="Arial" pitchFamily="34" charset="0"/>
              <a:buChar char="•"/>
            </a:pPr>
            <a:r>
              <a:rPr lang="en-US" sz="2000" dirty="0" smtClean="0"/>
              <a:t>Impoundments associated with well work permit.</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Farm Ponds. </a:t>
            </a:r>
            <a:endParaRPr lang="en-US" sz="2000" dirty="0"/>
          </a:p>
        </p:txBody>
      </p:sp>
      <p:grpSp>
        <p:nvGrpSpPr>
          <p:cNvPr id="6" name="Group 5"/>
          <p:cNvGrpSpPr/>
          <p:nvPr/>
        </p:nvGrpSpPr>
        <p:grpSpPr>
          <a:xfrm>
            <a:off x="7543800" y="350976"/>
            <a:ext cx="1466850" cy="711836"/>
            <a:chOff x="0" y="0"/>
            <a:chExt cx="1466850" cy="71232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8"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effectLst/>
                  <a:latin typeface="Calibri"/>
                  <a:ea typeface="Calibri"/>
                  <a:cs typeface="Times New Roman"/>
                </a:rPr>
                <a:t>and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
        <p:nvSpPr>
          <p:cNvPr id="3" name="Slide Number Placeholder 2"/>
          <p:cNvSpPr>
            <a:spLocks noGrp="1"/>
          </p:cNvSpPr>
          <p:nvPr>
            <p:ph type="sldNum" sz="quarter" idx="12"/>
          </p:nvPr>
        </p:nvSpPr>
        <p:spPr/>
        <p:txBody>
          <a:bodyPr>
            <a:normAutofit fontScale="85000" lnSpcReduction="20000"/>
          </a:bodyPr>
          <a:lstStyle/>
          <a:p>
            <a:fld id="{BE23CB59-57E5-4FF5-B53A-3403F366ACDA}" type="slidenum">
              <a:rPr lang="en-US" smtClean="0"/>
              <a:t>5</a:t>
            </a:fld>
            <a:endParaRPr lang="en-US"/>
          </a:p>
        </p:txBody>
      </p:sp>
    </p:spTree>
    <p:extLst>
      <p:ext uri="{BB962C8B-B14F-4D97-AF65-F5344CB8AC3E}">
        <p14:creationId xmlns:p14="http://schemas.microsoft.com/office/powerpoint/2010/main" val="265316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42" y="350976"/>
            <a:ext cx="8153400" cy="711836"/>
          </a:xfrm>
        </p:spPr>
        <p:txBody>
          <a:bodyPr>
            <a:normAutofit fontScale="90000"/>
          </a:bodyPr>
          <a:lstStyle/>
          <a:p>
            <a:r>
              <a:rPr lang="en-US" b="1" dirty="0"/>
              <a:t>Exceptions to §22-6A-9</a:t>
            </a:r>
            <a:r>
              <a:rPr lang="en-US" sz="4000" u="sng" dirty="0" smtClean="0"/>
              <a:t/>
            </a:r>
            <a:br>
              <a:rPr lang="en-US" sz="4000" u="sng" dirty="0" smtClean="0"/>
            </a:br>
            <a:endParaRPr lang="en-US" sz="2200" u="sng" dirty="0"/>
          </a:p>
        </p:txBody>
      </p:sp>
      <p:sp>
        <p:nvSpPr>
          <p:cNvPr id="4" name="TextBox 3"/>
          <p:cNvSpPr txBox="1"/>
          <p:nvPr/>
        </p:nvSpPr>
        <p:spPr>
          <a:xfrm>
            <a:off x="602942" y="1600200"/>
            <a:ext cx="7239000" cy="523220"/>
          </a:xfrm>
          <a:prstGeom prst="rect">
            <a:avLst/>
          </a:prstGeom>
          <a:noFill/>
        </p:spPr>
        <p:txBody>
          <a:bodyPr wrap="square" rtlCol="0">
            <a:spAutoFit/>
          </a:bodyPr>
          <a:lstStyle/>
          <a:p>
            <a:r>
              <a:rPr lang="en-US" sz="2800" u="sng" dirty="0" smtClean="0"/>
              <a:t>Let’s get the exceptions out of the way</a:t>
            </a:r>
            <a:r>
              <a:rPr lang="en-US" sz="2400" dirty="0" smtClean="0"/>
              <a:t>.</a:t>
            </a:r>
          </a:p>
        </p:txBody>
      </p:sp>
      <p:sp>
        <p:nvSpPr>
          <p:cNvPr id="15" name="TextBox 14"/>
          <p:cNvSpPr txBox="1"/>
          <p:nvPr/>
        </p:nvSpPr>
        <p:spPr>
          <a:xfrm>
            <a:off x="609600" y="2286000"/>
            <a:ext cx="7467600" cy="4154984"/>
          </a:xfrm>
          <a:prstGeom prst="rect">
            <a:avLst/>
          </a:prstGeom>
          <a:noFill/>
        </p:spPr>
        <p:txBody>
          <a:bodyPr wrap="square" rtlCol="0">
            <a:spAutoFit/>
          </a:bodyPr>
          <a:lstStyle/>
          <a:p>
            <a:pPr marL="285750" indent="-285750">
              <a:buFont typeface="Arial" pitchFamily="34" charset="0"/>
              <a:buChar char="•"/>
            </a:pPr>
            <a:r>
              <a:rPr lang="en-US" sz="2400" u="sng" dirty="0" smtClean="0"/>
              <a:t>Associated Impoundments</a:t>
            </a:r>
            <a:r>
              <a:rPr lang="en-US" sz="2400" dirty="0" smtClean="0"/>
              <a:t>: </a:t>
            </a:r>
          </a:p>
          <a:p>
            <a:pPr marL="742950" lvl="1" indent="-285750">
              <a:buFont typeface="Arial" pitchFamily="34" charset="0"/>
              <a:buChar char="•"/>
            </a:pPr>
            <a:r>
              <a:rPr lang="en-US" sz="2400" dirty="0" smtClean="0"/>
              <a:t>Nothing has </a:t>
            </a:r>
            <a:r>
              <a:rPr lang="en-US" sz="2400" dirty="0"/>
              <a:t>change by this legislation</a:t>
            </a:r>
            <a:r>
              <a:rPr lang="en-US" sz="2400" dirty="0" smtClean="0"/>
              <a:t>.</a:t>
            </a:r>
          </a:p>
          <a:p>
            <a:pPr marL="742950" lvl="1" indent="-285750">
              <a:buFont typeface="Arial" pitchFamily="34" charset="0"/>
              <a:buChar char="•"/>
            </a:pPr>
            <a:r>
              <a:rPr lang="en-US" sz="2400" dirty="0" smtClean="0"/>
              <a:t>Regulated by W. Va. Rule § 35-4-21</a:t>
            </a:r>
          </a:p>
          <a:p>
            <a:pPr marL="742950" lvl="1" indent="-285750">
              <a:buFont typeface="Arial" pitchFamily="34" charset="0"/>
              <a:buChar char="•"/>
            </a:pPr>
            <a:r>
              <a:rPr lang="en-US" sz="2400" dirty="0" smtClean="0"/>
              <a:t>Reclamation time frames same as well pad. </a:t>
            </a:r>
          </a:p>
          <a:p>
            <a:pPr marL="742950" lvl="1" indent="-285750">
              <a:buFont typeface="Arial" pitchFamily="34" charset="0"/>
              <a:buChar char="•"/>
            </a:pPr>
            <a:r>
              <a:rPr lang="en-US" sz="2400" dirty="0" smtClean="0"/>
              <a:t>We will standardize communication process, forms, submittals. </a:t>
            </a:r>
          </a:p>
          <a:p>
            <a:pPr marL="742950" lvl="1" indent="-285750">
              <a:buFont typeface="Arial" pitchFamily="34" charset="0"/>
              <a:buChar char="•"/>
            </a:pPr>
            <a:r>
              <a:rPr lang="en-US" sz="2400" dirty="0" smtClean="0"/>
              <a:t>We will also begin assigning numbers to all impoundments and enter in our ERIS data base.</a:t>
            </a:r>
          </a:p>
          <a:p>
            <a:pPr marL="742950" lvl="1" indent="-285750">
              <a:buFont typeface="Arial" pitchFamily="34" charset="0"/>
              <a:buChar char="•"/>
            </a:pPr>
            <a:r>
              <a:rPr lang="en-US" sz="2400" dirty="0" smtClean="0"/>
              <a:t>You will submit these on paper and via Email. </a:t>
            </a:r>
          </a:p>
          <a:p>
            <a:pPr marL="742950" lvl="1" indent="-285750">
              <a:buFont typeface="Arial" pitchFamily="34" charset="0"/>
              <a:buChar char="•"/>
            </a:pPr>
            <a:r>
              <a:rPr lang="en-US" sz="2400" dirty="0" smtClean="0"/>
              <a:t>New Email: </a:t>
            </a:r>
            <a:r>
              <a:rPr lang="en-US" sz="2400" u="sng" dirty="0" smtClean="0"/>
              <a:t>depimpoundments@wv.gov</a:t>
            </a:r>
          </a:p>
          <a:p>
            <a:endParaRPr lang="en-US" sz="2400" dirty="0" smtClean="0"/>
          </a:p>
        </p:txBody>
      </p:sp>
      <p:sp>
        <p:nvSpPr>
          <p:cNvPr id="3" name="Slide Number Placeholder 2"/>
          <p:cNvSpPr>
            <a:spLocks noGrp="1"/>
          </p:cNvSpPr>
          <p:nvPr>
            <p:ph type="sldNum" sz="quarter" idx="12"/>
          </p:nvPr>
        </p:nvSpPr>
        <p:spPr/>
        <p:txBody>
          <a:bodyPr>
            <a:normAutofit fontScale="85000" lnSpcReduction="20000"/>
          </a:bodyPr>
          <a:lstStyle/>
          <a:p>
            <a:fld id="{BE23CB59-57E5-4FF5-B53A-3403F366ACDA}" type="slidenum">
              <a:rPr lang="en-US" smtClean="0"/>
              <a:t>6</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06505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Exceptions to §</a:t>
            </a:r>
            <a:r>
              <a:rPr lang="en-US" sz="4000" b="1" dirty="0" smtClean="0"/>
              <a:t>22-6A-9, cont.</a:t>
            </a:r>
            <a:r>
              <a:rPr lang="en-US" sz="4000" b="1" u="sng" dirty="0" smtClean="0"/>
              <a:t/>
            </a:r>
            <a:br>
              <a:rPr lang="en-US" sz="4000" b="1" u="sng" dirty="0" smtClean="0"/>
            </a:br>
            <a:endParaRPr lang="en-US" sz="2700" b="1" u="sng" dirty="0"/>
          </a:p>
        </p:txBody>
      </p:sp>
      <p:grpSp>
        <p:nvGrpSpPr>
          <p:cNvPr id="6" name="Group 5"/>
          <p:cNvGrpSpPr/>
          <p:nvPr/>
        </p:nvGrpSpPr>
        <p:grpSpPr>
          <a:xfrm>
            <a:off x="7543800" y="350976"/>
            <a:ext cx="1466850" cy="711836"/>
            <a:chOff x="0" y="0"/>
            <a:chExt cx="1466850" cy="71232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8"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effectLst/>
                  <a:latin typeface="Calibri"/>
                  <a:ea typeface="Calibri"/>
                  <a:cs typeface="Times New Roman"/>
                </a:rPr>
                <a:t>and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
        <p:nvSpPr>
          <p:cNvPr id="3" name="Slide Number Placeholder 2"/>
          <p:cNvSpPr>
            <a:spLocks noGrp="1"/>
          </p:cNvSpPr>
          <p:nvPr>
            <p:ph type="sldNum" sz="quarter" idx="12"/>
          </p:nvPr>
        </p:nvSpPr>
        <p:spPr/>
        <p:txBody>
          <a:bodyPr>
            <a:normAutofit fontScale="85000" lnSpcReduction="20000"/>
          </a:bodyPr>
          <a:lstStyle/>
          <a:p>
            <a:fld id="{BE23CB59-57E5-4FF5-B53A-3403F366ACDA}" type="slidenum">
              <a:rPr lang="en-US" smtClean="0"/>
              <a:t>7</a:t>
            </a:fld>
            <a:endParaRPr lang="en-US"/>
          </a:p>
        </p:txBody>
      </p:sp>
      <p:sp>
        <p:nvSpPr>
          <p:cNvPr id="12" name="TextBox 11"/>
          <p:cNvSpPr txBox="1"/>
          <p:nvPr/>
        </p:nvSpPr>
        <p:spPr>
          <a:xfrm>
            <a:off x="457200" y="1600200"/>
            <a:ext cx="8229600" cy="5447645"/>
          </a:xfrm>
          <a:prstGeom prst="rect">
            <a:avLst/>
          </a:prstGeom>
          <a:noFill/>
        </p:spPr>
        <p:txBody>
          <a:bodyPr wrap="square" rtlCol="0">
            <a:spAutoFit/>
          </a:bodyPr>
          <a:lstStyle/>
          <a:p>
            <a:pPr marL="342900" indent="-342900">
              <a:buFont typeface="Arial" pitchFamily="34" charset="0"/>
              <a:buChar char="•"/>
            </a:pPr>
            <a:r>
              <a:rPr lang="en-US" sz="2400" u="sng" dirty="0" smtClean="0"/>
              <a:t>Farm Ponds</a:t>
            </a:r>
            <a:endParaRPr lang="en-US" sz="2400" u="sng" dirty="0"/>
          </a:p>
          <a:p>
            <a:pPr marL="800100" lvl="1" indent="-342900">
              <a:buFont typeface="Arial" pitchFamily="34" charset="0"/>
              <a:buChar char="•"/>
            </a:pPr>
            <a:r>
              <a:rPr lang="en-US" sz="2000" dirty="0" smtClean="0"/>
              <a:t>Farms Pond are exempt from Certificate of Approval rule. </a:t>
            </a:r>
          </a:p>
          <a:p>
            <a:pPr marL="800100" lvl="1" indent="-342900">
              <a:buFont typeface="Arial" pitchFamily="34" charset="0"/>
              <a:buChar char="•"/>
            </a:pPr>
            <a:endParaRPr lang="en-US" sz="2000" dirty="0" smtClean="0"/>
          </a:p>
          <a:p>
            <a:pPr marL="800100" lvl="1" indent="-342900">
              <a:buFont typeface="Arial" pitchFamily="34" charset="0"/>
              <a:buChar char="•"/>
            </a:pPr>
            <a:r>
              <a:rPr lang="en-US" sz="2000" dirty="0" smtClean="0"/>
              <a:t>They are not exempt from US Army Corps of Engineer or USEPA.</a:t>
            </a:r>
          </a:p>
          <a:p>
            <a:pPr marL="742950" lvl="1" indent="-285750">
              <a:buFont typeface="Arial" pitchFamily="34" charset="0"/>
              <a:buChar char="•"/>
            </a:pPr>
            <a:endParaRPr lang="en-US" sz="2000" dirty="0" smtClean="0"/>
          </a:p>
          <a:p>
            <a:pPr marL="742950" lvl="1" indent="-285750">
              <a:buFont typeface="Arial" pitchFamily="34" charset="0"/>
              <a:buChar char="•"/>
            </a:pPr>
            <a:r>
              <a:rPr lang="en-US" sz="2000" dirty="0" smtClean="0"/>
              <a:t>United </a:t>
            </a:r>
            <a:r>
              <a:rPr lang="en-US" sz="2000" dirty="0"/>
              <a:t>States Department of Agriculture’s Natural Resources Conservation Service “Conservation Practice Standard - Ponds” (Code 378</a:t>
            </a:r>
            <a:r>
              <a:rPr lang="en-US" sz="2000" dirty="0" smtClean="0"/>
              <a:t>)</a:t>
            </a:r>
          </a:p>
          <a:p>
            <a:pPr marL="742950" lvl="1" indent="-285750">
              <a:buFont typeface="Arial" pitchFamily="34" charset="0"/>
              <a:buChar char="•"/>
            </a:pPr>
            <a:endParaRPr lang="en-US" sz="2000" dirty="0"/>
          </a:p>
          <a:p>
            <a:pPr marL="742950" lvl="1" indent="-285750">
              <a:buFont typeface="Arial" pitchFamily="34" charset="0"/>
              <a:buChar char="•"/>
            </a:pPr>
            <a:r>
              <a:rPr lang="en-US" sz="2000" dirty="0"/>
              <a:t>There are standards for placement in low hazard area, and design standards for spillway, drainage area, size and use. </a:t>
            </a:r>
          </a:p>
          <a:p>
            <a:pPr marL="285750" indent="-285750">
              <a:buFont typeface="Arial" pitchFamily="34" charset="0"/>
              <a:buChar char="•"/>
            </a:pPr>
            <a:endParaRPr lang="en-US" sz="2000" dirty="0"/>
          </a:p>
          <a:p>
            <a:pPr marL="742950" lvl="1" indent="-285750">
              <a:buFont typeface="Arial" pitchFamily="34" charset="0"/>
              <a:buChar char="•"/>
            </a:pPr>
            <a:r>
              <a:rPr lang="en-US" sz="2000" dirty="0">
                <a:solidFill>
                  <a:schemeClr val="tx1">
                    <a:lumMod val="95000"/>
                    <a:lumOff val="5000"/>
                  </a:schemeClr>
                </a:solidFill>
              </a:rPr>
              <a:t>Farm Pond Fact Sheet </a:t>
            </a:r>
            <a:r>
              <a:rPr lang="en-US" sz="2000" dirty="0"/>
              <a:t>– </a:t>
            </a:r>
            <a:r>
              <a:rPr lang="en-US" sz="2000" dirty="0" smtClean="0"/>
              <a:t>Farm </a:t>
            </a:r>
            <a:r>
              <a:rPr lang="en-US" sz="2000" dirty="0"/>
              <a:t>Pond Standard –  See Appendix</a:t>
            </a:r>
          </a:p>
          <a:p>
            <a:endParaRPr lang="en-US" sz="2000" dirty="0"/>
          </a:p>
          <a:p>
            <a:pPr marL="742950" lvl="1" indent="-285750">
              <a:buFont typeface="Arial" pitchFamily="34" charset="0"/>
              <a:buChar char="•"/>
            </a:pPr>
            <a:r>
              <a:rPr lang="en-US" sz="2000" dirty="0"/>
              <a:t>Pay attention to </a:t>
            </a:r>
            <a:r>
              <a:rPr lang="en-US" sz="2000" u="sng" dirty="0"/>
              <a:t>US Army Corps of Engineer</a:t>
            </a:r>
            <a:r>
              <a:rPr lang="en-US" sz="2000" dirty="0"/>
              <a:t> and EPA Clean Water Act regulations. </a:t>
            </a:r>
          </a:p>
          <a:p>
            <a:pPr marL="800100" lvl="1" indent="-342900">
              <a:buFont typeface="Arial" pitchFamily="34" charset="0"/>
              <a:buChar char="•"/>
            </a:pPr>
            <a:endParaRPr lang="en-US" sz="2400" dirty="0" smtClean="0"/>
          </a:p>
        </p:txBody>
      </p:sp>
    </p:spTree>
    <p:extLst>
      <p:ext uri="{BB962C8B-B14F-4D97-AF65-F5344CB8AC3E}">
        <p14:creationId xmlns:p14="http://schemas.microsoft.com/office/powerpoint/2010/main" val="2348330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499250"/>
            <a:ext cx="6362700" cy="563562"/>
          </a:xfrm>
        </p:spPr>
        <p:txBody>
          <a:bodyPr>
            <a:noAutofit/>
          </a:bodyPr>
          <a:lstStyle/>
          <a:p>
            <a:r>
              <a:rPr lang="en-US" sz="4000" u="sng" dirty="0" smtClean="0"/>
              <a:t>Centralized Impoundments  </a:t>
            </a:r>
            <a:r>
              <a:rPr lang="en-US" sz="2800" b="1" dirty="0" smtClean="0"/>
              <a:t>§</a:t>
            </a:r>
            <a:r>
              <a:rPr lang="en-US" sz="2800" b="1" dirty="0"/>
              <a:t>22-6A-9</a:t>
            </a:r>
          </a:p>
        </p:txBody>
      </p:sp>
      <p:sp>
        <p:nvSpPr>
          <p:cNvPr id="2" name="TextBox 1"/>
          <p:cNvSpPr txBox="1"/>
          <p:nvPr/>
        </p:nvSpPr>
        <p:spPr>
          <a:xfrm>
            <a:off x="609600" y="1493433"/>
            <a:ext cx="7467600" cy="5262979"/>
          </a:xfrm>
          <a:prstGeom prst="rect">
            <a:avLst/>
          </a:prstGeom>
          <a:noFill/>
        </p:spPr>
        <p:txBody>
          <a:bodyPr wrap="square" rtlCol="0">
            <a:spAutoFit/>
          </a:bodyPr>
          <a:lstStyle/>
          <a:p>
            <a:r>
              <a:rPr lang="en-US" sz="2000" dirty="0" smtClean="0"/>
              <a:t>Scope of Legislation:</a:t>
            </a:r>
          </a:p>
          <a:p>
            <a:pPr marL="285750" indent="-285750">
              <a:buFont typeface="Arial" pitchFamily="34" charset="0"/>
              <a:buChar char="•"/>
            </a:pPr>
            <a:r>
              <a:rPr lang="en-US" sz="2000" dirty="0" smtClean="0"/>
              <a:t>Centralized pits (not on a well permit) will require a Certificate of Approval.</a:t>
            </a:r>
          </a:p>
          <a:p>
            <a:pPr marL="285750" indent="-285750">
              <a:buFont typeface="Arial" pitchFamily="34" charset="0"/>
              <a:buChar char="•"/>
            </a:pPr>
            <a:r>
              <a:rPr lang="en-US" sz="2000" dirty="0" smtClean="0"/>
              <a:t>This is very similar to a Dam Safety Certificate of Approval.</a:t>
            </a:r>
          </a:p>
          <a:p>
            <a:pPr marL="285750" indent="-285750">
              <a:buFont typeface="Arial" pitchFamily="34" charset="0"/>
              <a:buChar char="•"/>
            </a:pPr>
            <a:r>
              <a:rPr lang="en-US" sz="2000" dirty="0" smtClean="0"/>
              <a:t> Good for one year, renew annually, application fee $300, annual $100.</a:t>
            </a:r>
          </a:p>
          <a:p>
            <a:pPr marL="285750" indent="-285750">
              <a:buFont typeface="Arial" pitchFamily="34" charset="0"/>
              <a:buChar char="•"/>
            </a:pPr>
            <a:r>
              <a:rPr lang="en-US" sz="2000" dirty="0" smtClean="0"/>
              <a:t>To </a:t>
            </a:r>
            <a:r>
              <a:rPr lang="en-US" sz="2000" dirty="0"/>
              <a:t>enlarge, alter, repair, remove or </a:t>
            </a:r>
            <a:r>
              <a:rPr lang="en-US" sz="2000" dirty="0" smtClean="0"/>
              <a:t>abandon an impoundment will require a modification to the Certificate of Approval, $300 Fee. </a:t>
            </a:r>
          </a:p>
          <a:p>
            <a:pPr marL="285750" indent="-285750">
              <a:buFont typeface="Arial" pitchFamily="34" charset="0"/>
              <a:buChar char="•"/>
            </a:pPr>
            <a:r>
              <a:rPr lang="en-US" sz="2000" dirty="0" smtClean="0"/>
              <a:t>Designs and plans will be charge of Professional Engineer, registered in WV. </a:t>
            </a:r>
          </a:p>
          <a:p>
            <a:pPr marL="285750" indent="-285750">
              <a:buFont typeface="Arial" pitchFamily="34" charset="0"/>
              <a:buChar char="•"/>
            </a:pPr>
            <a:r>
              <a:rPr lang="en-US" sz="2000" dirty="0" smtClean="0"/>
              <a:t>You have the right to appeal.</a:t>
            </a:r>
          </a:p>
          <a:p>
            <a:pPr marL="285750" indent="-285750">
              <a:buFont typeface="Arial" pitchFamily="34" charset="0"/>
              <a:buChar char="•"/>
            </a:pPr>
            <a:r>
              <a:rPr lang="en-US" sz="2000" dirty="0" smtClean="0"/>
              <a:t>You have six months to reclaim impoundment after expiration of approval. </a:t>
            </a:r>
          </a:p>
          <a:p>
            <a:pPr marL="285750" indent="-285750">
              <a:buFont typeface="Arial" pitchFamily="34" charset="0"/>
              <a:buChar char="•"/>
            </a:pPr>
            <a:r>
              <a:rPr lang="en-US" sz="2000" dirty="0" smtClean="0"/>
              <a:t>New forms</a:t>
            </a:r>
          </a:p>
          <a:p>
            <a:pPr marL="285750" indent="-285750">
              <a:buFont typeface="Arial" pitchFamily="34" charset="0"/>
              <a:buChar char="•"/>
            </a:pPr>
            <a:r>
              <a:rPr lang="en-US" sz="2000" dirty="0" smtClean="0"/>
              <a:t>Waste pits have more stringent design standards. </a:t>
            </a:r>
          </a:p>
          <a:p>
            <a:pPr marL="285750" indent="-285750">
              <a:buFont typeface="Arial" pitchFamily="34" charset="0"/>
              <a:buChar char="•"/>
            </a:pPr>
            <a:endParaRPr lang="en-US" dirty="0" smtClean="0"/>
          </a:p>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8</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371831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4419600" cy="563562"/>
          </a:xfrm>
        </p:spPr>
        <p:txBody>
          <a:bodyPr>
            <a:normAutofit fontScale="90000"/>
          </a:bodyPr>
          <a:lstStyle/>
          <a:p>
            <a:pPr algn="l"/>
            <a:r>
              <a:rPr lang="en-US" u="sng" dirty="0" smtClean="0"/>
              <a:t> Application Process</a:t>
            </a:r>
            <a:endParaRPr lang="en-US" u="sng" dirty="0"/>
          </a:p>
        </p:txBody>
      </p:sp>
      <p:sp>
        <p:nvSpPr>
          <p:cNvPr id="2" name="TextBox 1"/>
          <p:cNvSpPr txBox="1"/>
          <p:nvPr/>
        </p:nvSpPr>
        <p:spPr>
          <a:xfrm>
            <a:off x="838200" y="1828800"/>
            <a:ext cx="7239000" cy="4801314"/>
          </a:xfrm>
          <a:prstGeom prst="rect">
            <a:avLst/>
          </a:prstGeom>
          <a:noFill/>
        </p:spPr>
        <p:txBody>
          <a:bodyPr wrap="square" rtlCol="0">
            <a:spAutoFit/>
          </a:bodyPr>
          <a:lstStyle/>
          <a:p>
            <a:r>
              <a:rPr lang="en-US" u="sng" dirty="0" smtClean="0"/>
              <a:t>Submit Application and Plans</a:t>
            </a:r>
          </a:p>
          <a:p>
            <a:pPr marL="285750" indent="-285750">
              <a:buFont typeface="Arial" pitchFamily="34" charset="0"/>
              <a:buChar char="•"/>
            </a:pPr>
            <a:r>
              <a:rPr lang="en-US" dirty="0" smtClean="0"/>
              <a:t>Application – basic information </a:t>
            </a:r>
          </a:p>
          <a:p>
            <a:endParaRPr lang="en-US" dirty="0" smtClean="0"/>
          </a:p>
          <a:p>
            <a:r>
              <a:rPr lang="en-US" u="sng" dirty="0" smtClean="0"/>
              <a:t>With an Impoundment Certificate of Approval application, you will include:</a:t>
            </a:r>
          </a:p>
          <a:p>
            <a:pPr marL="285750" indent="-285750">
              <a:buFont typeface="Arial" pitchFamily="34" charset="0"/>
              <a:buChar char="•"/>
            </a:pPr>
            <a:r>
              <a:rPr lang="en-US" dirty="0" smtClean="0"/>
              <a:t>Engineered Construction Plans , WV P.E. Certified </a:t>
            </a:r>
          </a:p>
          <a:p>
            <a:pPr marL="285750" indent="-285750">
              <a:buFont typeface="Arial" pitchFamily="34" charset="0"/>
              <a:buChar char="•"/>
            </a:pPr>
            <a:r>
              <a:rPr lang="en-US" dirty="0" smtClean="0"/>
              <a:t>Erosion and Sediment Control Plan</a:t>
            </a:r>
            <a:r>
              <a:rPr lang="en-US" dirty="0"/>
              <a:t>, WV P.E. Certified </a:t>
            </a:r>
            <a:endParaRPr lang="en-US" dirty="0" smtClean="0"/>
          </a:p>
          <a:p>
            <a:pPr marL="285750" indent="-285750">
              <a:buFont typeface="Arial" pitchFamily="34" charset="0"/>
              <a:buChar char="•"/>
            </a:pPr>
            <a:r>
              <a:rPr lang="en-US" dirty="0" smtClean="0"/>
              <a:t>A Reclamation Plan – Post-Construction and </a:t>
            </a:r>
            <a:r>
              <a:rPr lang="en-US" dirty="0"/>
              <a:t>Post-Use, WV P.E. Certified . </a:t>
            </a:r>
            <a:endParaRPr lang="en-US" dirty="0" smtClean="0"/>
          </a:p>
          <a:p>
            <a:pPr marL="285750" indent="-285750">
              <a:buFont typeface="Arial" pitchFamily="34" charset="0"/>
              <a:buChar char="•"/>
            </a:pPr>
            <a:r>
              <a:rPr lang="en-US" dirty="0" smtClean="0"/>
              <a:t>Impoundment Monitoring </a:t>
            </a:r>
            <a:r>
              <a:rPr lang="en-US" dirty="0"/>
              <a:t>Plan, WV P.E. Certified </a:t>
            </a:r>
          </a:p>
          <a:p>
            <a:pPr marL="285750" indent="-285750">
              <a:buFont typeface="Arial" pitchFamily="34" charset="0"/>
              <a:buChar char="•"/>
            </a:pPr>
            <a:r>
              <a:rPr lang="en-US" dirty="0" smtClean="0"/>
              <a:t>Impoundment Maintenance and Emergency </a:t>
            </a:r>
            <a:r>
              <a:rPr lang="en-US" dirty="0"/>
              <a:t>Plan, WV P.E. </a:t>
            </a:r>
            <a:r>
              <a:rPr lang="en-US" dirty="0" smtClean="0"/>
              <a:t>Certified</a:t>
            </a:r>
            <a:endParaRPr lang="en-US" i="1" dirty="0" smtClean="0">
              <a:solidFill>
                <a:srgbClr val="FF0000"/>
              </a:solidFill>
            </a:endParaRPr>
          </a:p>
          <a:p>
            <a:pPr marL="285750" indent="-285750">
              <a:buFont typeface="Arial" pitchFamily="34" charset="0"/>
              <a:buChar char="•"/>
            </a:pPr>
            <a:r>
              <a:rPr lang="en-US" dirty="0" smtClean="0"/>
              <a:t>Water Management Plan. How will you fill it? You will reference this water management plan once water begins moving to satellite well pads.   </a:t>
            </a:r>
          </a:p>
          <a:p>
            <a:r>
              <a:rPr lang="en-US" u="sng" dirty="0" smtClean="0"/>
              <a:t>Notifications: - See </a:t>
            </a:r>
            <a:r>
              <a:rPr lang="en-US" u="sng" dirty="0"/>
              <a:t>§22-6A-10</a:t>
            </a:r>
            <a:endParaRPr lang="en-US" u="sng" dirty="0" smtClean="0"/>
          </a:p>
          <a:p>
            <a:pPr marL="285750" indent="-285750">
              <a:buFont typeface="Arial" pitchFamily="34" charset="0"/>
              <a:buChar char="•"/>
            </a:pPr>
            <a:r>
              <a:rPr lang="en-US" dirty="0" smtClean="0"/>
              <a:t>To surface owner.  Copies of proof of delivery will be included with application.  </a:t>
            </a:r>
          </a:p>
          <a:p>
            <a:pPr marL="285750" indent="-285750">
              <a:buFont typeface="Arial" pitchFamily="34" charset="0"/>
              <a:buChar char="•"/>
            </a:pPr>
            <a:r>
              <a:rPr lang="en-US" dirty="0" smtClean="0"/>
              <a:t>Also notice the above people within 7 days, but not less than 2 days, of the start of construction. </a:t>
            </a:r>
          </a:p>
          <a:p>
            <a:pPr marL="285750" indent="-285750">
              <a:buFont typeface="Arial" pitchFamily="34" charset="0"/>
              <a:buChar char="•"/>
            </a:pP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9</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906528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BCAD9AB51AE14FB2872BF8FFAD245C" ma:contentTypeVersion="6" ma:contentTypeDescription="Create a new document." ma:contentTypeScope="" ma:versionID="152f2adacb262553525c400b6e802246">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F4F193-44F2-4CFD-98ED-1CC4CAA1700F}"/>
</file>

<file path=customXml/itemProps2.xml><?xml version="1.0" encoding="utf-8"?>
<ds:datastoreItem xmlns:ds="http://schemas.openxmlformats.org/officeDocument/2006/customXml" ds:itemID="{EA8F8769-8A0A-43E3-9988-49D5AEC76443}"/>
</file>

<file path=customXml/itemProps3.xml><?xml version="1.0" encoding="utf-8"?>
<ds:datastoreItem xmlns:ds="http://schemas.openxmlformats.org/officeDocument/2006/customXml" ds:itemID="{61B6449D-5E3E-4CB2-B5A7-7EA621CED066}"/>
</file>

<file path=docProps/app.xml><?xml version="1.0" encoding="utf-8"?>
<Properties xmlns="http://schemas.openxmlformats.org/officeDocument/2006/extended-properties" xmlns:vt="http://schemas.openxmlformats.org/officeDocument/2006/docPropsVTypes">
  <Template>Median</Template>
  <TotalTime>2659</TotalTime>
  <Words>2321</Words>
  <Application>Microsoft Office PowerPoint</Application>
  <PresentationFormat>On-screen Show (4:3)</PresentationFormat>
  <Paragraphs>359</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Pits and Impoundments </vt:lpstr>
      <vt:lpstr>Scope of Legislation  as it relates to Impoundments and Pits</vt:lpstr>
      <vt:lpstr>Scope of Legislation  as it relates to Impoundments and Pits, continued.</vt:lpstr>
      <vt:lpstr>Definitions </vt:lpstr>
      <vt:lpstr>Applicability of §22-6A-9</vt:lpstr>
      <vt:lpstr>Exceptions to §22-6A-9 </vt:lpstr>
      <vt:lpstr>Exceptions to §22-6A-9, cont. </vt:lpstr>
      <vt:lpstr>Centralized Impoundments  §22-6A-9</vt:lpstr>
      <vt:lpstr> Application Process</vt:lpstr>
      <vt:lpstr>Elements of Plans </vt:lpstr>
      <vt:lpstr> </vt:lpstr>
      <vt:lpstr>Water Management Plans </vt:lpstr>
      <vt:lpstr>A Word About Dams</vt:lpstr>
      <vt:lpstr>Appropriate Location – Due Diligence </vt:lpstr>
      <vt:lpstr> Application Forms</vt:lpstr>
      <vt:lpstr>Application / Approval Process</vt:lpstr>
      <vt:lpstr>Application / Approval Process</vt:lpstr>
      <vt:lpstr>Impoundment Numbers </vt:lpstr>
      <vt:lpstr>Centralized Pits - Key Elements</vt:lpstr>
      <vt:lpstr>All information available on internet: http://www.dep.wv.gov/oil-and-gas/Impoundments</vt:lpstr>
      <vt:lpstr>Plan Submittal </vt:lpstr>
      <vt:lpstr>List of Forms and References All Forms and References will available on Office of Oil and Gas Web Page</vt:lpstr>
      <vt:lpstr>FAQ</vt:lpstr>
      <vt:lpstr> Good Ideas</vt:lpstr>
      <vt:lpstr>Good Ideas</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Prep</dc:title>
  <dc:creator>Kearney, John J</dc:creator>
  <cp:lastModifiedBy>Kearney, John J</cp:lastModifiedBy>
  <cp:revision>121</cp:revision>
  <cp:lastPrinted>2012-05-30T21:29:43Z</cp:lastPrinted>
  <dcterms:created xsi:type="dcterms:W3CDTF">2012-01-22T14:55:55Z</dcterms:created>
  <dcterms:modified xsi:type="dcterms:W3CDTF">2012-05-30T21:35:24Z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0x0101000EBCAD9AB51AE14FB2872BF8FFAD245C</vt:lpwstr>
  </property>
</Properties>
</file>